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2"/>
  </p:sldMasterIdLst>
  <p:notesMasterIdLst>
    <p:notesMasterId r:id="rId61"/>
  </p:notesMasterIdLst>
  <p:sldIdLst>
    <p:sldId id="256" r:id="rId3"/>
    <p:sldId id="705" r:id="rId4"/>
    <p:sldId id="706" r:id="rId5"/>
    <p:sldId id="608" r:id="rId6"/>
    <p:sldId id="380" r:id="rId7"/>
    <p:sldId id="260" r:id="rId8"/>
    <p:sldId id="286" r:id="rId9"/>
    <p:sldId id="265" r:id="rId10"/>
    <p:sldId id="426" r:id="rId11"/>
    <p:sldId id="420" r:id="rId12"/>
    <p:sldId id="428" r:id="rId13"/>
    <p:sldId id="429" r:id="rId14"/>
    <p:sldId id="271" r:id="rId15"/>
    <p:sldId id="430" r:id="rId16"/>
    <p:sldId id="431" r:id="rId17"/>
    <p:sldId id="425" r:id="rId18"/>
    <p:sldId id="707" r:id="rId19"/>
    <p:sldId id="710" r:id="rId20"/>
    <p:sldId id="257" r:id="rId21"/>
    <p:sldId id="261" r:id="rId22"/>
    <p:sldId id="258" r:id="rId23"/>
    <p:sldId id="259" r:id="rId24"/>
    <p:sldId id="711" r:id="rId25"/>
    <p:sldId id="262" r:id="rId26"/>
    <p:sldId id="263" r:id="rId27"/>
    <p:sldId id="264" r:id="rId28"/>
    <p:sldId id="712" r:id="rId29"/>
    <p:sldId id="266" r:id="rId30"/>
    <p:sldId id="267" r:id="rId31"/>
    <p:sldId id="708" r:id="rId32"/>
    <p:sldId id="7550" r:id="rId33"/>
    <p:sldId id="7558" r:id="rId34"/>
    <p:sldId id="7563" r:id="rId35"/>
    <p:sldId id="7564" r:id="rId36"/>
    <p:sldId id="7567" r:id="rId37"/>
    <p:sldId id="7566" r:id="rId38"/>
    <p:sldId id="7565" r:id="rId39"/>
    <p:sldId id="709" r:id="rId40"/>
    <p:sldId id="7568" r:id="rId41"/>
    <p:sldId id="7569" r:id="rId42"/>
    <p:sldId id="7570" r:id="rId43"/>
    <p:sldId id="7571" r:id="rId44"/>
    <p:sldId id="7572" r:id="rId45"/>
    <p:sldId id="7573" r:id="rId46"/>
    <p:sldId id="7574" r:id="rId47"/>
    <p:sldId id="7575" r:id="rId48"/>
    <p:sldId id="7576" r:id="rId49"/>
    <p:sldId id="7577" r:id="rId50"/>
    <p:sldId id="7578" r:id="rId51"/>
    <p:sldId id="7579" r:id="rId52"/>
    <p:sldId id="268" r:id="rId53"/>
    <p:sldId id="269" r:id="rId54"/>
    <p:sldId id="270" r:id="rId55"/>
    <p:sldId id="7580" r:id="rId56"/>
    <p:sldId id="272" r:id="rId57"/>
    <p:sldId id="273" r:id="rId58"/>
    <p:sldId id="274" r:id="rId59"/>
    <p:sldId id="275" r:id="rId6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38"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673"/>
  </p:normalViewPr>
  <p:slideViewPr>
    <p:cSldViewPr snapToGrid="0" snapToObjects="1" showGuides="1">
      <p:cViewPr varScale="1">
        <p:scale>
          <a:sx n="144" d="100"/>
          <a:sy n="144" d="100"/>
        </p:scale>
        <p:origin x="720" y="192"/>
      </p:cViewPr>
      <p:guideLst>
        <p:guide orient="horz" pos="2038"/>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A313D-12E4-A24C-9D13-075E013C80F9}" type="datetimeFigureOut">
              <a:rPr lang="en-US" smtClean="0"/>
              <a:t>5/21/25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AF12E-58C3-E849-854A-3DDFA590A75C}" type="slidenum">
              <a:rPr lang="en-US" smtClean="0"/>
              <a:t>‹#›</a:t>
            </a:fld>
            <a:endParaRPr lang="en-US"/>
          </a:p>
        </p:txBody>
      </p:sp>
    </p:spTree>
    <p:extLst>
      <p:ext uri="{BB962C8B-B14F-4D97-AF65-F5344CB8AC3E}">
        <p14:creationId xmlns:p14="http://schemas.microsoft.com/office/powerpoint/2010/main" val="210562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3CB959-00A9-49F9-B081-C6CDBAA363CD}" type="slidenum">
              <a:rPr lang="zh-CN" altLang="en-US" smtClean="0"/>
              <a:t>31</a:t>
            </a:fld>
            <a:endParaRPr lang="zh-CN" altLang="en-US"/>
          </a:p>
        </p:txBody>
      </p:sp>
    </p:spTree>
    <p:extLst>
      <p:ext uri="{BB962C8B-B14F-4D97-AF65-F5344CB8AC3E}">
        <p14:creationId xmlns:p14="http://schemas.microsoft.com/office/powerpoint/2010/main" val="2717972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545E9-8FA5-2574-C659-FED1ECF59FA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250236-DA3C-E712-92E0-00A5670F21C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59ED9C-83EA-FEE0-0055-C2FD0B82C7E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2B6035F-8242-CC2F-6A79-32C7B7A54FCD}"/>
              </a:ext>
            </a:extLst>
          </p:cNvPr>
          <p:cNvSpPr>
            <a:spLocks noGrp="1"/>
          </p:cNvSpPr>
          <p:nvPr>
            <p:ph type="sldNum" sz="quarter" idx="10"/>
          </p:nvPr>
        </p:nvSpPr>
        <p:spPr/>
        <p:txBody>
          <a:bodyPr/>
          <a:lstStyle/>
          <a:p>
            <a:fld id="{F2238E41-6C6D-4B56-860F-2B48E1273617}" type="slidenum">
              <a:rPr lang="zh-CN" altLang="en-US" smtClean="0"/>
              <a:pPr/>
              <a:t>32</a:t>
            </a:fld>
            <a:endParaRPr lang="zh-CN" altLang="en-US"/>
          </a:p>
        </p:txBody>
      </p:sp>
    </p:spTree>
    <p:extLst>
      <p:ext uri="{BB962C8B-B14F-4D97-AF65-F5344CB8AC3E}">
        <p14:creationId xmlns:p14="http://schemas.microsoft.com/office/powerpoint/2010/main" val="3649846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90323-1816-6361-3417-484ADC8C12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5ABF4C-FABF-5064-9747-0768D6B9B8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424F8B-BE42-1155-CA02-AB8E776941D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49F0F13-B69C-8038-01A1-43DB7EF975A8}"/>
              </a:ext>
            </a:extLst>
          </p:cNvPr>
          <p:cNvSpPr>
            <a:spLocks noGrp="1"/>
          </p:cNvSpPr>
          <p:nvPr>
            <p:ph type="sldNum" sz="quarter" idx="10"/>
          </p:nvPr>
        </p:nvSpPr>
        <p:spPr/>
        <p:txBody>
          <a:bodyPr/>
          <a:lstStyle/>
          <a:p>
            <a:fld id="{F2238E41-6C6D-4B56-860F-2B48E1273617}" type="slidenum">
              <a:rPr lang="zh-CN" altLang="en-US" smtClean="0"/>
              <a:pPr/>
              <a:t>33</a:t>
            </a:fld>
            <a:endParaRPr lang="zh-CN" altLang="en-US"/>
          </a:p>
        </p:txBody>
      </p:sp>
    </p:spTree>
    <p:extLst>
      <p:ext uri="{BB962C8B-B14F-4D97-AF65-F5344CB8AC3E}">
        <p14:creationId xmlns:p14="http://schemas.microsoft.com/office/powerpoint/2010/main" val="846192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7B11E-AB7E-D937-70D2-63906890D0F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69D8BA3-F554-7019-E89B-0759C55402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2E5F37-6E5F-A48B-92C6-210BE0F0C4C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A84319D-183D-7C36-21FA-C479985F610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38E41-6C6D-4B56-860F-2B48E12736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2558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4A097-E6A4-596F-2DEB-40CEBD1C038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9DB8747-FF33-75E0-5D81-10D708B9D5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25EB5BD-048F-413F-F374-0FD54F80EF3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C6246A1-28A0-5F31-FE13-9BD9E672E04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38E41-6C6D-4B56-860F-2B48E12736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41948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4DB71-7462-B83D-A837-030201025B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C7CE416-4953-1E61-DFFC-E5D453495C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1E9BB55-D1B6-81DD-83E6-A4477CC3A8B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2B549C9-55DE-2AE5-027B-312A790F7A1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38E41-6C6D-4B56-860F-2B48E127361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53102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F24AA-45AE-9686-5F84-363D7E3493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72DF5A-2EE4-06B6-7323-BF8ADBA5BD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FDB81E-9CEB-ACC5-6C54-B590EFB4939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7A2366D-7BE9-B2F0-88DA-3714AC53B32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59-00A9-49F9-B081-C6CDBAA363C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5555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6DD26-32A4-2A43-990A-6F7E5E73786E}"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6DD26-32A4-2A43-990A-6F7E5E73786E}"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FA2BCA4F-B71F-4283-8447-15BF6422B196}"/>
              </a:ext>
            </a:extLst>
          </p:cNvPr>
          <p:cNvSpPr/>
          <p:nvPr userDrawn="1"/>
        </p:nvSpPr>
        <p:spPr>
          <a:xfrm>
            <a:off x="213282" y="270569"/>
            <a:ext cx="744907" cy="744907"/>
          </a:xfrm>
          <a:prstGeom prst="ellipse">
            <a:avLst/>
          </a:prstGeom>
          <a:noFill/>
          <a:ln>
            <a:solidFill>
              <a:srgbClr val="1C1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文本框 2">
            <a:extLst>
              <a:ext uri="{FF2B5EF4-FFF2-40B4-BE49-F238E27FC236}">
                <a16:creationId xmlns:a16="http://schemas.microsoft.com/office/drawing/2014/main" id="{17F95E8B-CDFF-47DF-8D55-73BD6764C4CD}"/>
              </a:ext>
            </a:extLst>
          </p:cNvPr>
          <p:cNvSpPr txBox="1"/>
          <p:nvPr userDrawn="1"/>
        </p:nvSpPr>
        <p:spPr>
          <a:xfrm>
            <a:off x="305868" y="504523"/>
            <a:ext cx="1223412" cy="300082"/>
          </a:xfrm>
          <a:prstGeom prst="rect">
            <a:avLst/>
          </a:prstGeom>
          <a:solidFill>
            <a:srgbClr val="EFEBEC"/>
          </a:solidFill>
        </p:spPr>
        <p:txBody>
          <a:bodyPr wrap="none" rtlCol="0">
            <a:spAutoFit/>
          </a:bodyPr>
          <a:lstStyle/>
          <a:p>
            <a:r>
              <a:rPr lang="zh-CN" altLang="en-US" sz="1350" dirty="0">
                <a:latin typeface="印品黑体" panose="00000500000000000000" pitchFamily="2" charset="-122"/>
                <a:ea typeface="印品黑体" panose="00000500000000000000" pitchFamily="2" charset="-122"/>
              </a:rPr>
              <a:t>点击添加标题</a:t>
            </a:r>
          </a:p>
        </p:txBody>
      </p:sp>
    </p:spTree>
    <p:extLst>
      <p:ext uri="{BB962C8B-B14F-4D97-AF65-F5344CB8AC3E}">
        <p14:creationId xmlns:p14="http://schemas.microsoft.com/office/powerpoint/2010/main" val="249918824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346249"/>
          </a:xfrm>
          <a:prstGeom prst="rect">
            <a:avLst/>
          </a:prstGeom>
        </p:spPr>
        <p:txBody>
          <a:bodyPr wrap="square" lIns="0" tIns="0" rIns="0" bIns="0">
            <a:spAutoFit/>
          </a:bodyPr>
          <a:lstStyle>
            <a:lvl1pPr>
              <a:defRPr sz="2250" b="1" i="0">
                <a:solidFill>
                  <a:srgbClr val="252525"/>
                </a:solidFill>
                <a:latin typeface="Arial"/>
                <a:cs typeface="Arial"/>
              </a:defRPr>
            </a:lvl1pPr>
          </a:lstStyle>
          <a:p>
            <a:endParaRPr/>
          </a:p>
        </p:txBody>
      </p:sp>
      <p:sp>
        <p:nvSpPr>
          <p:cNvPr id="3" name="Holder 3"/>
          <p:cNvSpPr>
            <a:spLocks noGrp="1"/>
          </p:cNvSpPr>
          <p:nvPr>
            <p:ph type="subTitle" idx="4"/>
          </p:nvPr>
        </p:nvSpPr>
        <p:spPr>
          <a:xfrm>
            <a:off x="1371600" y="2880360"/>
            <a:ext cx="6400800" cy="184666"/>
          </a:xfrm>
          <a:prstGeom prst="rect">
            <a:avLst/>
          </a:prstGeom>
        </p:spPr>
        <p:txBody>
          <a:bodyPr wrap="square" lIns="0" tIns="0" rIns="0" bIns="0">
            <a:spAutoFit/>
          </a:bodyPr>
          <a:lstStyle>
            <a:lvl1pPr>
              <a:defRPr sz="12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896620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42324" y="471773"/>
            <a:ext cx="7551420" cy="346249"/>
          </a:xfrm>
        </p:spPr>
        <p:txBody>
          <a:bodyPr lIns="0" tIns="0" rIns="0" bIns="0"/>
          <a:lstStyle>
            <a:lvl1pPr>
              <a:defRPr sz="2250" b="1" i="0">
                <a:solidFill>
                  <a:srgbClr val="252525"/>
                </a:solidFill>
                <a:latin typeface="Arial"/>
                <a:cs typeface="Arial"/>
              </a:defRPr>
            </a:lvl1pPr>
          </a:lstStyle>
          <a:p>
            <a:endParaRPr/>
          </a:p>
        </p:txBody>
      </p:sp>
      <p:sp>
        <p:nvSpPr>
          <p:cNvPr id="3" name="Holder 3"/>
          <p:cNvSpPr>
            <a:spLocks noGrp="1"/>
          </p:cNvSpPr>
          <p:nvPr>
            <p:ph type="body" idx="1"/>
          </p:nvPr>
        </p:nvSpPr>
        <p:spPr>
          <a:xfrm>
            <a:off x="1213723" y="1136266"/>
            <a:ext cx="6023134" cy="184666"/>
          </a:xfrm>
        </p:spPr>
        <p:txBody>
          <a:bodyPr lIns="0" tIns="0" rIns="0" bIns="0"/>
          <a:lstStyle>
            <a:lvl1pPr>
              <a:defRPr sz="12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086830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42324" y="471773"/>
            <a:ext cx="7551420" cy="346249"/>
          </a:xfrm>
        </p:spPr>
        <p:txBody>
          <a:bodyPr lIns="0" tIns="0" rIns="0" bIns="0"/>
          <a:lstStyle>
            <a:lvl1pPr>
              <a:defRPr sz="2250" b="1" i="0">
                <a:solidFill>
                  <a:srgbClr val="252525"/>
                </a:solidFill>
                <a:latin typeface="Arial"/>
                <a:cs typeface="Arial"/>
              </a:defRPr>
            </a:lvl1pPr>
          </a:lstStyle>
          <a:p>
            <a:endParaRPr/>
          </a:p>
        </p:txBody>
      </p:sp>
      <p:sp>
        <p:nvSpPr>
          <p:cNvPr id="3" name="Holder 3"/>
          <p:cNvSpPr>
            <a:spLocks noGrp="1"/>
          </p:cNvSpPr>
          <p:nvPr>
            <p:ph sz="half" idx="2"/>
          </p:nvPr>
        </p:nvSpPr>
        <p:spPr>
          <a:xfrm>
            <a:off x="457200" y="1183005"/>
            <a:ext cx="3977640" cy="24622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4622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5510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42324" y="471773"/>
            <a:ext cx="7551420" cy="346249"/>
          </a:xfrm>
        </p:spPr>
        <p:txBody>
          <a:bodyPr lIns="0" tIns="0" rIns="0" bIns="0"/>
          <a:lstStyle>
            <a:lvl1pPr>
              <a:defRPr sz="2250" b="1" i="0">
                <a:solidFill>
                  <a:srgbClr val="252525"/>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157280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144000" cy="5143500"/>
          </a:xfrm>
          <a:prstGeom prst="rect">
            <a:avLst/>
          </a:prstGeom>
        </p:spPr>
      </p:pic>
      <p:pic>
        <p:nvPicPr>
          <p:cNvPr id="17" name="bg object 17"/>
          <p:cNvPicPr/>
          <p:nvPr/>
        </p:nvPicPr>
        <p:blipFill>
          <a:blip r:embed="rId3" cstate="print"/>
          <a:stretch>
            <a:fillRect/>
          </a:stretch>
        </p:blipFill>
        <p:spPr>
          <a:xfrm>
            <a:off x="0" y="0"/>
            <a:ext cx="8338692" cy="4031627"/>
          </a:xfrm>
          <a:prstGeom prst="rect">
            <a:avLst/>
          </a:prstGeom>
        </p:spPr>
      </p:pic>
      <p:pic>
        <p:nvPicPr>
          <p:cNvPr id="18" name="bg object 18"/>
          <p:cNvPicPr/>
          <p:nvPr/>
        </p:nvPicPr>
        <p:blipFill>
          <a:blip r:embed="rId4" cstate="print"/>
          <a:stretch>
            <a:fillRect/>
          </a:stretch>
        </p:blipFill>
        <p:spPr>
          <a:xfrm>
            <a:off x="3361564" y="0"/>
            <a:ext cx="5782436" cy="5143500"/>
          </a:xfrm>
          <a:prstGeom prst="rect">
            <a:avLst/>
          </a:prstGeom>
        </p:spPr>
      </p:pic>
      <p:pic>
        <p:nvPicPr>
          <p:cNvPr id="19" name="bg object 19"/>
          <p:cNvPicPr/>
          <p:nvPr/>
        </p:nvPicPr>
        <p:blipFill>
          <a:blip r:embed="rId5" cstate="print"/>
          <a:stretch>
            <a:fillRect/>
          </a:stretch>
        </p:blipFill>
        <p:spPr>
          <a:xfrm>
            <a:off x="0" y="656282"/>
            <a:ext cx="4913279" cy="4487218"/>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95710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6DD26-32A4-2A43-990A-6F7E5E73786E}"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56DD26-32A4-2A43-990A-6F7E5E73786E}"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A56DD26-32A4-2A43-990A-6F7E5E73786E}" type="datetimeFigureOut">
              <a:rPr lang="en-US" smtClean="0"/>
              <a:t>5/21/25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A56DD26-32A4-2A43-990A-6F7E5E73786E}" type="datetimeFigureOut">
              <a:rPr lang="en-US" smtClean="0"/>
              <a:t>5/21/25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56DD26-32A4-2A43-990A-6F7E5E73786E}" type="datetimeFigureOut">
              <a:rPr lang="en-US" smtClean="0"/>
              <a:t>5/21/25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56DD26-32A4-2A43-990A-6F7E5E73786E}" type="datetimeFigureOut">
              <a:rPr lang="en-US" smtClean="0"/>
              <a:t>5/21/25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6DD26-32A4-2A43-990A-6F7E5E73786E}" type="datetimeFigureOut">
              <a:rPr lang="en-US" smtClean="0"/>
              <a:t>5/21/25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6DD26-32A4-2A43-990A-6F7E5E73786E}" type="datetimeFigureOut">
              <a:rPr lang="en-US" smtClean="0"/>
              <a:t>5/21/25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56DD26-32A4-2A43-990A-6F7E5E73786E}" type="datetimeFigureOut">
              <a:rPr lang="en-US" smtClean="0"/>
              <a:t>5/21/25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6AF604-6CBA-6F4A-A6F6-26E48A4D0EE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9144000" cy="5143500"/>
          </a:xfrm>
          <a:prstGeom prst="rect">
            <a:avLst/>
          </a:prstGeom>
        </p:spPr>
      </p:pic>
      <p:sp>
        <p:nvSpPr>
          <p:cNvPr id="2" name="Holder 2"/>
          <p:cNvSpPr>
            <a:spLocks noGrp="1"/>
          </p:cNvSpPr>
          <p:nvPr>
            <p:ph type="title"/>
          </p:nvPr>
        </p:nvSpPr>
        <p:spPr>
          <a:xfrm>
            <a:off x="542324" y="471773"/>
            <a:ext cx="7551420" cy="461665"/>
          </a:xfrm>
          <a:prstGeom prst="rect">
            <a:avLst/>
          </a:prstGeom>
        </p:spPr>
        <p:txBody>
          <a:bodyPr wrap="square" lIns="0" tIns="0" rIns="0" bIns="0">
            <a:spAutoFit/>
          </a:bodyPr>
          <a:lstStyle>
            <a:lvl1pPr>
              <a:defRPr sz="3000" b="1" i="0">
                <a:solidFill>
                  <a:srgbClr val="252525"/>
                </a:solidFill>
                <a:latin typeface="Arial"/>
                <a:cs typeface="Arial"/>
              </a:defRPr>
            </a:lvl1pPr>
          </a:lstStyle>
          <a:p>
            <a:endParaRPr/>
          </a:p>
        </p:txBody>
      </p:sp>
      <p:sp>
        <p:nvSpPr>
          <p:cNvPr id="3" name="Holder 3"/>
          <p:cNvSpPr>
            <a:spLocks noGrp="1"/>
          </p:cNvSpPr>
          <p:nvPr>
            <p:ph type="body" idx="1"/>
          </p:nvPr>
        </p:nvSpPr>
        <p:spPr>
          <a:xfrm>
            <a:off x="1213723" y="1136266"/>
            <a:ext cx="6023134" cy="246221"/>
          </a:xfrm>
          <a:prstGeom prst="rect">
            <a:avLst/>
          </a:prstGeom>
        </p:spPr>
        <p:txBody>
          <a:bodyPr wrap="square" lIns="0" tIns="0" rIns="0" bIns="0">
            <a:spAutoFit/>
          </a:bodyPr>
          <a:lstStyle>
            <a:lvl1pPr>
              <a:defRPr sz="1600" b="1"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4783455"/>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5/21/25</a:t>
            </a:fld>
            <a:endParaRPr lang="en-US"/>
          </a:p>
        </p:txBody>
      </p:sp>
      <p:sp>
        <p:nvSpPr>
          <p:cNvPr id="6" name="Holder 6"/>
          <p:cNvSpPr>
            <a:spLocks noGrp="1"/>
          </p:cNvSpPr>
          <p:nvPr>
            <p:ph type="sldNum" sz="quarter" idx="7"/>
          </p:nvPr>
        </p:nvSpPr>
        <p:spPr>
          <a:xfrm>
            <a:off x="6583680" y="4783455"/>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814152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jpg"/><Relationship Id="rId1" Type="http://schemas.openxmlformats.org/officeDocument/2006/relationships/slideLayout" Target="../slideLayouts/slideLayout1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55.png"/><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4.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4.xml"/><Relationship Id="rId4" Type="http://schemas.openxmlformats.org/officeDocument/2006/relationships/image" Target="../media/image62.jp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3.png"/><Relationship Id="rId7" Type="http://schemas.openxmlformats.org/officeDocument/2006/relationships/image" Target="../media/image65.png"/><Relationship Id="rId12" Type="http://schemas.openxmlformats.org/officeDocument/2006/relationships/image" Target="../media/image49.png"/><Relationship Id="rId2" Type="http://schemas.openxmlformats.org/officeDocument/2006/relationships/image" Target="../media/image2.jpg"/><Relationship Id="rId1" Type="http://schemas.openxmlformats.org/officeDocument/2006/relationships/slideLayout" Target="../slideLayouts/slideLayout16.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5.png"/><Relationship Id="rId10" Type="http://schemas.openxmlformats.org/officeDocument/2006/relationships/image" Target="../media/image47.png"/><Relationship Id="rId4" Type="http://schemas.openxmlformats.org/officeDocument/2006/relationships/image" Target="../media/image4.png"/><Relationship Id="rId9"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4.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74.png"/><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 Type="http://schemas.openxmlformats.org/officeDocument/2006/relationships/image" Target="../media/image78.png"/><Relationship Id="rId16" Type="http://schemas.openxmlformats.org/officeDocument/2006/relationships/image" Target="../media/image92.png"/><Relationship Id="rId1" Type="http://schemas.openxmlformats.org/officeDocument/2006/relationships/slideLayout" Target="../slideLayouts/slideLayout14.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375C7F-ADC3-8842-F9F4-E8013D124E58}"/>
              </a:ext>
            </a:extLst>
          </p:cNvPr>
          <p:cNvSpPr>
            <a:spLocks noGrp="1"/>
          </p:cNvSpPr>
          <p:nvPr>
            <p:ph type="ctrTitle"/>
          </p:nvPr>
        </p:nvSpPr>
        <p:spPr>
          <a:xfrm>
            <a:off x="482601" y="482600"/>
            <a:ext cx="3465438" cy="3425353"/>
          </a:xfrm>
        </p:spPr>
        <p:txBody>
          <a:bodyPr>
            <a:normAutofit/>
          </a:bodyPr>
          <a:lstStyle/>
          <a:p>
            <a:pPr algn="l"/>
            <a:r>
              <a:rPr lang="en-US" sz="3300" dirty="0"/>
              <a:t>Lecture </a:t>
            </a:r>
            <a:r>
              <a:rPr lang="en-US" altLang="zh-CN" sz="3300" dirty="0"/>
              <a:t>12</a:t>
            </a:r>
            <a:r>
              <a:rPr lang="en-US" sz="3300" dirty="0"/>
              <a:t>: </a:t>
            </a:r>
            <a:r>
              <a:rPr lang="en-US" altLang="zh-CN" sz="3300" dirty="0"/>
              <a:t>LLM</a:t>
            </a:r>
            <a:r>
              <a:rPr lang="zh-CN" altLang="en-US" sz="3300" dirty="0"/>
              <a:t> </a:t>
            </a:r>
            <a:r>
              <a:rPr lang="en-US" altLang="zh-CN" sz="3300" dirty="0"/>
              <a:t>Alignment</a:t>
            </a:r>
            <a:r>
              <a:rPr lang="zh-CN" altLang="en-US" sz="3300" dirty="0"/>
              <a:t> </a:t>
            </a:r>
            <a:r>
              <a:rPr lang="en-US" altLang="zh-CN" sz="3300" dirty="0"/>
              <a:t>And</a:t>
            </a:r>
            <a:r>
              <a:rPr lang="zh-CN" altLang="en-US" sz="3300" dirty="0"/>
              <a:t> </a:t>
            </a:r>
            <a:r>
              <a:rPr lang="en-US" altLang="zh-CN" sz="3300" dirty="0"/>
              <a:t>AI</a:t>
            </a:r>
            <a:r>
              <a:rPr lang="zh-CN" altLang="en-US" sz="3300" dirty="0"/>
              <a:t> </a:t>
            </a:r>
            <a:r>
              <a:rPr lang="en-US" altLang="zh-CN" sz="3300" dirty="0"/>
              <a:t>Governance</a:t>
            </a:r>
            <a:r>
              <a:rPr lang="zh-CN" altLang="en-US" sz="3300" dirty="0"/>
              <a:t> </a:t>
            </a:r>
            <a:r>
              <a:rPr lang="en-US" altLang="zh-CN" sz="3300" dirty="0"/>
              <a:t>II</a:t>
            </a:r>
            <a:endParaRPr lang="en-US" sz="3300" dirty="0"/>
          </a:p>
        </p:txBody>
      </p:sp>
      <p:sp>
        <p:nvSpPr>
          <p:cNvPr id="3" name="Subtitle 2">
            <a:extLst>
              <a:ext uri="{FF2B5EF4-FFF2-40B4-BE49-F238E27FC236}">
                <a16:creationId xmlns:a16="http://schemas.microsoft.com/office/drawing/2014/main" id="{CF2B169D-E6CD-99E4-52B8-EE7E3BEC8769}"/>
              </a:ext>
            </a:extLst>
          </p:cNvPr>
          <p:cNvSpPr>
            <a:spLocks noGrp="1"/>
          </p:cNvSpPr>
          <p:nvPr>
            <p:ph type="subTitle" idx="1"/>
          </p:nvPr>
        </p:nvSpPr>
        <p:spPr>
          <a:xfrm>
            <a:off x="482600" y="3958263"/>
            <a:ext cx="3465438" cy="581620"/>
          </a:xfrm>
        </p:spPr>
        <p:txBody>
          <a:bodyPr>
            <a:normAutofit/>
          </a:bodyPr>
          <a:lstStyle/>
          <a:p>
            <a:pPr algn="l">
              <a:lnSpc>
                <a:spcPct val="90000"/>
              </a:lnSpc>
            </a:pPr>
            <a:r>
              <a:rPr lang="en-US" sz="2200"/>
              <a:t>Instructor: </a:t>
            </a:r>
            <a:r>
              <a:rPr lang="en-US" sz="2200" err="1"/>
              <a:t>Zhanzhan</a:t>
            </a:r>
            <a:r>
              <a:rPr lang="en-US" sz="2200"/>
              <a:t> Zhao</a:t>
            </a:r>
          </a:p>
          <a:p>
            <a:pPr algn="l">
              <a:lnSpc>
                <a:spcPct val="90000"/>
              </a:lnSpc>
            </a:pPr>
            <a:endParaRPr lang="en-US" sz="2200"/>
          </a:p>
        </p:txBody>
      </p:sp>
      <p:pic>
        <p:nvPicPr>
          <p:cNvPr id="5" name="Picture 4" descr="A person and person shaking hands&#10;&#10;AI-generated content may be incorrect.">
            <a:extLst>
              <a:ext uri="{FF2B5EF4-FFF2-40B4-BE49-F238E27FC236}">
                <a16:creationId xmlns:a16="http://schemas.microsoft.com/office/drawing/2014/main" id="{113673A6-371F-1763-B240-DC765E4A91A6}"/>
              </a:ext>
            </a:extLst>
          </p:cNvPr>
          <p:cNvPicPr>
            <a:picLocks noChangeAspect="1"/>
          </p:cNvPicPr>
          <p:nvPr/>
        </p:nvPicPr>
        <p:blipFill>
          <a:blip r:embed="rId2"/>
          <a:srcRect l="2413" r="4846" b="2"/>
          <a:stretch/>
        </p:blipFill>
        <p:spPr>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34883860"/>
      </p:ext>
    </p:extLst>
  </p:cSld>
  <p:clrMapOvr>
    <a:masterClrMapping/>
  </p:clrMapOvr>
  <mc:AlternateContent xmlns:mc="http://schemas.openxmlformats.org/markup-compatibility/2006" xmlns:p14="http://schemas.microsoft.com/office/powerpoint/2010/main">
    <mc:Choice Requires="p14">
      <p:transition spd="slow" p14:dur="2000" advTm="6629"/>
    </mc:Choice>
    <mc:Fallback xmlns="">
      <p:transition spd="slow" advTm="66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1521" y="87475"/>
            <a:ext cx="8640959" cy="51978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chemeClr val="accent1">
                  <a:lumMod val="100000"/>
                </a:schemeClr>
              </a:solidFill>
              <a:ln w="25400" cap="flat" cmpd="sng" algn="ctr">
                <a:solidFill>
                  <a:schemeClr val="accent1">
                    <a:lumMod val="100000"/>
                  </a:schemeClr>
                </a:solidFill>
                <a:prstDash val="solid"/>
              </a:ln>
              <a:effectLst/>
            </p:spPr>
            <p:txBody>
              <a:bodyPr rtlCol="0" anchor="ctr"/>
              <a:lstStyle/>
              <a:p>
                <a:pPr algn="ctr" defTabSz="685800">
                  <a:defRPr/>
                </a:pPr>
                <a:endParaRPr lang="zh-CN" altLang="en-US" sz="1350" kern="0" dirty="0">
                  <a:solidFill>
                    <a:prstClr val="white"/>
                  </a:solidFill>
                  <a:latin typeface="Calibri" panose="020F0502020204030204"/>
                  <a:ea typeface="宋体" pitchFamily="2" charset="-122"/>
                </a:endParaRPr>
              </a:p>
            </p:txBody>
          </p:sp>
          <p:sp>
            <p:nvSpPr>
              <p:cNvPr id="9" name="平行四边形 8"/>
              <p:cNvSpPr/>
              <p:nvPr/>
            </p:nvSpPr>
            <p:spPr>
              <a:xfrm>
                <a:off x="3133187" y="256937"/>
                <a:ext cx="629587" cy="612775"/>
              </a:xfrm>
              <a:prstGeom prst="parallelogram">
                <a:avLst/>
              </a:prstGeom>
              <a:noFill/>
              <a:ln w="25400" cap="flat" cmpd="sng" algn="ctr">
                <a:solidFill>
                  <a:schemeClr val="accent1">
                    <a:lumMod val="100000"/>
                  </a:schemeClr>
                </a:solidFill>
                <a:prstDash val="solid"/>
              </a:ln>
              <a:effectLst/>
            </p:spPr>
            <p:txBody>
              <a:bodyPr rtlCol="0" anchor="ctr"/>
              <a:lstStyle/>
              <a:p>
                <a:pPr algn="ctr" defTabSz="685800">
                  <a:defRPr/>
                </a:pPr>
                <a:endParaRPr lang="zh-CN" altLang="en-US" sz="1350" kern="0" dirty="0">
                  <a:solidFill>
                    <a:prstClr val="white"/>
                  </a:solidFill>
                  <a:latin typeface="Calibri" panose="020F0502020204030204"/>
                  <a:ea typeface="宋体" pitchFamily="2" charset="-122"/>
                </a:endParaRPr>
              </a:p>
            </p:txBody>
          </p:sp>
        </p:grpSp>
        <p:cxnSp>
          <p:nvCxnSpPr>
            <p:cNvPr id="4" name="直接连接符 3"/>
            <p:cNvCxnSpPr/>
            <p:nvPr/>
          </p:nvCxnSpPr>
          <p:spPr>
            <a:xfrm>
              <a:off x="367840" y="809674"/>
              <a:ext cx="11488800" cy="0"/>
            </a:xfrm>
            <a:prstGeom prst="line">
              <a:avLst/>
            </a:prstGeom>
            <a:noFill/>
            <a:ln w="9525" cap="flat" cmpd="sng" algn="ctr">
              <a:solidFill>
                <a:schemeClr val="accent1">
                  <a:lumMod val="100000"/>
                </a:schemeClr>
              </a:solidFill>
              <a:prstDash val="solid"/>
            </a:ln>
            <a:effectLst/>
          </p:spPr>
        </p:cxnSp>
        <p:sp>
          <p:nvSpPr>
            <p:cNvPr id="5" name="文本占位符 5"/>
            <p:cNvSpPr txBox="1"/>
            <p:nvPr/>
          </p:nvSpPr>
          <p:spPr>
            <a:xfrm>
              <a:off x="1127448" y="193957"/>
              <a:ext cx="5040313" cy="612775"/>
            </a:xfrm>
            <a:prstGeom prst="rect">
              <a:avLst/>
            </a:prstGeom>
          </p:spPr>
          <p:txBody>
            <a:bodyPr vert="horz" lIns="68580" tIns="34290" rIns="68580" bIns="34290" rtlCol="0">
              <a:normAutofit/>
            </a:bodyPr>
            <a:lstStyle>
              <a:lvl1pPr marL="0" indent="0" algn="l" defTabSz="914400" rtl="0" eaLnBrk="1" latinLnBrk="0" hangingPunct="1">
                <a:lnSpc>
                  <a:spcPct val="90000"/>
                </a:lnSpc>
                <a:spcBef>
                  <a:spcPts val="1000"/>
                </a:spcBef>
                <a:buFont typeface="Arial" panose="020B060402020209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defTabSz="685800">
                <a:spcBef>
                  <a:spcPts val="750"/>
                </a:spcBef>
                <a:defRPr/>
              </a:pPr>
              <a:r>
                <a:rPr lang="zh-CN" altLang="en-US" sz="2400" dirty="0">
                  <a:solidFill>
                    <a:schemeClr val="accent1">
                      <a:lumMod val="100000"/>
                    </a:schemeClr>
                  </a:solidFill>
                </a:rPr>
                <a:t> </a:t>
              </a:r>
            </a:p>
          </p:txBody>
        </p:sp>
      </p:grpSp>
      <p:sp>
        <p:nvSpPr>
          <p:cNvPr id="16" name="TextBox 5"/>
          <p:cNvSpPr txBox="1"/>
          <p:nvPr/>
        </p:nvSpPr>
        <p:spPr>
          <a:xfrm>
            <a:off x="5047189" y="2893030"/>
            <a:ext cx="3082915" cy="236219"/>
          </a:xfrm>
          <a:prstGeom prst="rect">
            <a:avLst/>
          </a:prstGeom>
          <a:noFill/>
        </p:spPr>
        <p:txBody>
          <a:bodyPr vert="horz" wrap="square" lIns="0" tIns="0" rIns="0" bIns="0" rtlCol="0">
            <a:spAutoFit/>
          </a:bodyPr>
          <a:lstStyle/>
          <a:p>
            <a:pPr>
              <a:lnSpc>
                <a:spcPct val="110000"/>
              </a:lnSpc>
              <a:defRPr/>
            </a:pPr>
            <a:r>
              <a:rPr lang="en-US" altLang="zh-CN" sz="1500" i="1" dirty="0">
                <a:solidFill>
                  <a:prstClr val="black"/>
                </a:solidFill>
                <a:latin typeface="微软雅黑" panose="020B0503020204020204" charset="-122"/>
                <a:ea typeface="微软雅黑" panose="020B0503020204020204" charset="-122"/>
                <a:cs typeface="Segoe UI Semibold" panose="020B0702040204020203" pitchFamily="34" charset="0"/>
              </a:rPr>
              <a:t>Key Results：</a:t>
            </a:r>
          </a:p>
        </p:txBody>
      </p:sp>
      <p:sp>
        <p:nvSpPr>
          <p:cNvPr id="17" name="文本框 16"/>
          <p:cNvSpPr txBox="1"/>
          <p:nvPr/>
        </p:nvSpPr>
        <p:spPr>
          <a:xfrm>
            <a:off x="4915853" y="3312795"/>
            <a:ext cx="3701415" cy="1144480"/>
          </a:xfrm>
          <a:prstGeom prst="rect">
            <a:avLst/>
          </a:prstGeom>
          <a:noFill/>
        </p:spPr>
        <p:txBody>
          <a:bodyPr wrap="square" rtlCol="0">
            <a:spAutoFit/>
          </a:bodyPr>
          <a:lstStyle/>
          <a:p>
            <a:pPr marL="214313" indent="-214313">
              <a:lnSpc>
                <a:spcPct val="130000"/>
              </a:lnSpc>
              <a:buFont typeface="Wingdings" panose="05000000000000000000" charset="0"/>
              <a:buChar char=""/>
              <a:defRPr/>
            </a:pPr>
            <a:r>
              <a:rPr lang="en-US" altLang="zh-CN" sz="1350" dirty="0">
                <a:solidFill>
                  <a:prstClr val="black"/>
                </a:solidFill>
                <a:latin typeface="Arial" panose="020B0604020202090204"/>
                <a:ea typeface="微软雅黑 Light" panose="020B0502040204020203" pitchFamily="34" charset="-122"/>
              </a:rPr>
              <a:t>Larger models (e.g., Llama 3 70b) show higher bias in responses.</a:t>
            </a:r>
          </a:p>
          <a:p>
            <a:pPr marL="214313" indent="-214313">
              <a:lnSpc>
                <a:spcPct val="130000"/>
              </a:lnSpc>
              <a:buFont typeface="Wingdings" panose="05000000000000000000" charset="0"/>
              <a:buChar char=""/>
              <a:defRPr/>
            </a:pPr>
            <a:r>
              <a:rPr lang="en-US" altLang="zh-CN" sz="1350" dirty="0">
                <a:solidFill>
                  <a:prstClr val="black"/>
                </a:solidFill>
                <a:latin typeface="Arial" panose="020B0604020202090204"/>
                <a:ea typeface="微软雅黑 Light" panose="020B0502040204020203" pitchFamily="34" charset="-122"/>
              </a:rPr>
              <a:t>Gendered personas often skew responses, particularly in emotionally charged contexts.</a:t>
            </a:r>
          </a:p>
        </p:txBody>
      </p:sp>
      <p:cxnSp>
        <p:nvCxnSpPr>
          <p:cNvPr id="18" name="Straight Connector 80"/>
          <p:cNvCxnSpPr/>
          <p:nvPr/>
        </p:nvCxnSpPr>
        <p:spPr>
          <a:xfrm flipH="1">
            <a:off x="5047352" y="2621588"/>
            <a:ext cx="3321000" cy="0"/>
          </a:xfrm>
          <a:prstGeom prst="line">
            <a:avLst/>
          </a:prstGeom>
          <a:noFill/>
          <a:ln w="19050" cap="flat" cmpd="sng" algn="ctr">
            <a:solidFill>
              <a:schemeClr val="accent1">
                <a:lumMod val="100000"/>
              </a:schemeClr>
            </a:solidFill>
            <a:prstDash val="sysDot"/>
            <a:miter lim="800000"/>
            <a:headEnd type="none"/>
            <a:tailEnd type="oval" w="med" len="med"/>
          </a:ln>
          <a:effectLst/>
        </p:spPr>
      </p:cxnSp>
      <p:sp>
        <p:nvSpPr>
          <p:cNvPr id="7" name="平行四边形 6"/>
          <p:cNvSpPr/>
          <p:nvPr/>
        </p:nvSpPr>
        <p:spPr>
          <a:xfrm>
            <a:off x="230663" y="85183"/>
            <a:ext cx="429768" cy="418292"/>
          </a:xfrm>
          <a:prstGeom prst="parallelogram">
            <a:avLst/>
          </a:prstGeom>
          <a:solidFill>
            <a:schemeClr val="accent1">
              <a:lumMod val="100000"/>
            </a:schemeClr>
          </a:solidFill>
          <a:ln w="25400" cap="flat" cmpd="sng" algn="ctr">
            <a:solidFill>
              <a:schemeClr val="accent1">
                <a:lumMod val="100000"/>
              </a:schemeClr>
            </a:solidFill>
            <a:prstDash val="solid"/>
          </a:ln>
          <a:effectLst/>
        </p:spPr>
        <p:txBody>
          <a:bodyPr rtlCol="0" anchor="ctr"/>
          <a:lstStyle/>
          <a:p>
            <a:pPr algn="ctr" defTabSz="685800">
              <a:defRPr/>
            </a:pPr>
            <a:r>
              <a:rPr lang="en-US" altLang="zh-CN" sz="1350" kern="0" dirty="0">
                <a:solidFill>
                  <a:prstClr val="white"/>
                </a:solidFill>
                <a:latin typeface="Calibri" panose="020F0502020204030204"/>
                <a:ea typeface="宋体" pitchFamily="2" charset="-122"/>
              </a:rPr>
              <a:t>5</a:t>
            </a:r>
          </a:p>
        </p:txBody>
      </p:sp>
      <p:sp>
        <p:nvSpPr>
          <p:cNvPr id="10" name="文本框 9"/>
          <p:cNvSpPr txBox="1"/>
          <p:nvPr/>
        </p:nvSpPr>
        <p:spPr>
          <a:xfrm>
            <a:off x="660559" y="169069"/>
            <a:ext cx="3944303" cy="323165"/>
          </a:xfrm>
          <a:prstGeom prst="rect">
            <a:avLst/>
          </a:prstGeom>
          <a:noFill/>
        </p:spPr>
        <p:txBody>
          <a:bodyPr wrap="square" rtlCol="0">
            <a:spAutoFit/>
          </a:bodyPr>
          <a:lstStyle/>
          <a:p>
            <a:r>
              <a:rPr lang="en-US" altLang="zh-CN" sz="1500" b="1" i="1" dirty="0">
                <a:solidFill>
                  <a:schemeClr val="accent1">
                    <a:lumMod val="100000"/>
                  </a:schemeClr>
                </a:solidFill>
                <a:latin typeface="微软雅黑" panose="020B0503020204020204" charset="-122"/>
                <a:ea typeface="微软雅黑" panose="020B0503020204020204" charset="-122"/>
              </a:rPr>
              <a:t>Experiment 1: Implicit Bias Test (IAT)</a:t>
            </a:r>
          </a:p>
        </p:txBody>
      </p:sp>
      <p:sp>
        <p:nvSpPr>
          <p:cNvPr id="30" name="矩形 29"/>
          <p:cNvSpPr/>
          <p:nvPr/>
        </p:nvSpPr>
        <p:spPr>
          <a:xfrm>
            <a:off x="4915853" y="1032034"/>
            <a:ext cx="3609499" cy="1301510"/>
          </a:xfrm>
          <a:prstGeom prst="rect">
            <a:avLst/>
          </a:prstGeom>
        </p:spPr>
        <p:txBody>
          <a:bodyPr wrap="square">
            <a:spAutoFit/>
          </a:bodyPr>
          <a:lstStyle/>
          <a:p>
            <a:pPr marL="214313" indent="-214313" algn="just">
              <a:lnSpc>
                <a:spcPct val="150000"/>
              </a:lnSpc>
              <a:buFont typeface="Wingdings" panose="05000000000000000000" charset="0"/>
              <a:buChar char=""/>
              <a:defRPr/>
            </a:pPr>
            <a:r>
              <a:rPr lang="en-US" altLang="zh-CN" sz="1350" b="1" dirty="0">
                <a:solidFill>
                  <a:schemeClr val="accent1">
                    <a:lumMod val="100000"/>
                  </a:schemeClr>
                </a:solidFill>
                <a:latin typeface="Times New Roman Bold" panose="02020603050405020304" charset="0"/>
                <a:ea typeface="方正黑体_GBK" panose="03000509000000000000" charset="-122"/>
                <a:cs typeface="Times New Roman Bold" panose="02020603050405020304" charset="0"/>
              </a:rPr>
              <a:t>Objective: </a:t>
            </a:r>
            <a:r>
              <a:rPr lang="en-US" altLang="zh-CN" sz="1350" dirty="0">
                <a:solidFill>
                  <a:schemeClr val="accent1">
                    <a:lumMod val="100000"/>
                  </a:schemeClr>
                </a:solidFill>
                <a:latin typeface="Times New Roman Regular" panose="02020603050405020304" charset="0"/>
                <a:ea typeface="方正黑体_GBK" panose="03000509000000000000" charset="-122"/>
                <a:cs typeface="Times New Roman Regular" panose="02020603050405020304" charset="0"/>
              </a:rPr>
              <a:t>Evaluate implicit gender biases in LLMs assigned with gendered personas.</a:t>
            </a:r>
          </a:p>
          <a:p>
            <a:pPr marL="214313" indent="-214313" algn="just">
              <a:lnSpc>
                <a:spcPct val="150000"/>
              </a:lnSpc>
              <a:buFont typeface="Wingdings" panose="05000000000000000000" charset="0"/>
              <a:buChar char=""/>
              <a:defRPr/>
            </a:pPr>
            <a:r>
              <a:rPr lang="en-US" altLang="zh-CN" sz="1350" b="1" dirty="0">
                <a:solidFill>
                  <a:schemeClr val="accent1">
                    <a:lumMod val="100000"/>
                  </a:schemeClr>
                </a:solidFill>
                <a:latin typeface="Times New Roman Bold" panose="02020603050405020304" charset="0"/>
                <a:ea typeface="方正黑体_GBK" panose="03000509000000000000" charset="-122"/>
                <a:cs typeface="Times New Roman Bold" panose="02020603050405020304" charset="0"/>
              </a:rPr>
              <a:t>Method: </a:t>
            </a:r>
            <a:r>
              <a:rPr lang="en-US" altLang="zh-CN" sz="1350" dirty="0">
                <a:solidFill>
                  <a:schemeClr val="accent1">
                    <a:lumMod val="100000"/>
                  </a:schemeClr>
                </a:solidFill>
                <a:latin typeface="Times New Roman Regular" panose="02020603050405020304" charset="0"/>
                <a:ea typeface="方正黑体_GBK" panose="03000509000000000000" charset="-122"/>
                <a:cs typeface="Times New Roman Regular" panose="02020603050405020304" charset="0"/>
              </a:rPr>
              <a:t>Use of modified IAT with datasets on gender, abuse, and power dynamics.</a:t>
            </a:r>
          </a:p>
        </p:txBody>
      </p:sp>
      <p:pic>
        <p:nvPicPr>
          <p:cNvPr id="13" name="图片 12"/>
          <p:cNvPicPr>
            <a:picLocks noChangeAspect="1"/>
          </p:cNvPicPr>
          <p:nvPr/>
        </p:nvPicPr>
        <p:blipFill>
          <a:blip r:embed="rId2"/>
          <a:stretch>
            <a:fillRect/>
          </a:stretch>
        </p:blipFill>
        <p:spPr>
          <a:xfrm>
            <a:off x="230506" y="1443990"/>
            <a:ext cx="4500086" cy="2655094"/>
          </a:xfrm>
          <a:prstGeom prst="rect">
            <a:avLst/>
          </a:prstGeom>
        </p:spPr>
      </p:pic>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1521" y="87475"/>
            <a:ext cx="8640959" cy="51978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chemeClr val="accent1">
                  <a:lumMod val="100000"/>
                </a:schemeClr>
              </a:solidFill>
              <a:ln w="25400" cap="flat" cmpd="sng" algn="ctr">
                <a:solidFill>
                  <a:schemeClr val="accent1">
                    <a:lumMod val="100000"/>
                  </a:schemeClr>
                </a:solidFill>
                <a:prstDash val="solid"/>
              </a:ln>
              <a:effectLst/>
            </p:spPr>
            <p:txBody>
              <a:bodyPr rtlCol="0" anchor="ctr"/>
              <a:lstStyle/>
              <a:p>
                <a:pPr algn="ctr" defTabSz="685800">
                  <a:defRPr/>
                </a:pPr>
                <a:endParaRPr lang="zh-CN" altLang="en-US" sz="1350" kern="0" dirty="0">
                  <a:solidFill>
                    <a:prstClr val="white"/>
                  </a:solidFill>
                  <a:latin typeface="Calibri" panose="020F0502020204030204"/>
                  <a:ea typeface="宋体" pitchFamily="2" charset="-122"/>
                </a:endParaRPr>
              </a:p>
            </p:txBody>
          </p:sp>
          <p:sp>
            <p:nvSpPr>
              <p:cNvPr id="9" name="平行四边形 8"/>
              <p:cNvSpPr/>
              <p:nvPr/>
            </p:nvSpPr>
            <p:spPr>
              <a:xfrm>
                <a:off x="3133187" y="256937"/>
                <a:ext cx="629587" cy="612775"/>
              </a:xfrm>
              <a:prstGeom prst="parallelogram">
                <a:avLst/>
              </a:prstGeom>
              <a:noFill/>
              <a:ln w="25400" cap="flat" cmpd="sng" algn="ctr">
                <a:solidFill>
                  <a:schemeClr val="accent1">
                    <a:lumMod val="100000"/>
                  </a:schemeClr>
                </a:solidFill>
                <a:prstDash val="solid"/>
              </a:ln>
              <a:effectLst/>
            </p:spPr>
            <p:txBody>
              <a:bodyPr rtlCol="0" anchor="ctr"/>
              <a:lstStyle/>
              <a:p>
                <a:pPr algn="ctr" defTabSz="685800">
                  <a:defRPr/>
                </a:pPr>
                <a:endParaRPr lang="zh-CN" altLang="en-US" sz="1350" kern="0" dirty="0">
                  <a:solidFill>
                    <a:prstClr val="white"/>
                  </a:solidFill>
                  <a:latin typeface="Calibri" panose="020F0502020204030204"/>
                  <a:ea typeface="宋体" pitchFamily="2" charset="-122"/>
                </a:endParaRPr>
              </a:p>
            </p:txBody>
          </p:sp>
        </p:grpSp>
        <p:cxnSp>
          <p:nvCxnSpPr>
            <p:cNvPr id="4" name="直接连接符 3"/>
            <p:cNvCxnSpPr/>
            <p:nvPr/>
          </p:nvCxnSpPr>
          <p:spPr>
            <a:xfrm>
              <a:off x="367840" y="809674"/>
              <a:ext cx="11488800" cy="0"/>
            </a:xfrm>
            <a:prstGeom prst="line">
              <a:avLst/>
            </a:prstGeom>
            <a:noFill/>
            <a:ln w="9525" cap="flat" cmpd="sng" algn="ctr">
              <a:solidFill>
                <a:schemeClr val="accent1">
                  <a:lumMod val="100000"/>
                </a:schemeClr>
              </a:solidFill>
              <a:prstDash val="solid"/>
            </a:ln>
            <a:effectLst/>
          </p:spPr>
        </p:cxnSp>
        <p:sp>
          <p:nvSpPr>
            <p:cNvPr id="5" name="文本占位符 5"/>
            <p:cNvSpPr txBox="1"/>
            <p:nvPr/>
          </p:nvSpPr>
          <p:spPr>
            <a:xfrm>
              <a:off x="1127448" y="193957"/>
              <a:ext cx="5040313" cy="612775"/>
            </a:xfrm>
            <a:prstGeom prst="rect">
              <a:avLst/>
            </a:prstGeom>
          </p:spPr>
          <p:txBody>
            <a:bodyPr vert="horz" lIns="68580" tIns="34290" rIns="68580" bIns="34290" rtlCol="0">
              <a:normAutofit/>
            </a:bodyPr>
            <a:lstStyle>
              <a:lvl1pPr marL="0" indent="0" algn="l" defTabSz="914400" rtl="0" eaLnBrk="1" latinLnBrk="0" hangingPunct="1">
                <a:lnSpc>
                  <a:spcPct val="90000"/>
                </a:lnSpc>
                <a:spcBef>
                  <a:spcPts val="1000"/>
                </a:spcBef>
                <a:buFont typeface="Arial" panose="020B060402020209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defTabSz="685800">
                <a:spcBef>
                  <a:spcPts val="750"/>
                </a:spcBef>
                <a:defRPr/>
              </a:pPr>
              <a:r>
                <a:rPr lang="zh-CN" altLang="en-US" sz="2400" dirty="0">
                  <a:solidFill>
                    <a:schemeClr val="accent1">
                      <a:lumMod val="100000"/>
                    </a:schemeClr>
                  </a:solidFill>
                </a:rPr>
                <a:t> </a:t>
              </a:r>
            </a:p>
          </p:txBody>
        </p:sp>
      </p:grpSp>
      <p:sp>
        <p:nvSpPr>
          <p:cNvPr id="16" name="TextBox 5"/>
          <p:cNvSpPr txBox="1"/>
          <p:nvPr/>
        </p:nvSpPr>
        <p:spPr>
          <a:xfrm>
            <a:off x="5047189" y="2871599"/>
            <a:ext cx="3082915" cy="236219"/>
          </a:xfrm>
          <a:prstGeom prst="rect">
            <a:avLst/>
          </a:prstGeom>
          <a:noFill/>
        </p:spPr>
        <p:txBody>
          <a:bodyPr vert="horz" wrap="square" lIns="0" tIns="0" rIns="0" bIns="0" rtlCol="0">
            <a:spAutoFit/>
          </a:bodyPr>
          <a:lstStyle/>
          <a:p>
            <a:pPr>
              <a:lnSpc>
                <a:spcPct val="110000"/>
              </a:lnSpc>
              <a:defRPr/>
            </a:pPr>
            <a:r>
              <a:rPr lang="en-US" altLang="zh-CN" sz="1500" i="1" dirty="0">
                <a:solidFill>
                  <a:prstClr val="black"/>
                </a:solidFill>
                <a:latin typeface="微软雅黑" panose="020B0503020204020204" charset="-122"/>
                <a:ea typeface="微软雅黑" panose="020B0503020204020204" charset="-122"/>
                <a:cs typeface="Segoe UI Semibold" panose="020B0702040204020203" pitchFamily="34" charset="0"/>
              </a:rPr>
              <a:t>Key Results：</a:t>
            </a:r>
          </a:p>
        </p:txBody>
      </p:sp>
      <p:sp>
        <p:nvSpPr>
          <p:cNvPr id="17" name="文本框 16"/>
          <p:cNvSpPr txBox="1"/>
          <p:nvPr/>
        </p:nvSpPr>
        <p:spPr>
          <a:xfrm>
            <a:off x="4915853" y="3288506"/>
            <a:ext cx="3779996" cy="2224776"/>
          </a:xfrm>
          <a:prstGeom prst="rect">
            <a:avLst/>
          </a:prstGeom>
          <a:noFill/>
        </p:spPr>
        <p:txBody>
          <a:bodyPr wrap="square" rtlCol="0">
            <a:spAutoFit/>
          </a:bodyPr>
          <a:lstStyle/>
          <a:p>
            <a:pPr marL="214313" indent="-214313">
              <a:lnSpc>
                <a:spcPct val="130000"/>
              </a:lnSpc>
              <a:buFont typeface="Wingdings" panose="05000000000000000000" charset="0"/>
              <a:buChar char=""/>
              <a:defRPr/>
            </a:pPr>
            <a:r>
              <a:rPr lang="en-US" altLang="zh-CN" sz="1350" dirty="0">
                <a:solidFill>
                  <a:prstClr val="black"/>
                </a:solidFill>
                <a:latin typeface="Arial" panose="020B0604020202090204"/>
                <a:ea typeface="微软雅黑 Light" panose="020B0502040204020203" pitchFamily="34" charset="-122"/>
              </a:rPr>
              <a:t>Gender-neutral personas showed the highest stereotype bias in abusive situations.</a:t>
            </a:r>
          </a:p>
          <a:p>
            <a:pPr marL="214313" indent="-214313">
              <a:lnSpc>
                <a:spcPct val="130000"/>
              </a:lnSpc>
              <a:buFont typeface="Wingdings" panose="05000000000000000000" charset="0"/>
              <a:buChar char=""/>
              <a:defRPr/>
            </a:pPr>
            <a:r>
              <a:rPr lang="en-US" altLang="zh-CN" sz="1350" dirty="0">
                <a:solidFill>
                  <a:prstClr val="black"/>
                </a:solidFill>
                <a:latin typeface="Arial" panose="020B0604020202090204"/>
                <a:ea typeface="微软雅黑 Light" panose="020B0502040204020203" pitchFamily="34" charset="-122"/>
              </a:rPr>
              <a:t>Male-assigned models more often associated anger, while female-assigned models showed distress or happiness.</a:t>
            </a:r>
          </a:p>
          <a:p>
            <a:pPr marL="214313" indent="-214313">
              <a:lnSpc>
                <a:spcPct val="130000"/>
              </a:lnSpc>
              <a:buFont typeface="Wingdings" panose="05000000000000000000" charset="0"/>
              <a:buChar char=""/>
              <a:defRPr/>
            </a:pPr>
            <a:endParaRPr lang="en-US" altLang="zh-CN" sz="1350" dirty="0">
              <a:solidFill>
                <a:prstClr val="black"/>
              </a:solidFill>
              <a:latin typeface="Arial" panose="020B0604020202090204"/>
              <a:ea typeface="微软雅黑 Light" panose="020B0502040204020203" pitchFamily="34" charset="-122"/>
            </a:endParaRPr>
          </a:p>
          <a:p>
            <a:pPr marL="214313" indent="-214313">
              <a:lnSpc>
                <a:spcPct val="130000"/>
              </a:lnSpc>
              <a:buFont typeface="Wingdings" panose="05000000000000000000" charset="0"/>
              <a:buChar char=""/>
              <a:defRPr/>
            </a:pPr>
            <a:endParaRPr lang="en-US" altLang="zh-CN" sz="1350" dirty="0">
              <a:solidFill>
                <a:prstClr val="black"/>
              </a:solidFill>
              <a:latin typeface="Arial" panose="020B0604020202090204"/>
              <a:ea typeface="微软雅黑 Light" panose="020B0502040204020203" pitchFamily="34" charset="-122"/>
            </a:endParaRPr>
          </a:p>
        </p:txBody>
      </p:sp>
      <p:cxnSp>
        <p:nvCxnSpPr>
          <p:cNvPr id="18" name="Straight Connector 80"/>
          <p:cNvCxnSpPr/>
          <p:nvPr/>
        </p:nvCxnSpPr>
        <p:spPr>
          <a:xfrm flipH="1">
            <a:off x="5047352" y="2678738"/>
            <a:ext cx="3321000" cy="0"/>
          </a:xfrm>
          <a:prstGeom prst="line">
            <a:avLst/>
          </a:prstGeom>
          <a:noFill/>
          <a:ln w="19050" cap="flat" cmpd="sng" algn="ctr">
            <a:solidFill>
              <a:schemeClr val="accent1">
                <a:lumMod val="100000"/>
              </a:schemeClr>
            </a:solidFill>
            <a:prstDash val="sysDot"/>
            <a:miter lim="800000"/>
            <a:headEnd type="none"/>
            <a:tailEnd type="oval" w="med" len="med"/>
          </a:ln>
          <a:effectLst/>
        </p:spPr>
      </p:cxnSp>
      <p:sp>
        <p:nvSpPr>
          <p:cNvPr id="7" name="平行四边形 6"/>
          <p:cNvSpPr/>
          <p:nvPr/>
        </p:nvSpPr>
        <p:spPr>
          <a:xfrm>
            <a:off x="230663" y="85183"/>
            <a:ext cx="429768" cy="418292"/>
          </a:xfrm>
          <a:prstGeom prst="parallelogram">
            <a:avLst/>
          </a:prstGeom>
          <a:solidFill>
            <a:schemeClr val="accent1">
              <a:lumMod val="100000"/>
            </a:schemeClr>
          </a:solidFill>
          <a:ln w="25400" cap="flat" cmpd="sng" algn="ctr">
            <a:solidFill>
              <a:schemeClr val="accent1">
                <a:lumMod val="100000"/>
              </a:schemeClr>
            </a:solidFill>
            <a:prstDash val="solid"/>
          </a:ln>
          <a:effectLst/>
        </p:spPr>
        <p:txBody>
          <a:bodyPr rtlCol="0" anchor="ctr"/>
          <a:lstStyle/>
          <a:p>
            <a:pPr algn="ctr" defTabSz="685800">
              <a:defRPr/>
            </a:pPr>
            <a:r>
              <a:rPr lang="en-US" altLang="zh-CN" sz="1350" kern="0" dirty="0">
                <a:solidFill>
                  <a:prstClr val="white"/>
                </a:solidFill>
                <a:latin typeface="Calibri" panose="020F0502020204030204"/>
                <a:ea typeface="宋体" pitchFamily="2" charset="-122"/>
              </a:rPr>
              <a:t>6</a:t>
            </a:r>
          </a:p>
        </p:txBody>
      </p:sp>
      <p:sp>
        <p:nvSpPr>
          <p:cNvPr id="10" name="文本框 9"/>
          <p:cNvSpPr txBox="1"/>
          <p:nvPr/>
        </p:nvSpPr>
        <p:spPr>
          <a:xfrm>
            <a:off x="660559" y="169069"/>
            <a:ext cx="3944303" cy="323165"/>
          </a:xfrm>
          <a:prstGeom prst="rect">
            <a:avLst/>
          </a:prstGeom>
          <a:noFill/>
        </p:spPr>
        <p:txBody>
          <a:bodyPr wrap="square" rtlCol="0">
            <a:spAutoFit/>
          </a:bodyPr>
          <a:lstStyle/>
          <a:p>
            <a:r>
              <a:rPr lang="en-US" altLang="zh-CN" sz="1500" b="1" i="1" dirty="0">
                <a:solidFill>
                  <a:schemeClr val="accent1">
                    <a:lumMod val="100000"/>
                  </a:schemeClr>
                </a:solidFill>
                <a:latin typeface="微软雅黑" panose="020B0503020204020204" charset="-122"/>
                <a:ea typeface="微软雅黑" panose="020B0503020204020204" charset="-122"/>
              </a:rPr>
              <a:t>Experiment 2: Emotion Response</a:t>
            </a:r>
          </a:p>
        </p:txBody>
      </p:sp>
      <p:sp>
        <p:nvSpPr>
          <p:cNvPr id="30" name="矩形 29"/>
          <p:cNvSpPr/>
          <p:nvPr/>
        </p:nvSpPr>
        <p:spPr>
          <a:xfrm>
            <a:off x="4915853" y="1132523"/>
            <a:ext cx="3609499" cy="1631156"/>
          </a:xfrm>
          <a:prstGeom prst="rect">
            <a:avLst/>
          </a:prstGeom>
        </p:spPr>
        <p:txBody>
          <a:bodyPr wrap="square">
            <a:noAutofit/>
          </a:bodyPr>
          <a:lstStyle/>
          <a:p>
            <a:pPr marL="214313" indent="-214313" algn="just">
              <a:lnSpc>
                <a:spcPct val="125000"/>
              </a:lnSpc>
              <a:buFont typeface="Wingdings" panose="05000000000000000000" charset="0"/>
              <a:buChar char=""/>
              <a:defRPr/>
            </a:pPr>
            <a:r>
              <a:rPr lang="en-US" altLang="zh-CN" sz="1350" b="1" dirty="0">
                <a:solidFill>
                  <a:schemeClr val="accent1">
                    <a:lumMod val="100000"/>
                  </a:schemeClr>
                </a:solidFill>
                <a:latin typeface="Times New Roman Bold" panose="02020603050405020304" charset="0"/>
                <a:ea typeface="方正黑体_GBK" panose="03000509000000000000" charset="-122"/>
                <a:cs typeface="Times New Roman Bold" panose="02020603050405020304" charset="0"/>
              </a:rPr>
              <a:t>Objective:</a:t>
            </a:r>
            <a:r>
              <a:rPr lang="en-US" altLang="zh-CN" sz="1350" dirty="0">
                <a:solidFill>
                  <a:schemeClr val="accent1">
                    <a:lumMod val="100000"/>
                  </a:schemeClr>
                </a:solidFill>
                <a:latin typeface="Times New Roman Regular" panose="02020603050405020304" charset="0"/>
                <a:ea typeface="方正黑体_GBK" panose="03000509000000000000" charset="-122"/>
                <a:cs typeface="Times New Roman Regular" panose="02020603050405020304" charset="0"/>
              </a:rPr>
              <a:t> Investigate whether gendered personas exhibit stereotypical emotional responses.</a:t>
            </a:r>
          </a:p>
          <a:p>
            <a:pPr marL="214313" indent="-214313" algn="just">
              <a:lnSpc>
                <a:spcPct val="125000"/>
              </a:lnSpc>
              <a:buFont typeface="Wingdings" panose="05000000000000000000" charset="0"/>
              <a:buChar char=""/>
              <a:defRPr/>
            </a:pPr>
            <a:r>
              <a:rPr lang="en-US" altLang="zh-CN" sz="1350" b="1" dirty="0">
                <a:solidFill>
                  <a:schemeClr val="accent1">
                    <a:lumMod val="100000"/>
                  </a:schemeClr>
                </a:solidFill>
                <a:latin typeface="Times New Roman Bold" panose="02020603050405020304" charset="0"/>
                <a:ea typeface="方正黑体_GBK" panose="03000509000000000000" charset="-122"/>
                <a:cs typeface="Times New Roman Bold" panose="02020603050405020304" charset="0"/>
              </a:rPr>
              <a:t>Method:</a:t>
            </a:r>
            <a:r>
              <a:rPr lang="en-US" altLang="zh-CN" sz="1350" dirty="0">
                <a:solidFill>
                  <a:schemeClr val="accent1">
                    <a:lumMod val="100000"/>
                  </a:schemeClr>
                </a:solidFill>
                <a:latin typeface="Times New Roman Regular" panose="02020603050405020304" charset="0"/>
                <a:ea typeface="方正黑体_GBK" panose="03000509000000000000" charset="-122"/>
                <a:cs typeface="Times New Roman Regular" panose="02020603050405020304" charset="0"/>
              </a:rPr>
              <a:t> AI prompted with abusive and controlling scenarios to choose an emotion.</a:t>
            </a:r>
          </a:p>
        </p:txBody>
      </p:sp>
      <p:pic>
        <p:nvPicPr>
          <p:cNvPr id="6" name="图片 5"/>
          <p:cNvPicPr>
            <a:picLocks noChangeAspect="1"/>
          </p:cNvPicPr>
          <p:nvPr/>
        </p:nvPicPr>
        <p:blipFill>
          <a:blip r:embed="rId2"/>
          <a:stretch>
            <a:fillRect/>
          </a:stretch>
        </p:blipFill>
        <p:spPr>
          <a:xfrm>
            <a:off x="153352" y="1344454"/>
            <a:ext cx="4633913" cy="2879884"/>
          </a:xfrm>
          <a:prstGeom prst="rect">
            <a:avLst/>
          </a:prstGeom>
        </p:spPr>
      </p:pic>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1521" y="87475"/>
            <a:ext cx="8640959" cy="51978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chemeClr val="accent1">
                  <a:lumMod val="100000"/>
                </a:schemeClr>
              </a:solidFill>
              <a:ln w="25400" cap="flat" cmpd="sng" algn="ctr">
                <a:solidFill>
                  <a:schemeClr val="accent1">
                    <a:lumMod val="100000"/>
                  </a:schemeClr>
                </a:solidFill>
                <a:prstDash val="solid"/>
              </a:ln>
              <a:effectLst/>
            </p:spPr>
            <p:txBody>
              <a:bodyPr rtlCol="0" anchor="ctr"/>
              <a:lstStyle/>
              <a:p>
                <a:pPr algn="ctr" defTabSz="685800">
                  <a:defRPr/>
                </a:pPr>
                <a:endParaRPr lang="zh-CN" altLang="en-US" sz="1350" kern="0" dirty="0">
                  <a:solidFill>
                    <a:prstClr val="white"/>
                  </a:solidFill>
                  <a:latin typeface="Calibri" panose="020F0502020204030204"/>
                  <a:ea typeface="宋体" pitchFamily="2" charset="-122"/>
                </a:endParaRPr>
              </a:p>
            </p:txBody>
          </p:sp>
          <p:sp>
            <p:nvSpPr>
              <p:cNvPr id="9" name="平行四边形 8"/>
              <p:cNvSpPr/>
              <p:nvPr/>
            </p:nvSpPr>
            <p:spPr>
              <a:xfrm>
                <a:off x="3133187" y="256937"/>
                <a:ext cx="629587" cy="612775"/>
              </a:xfrm>
              <a:prstGeom prst="parallelogram">
                <a:avLst/>
              </a:prstGeom>
              <a:noFill/>
              <a:ln w="25400" cap="flat" cmpd="sng" algn="ctr">
                <a:solidFill>
                  <a:schemeClr val="accent1">
                    <a:lumMod val="100000"/>
                  </a:schemeClr>
                </a:solidFill>
                <a:prstDash val="solid"/>
              </a:ln>
              <a:effectLst/>
            </p:spPr>
            <p:txBody>
              <a:bodyPr rtlCol="0" anchor="ctr"/>
              <a:lstStyle/>
              <a:p>
                <a:pPr algn="ctr" defTabSz="685800">
                  <a:defRPr/>
                </a:pPr>
                <a:endParaRPr lang="zh-CN" altLang="en-US" sz="1350" kern="0" dirty="0">
                  <a:solidFill>
                    <a:prstClr val="white"/>
                  </a:solidFill>
                  <a:latin typeface="Calibri" panose="020F0502020204030204"/>
                  <a:ea typeface="宋体" pitchFamily="2" charset="-122"/>
                </a:endParaRPr>
              </a:p>
            </p:txBody>
          </p:sp>
        </p:grpSp>
        <p:cxnSp>
          <p:nvCxnSpPr>
            <p:cNvPr id="4" name="直接连接符 3"/>
            <p:cNvCxnSpPr/>
            <p:nvPr/>
          </p:nvCxnSpPr>
          <p:spPr>
            <a:xfrm>
              <a:off x="367840" y="809674"/>
              <a:ext cx="11488800" cy="0"/>
            </a:xfrm>
            <a:prstGeom prst="line">
              <a:avLst/>
            </a:prstGeom>
            <a:noFill/>
            <a:ln w="9525" cap="flat" cmpd="sng" algn="ctr">
              <a:solidFill>
                <a:schemeClr val="accent1">
                  <a:lumMod val="100000"/>
                </a:schemeClr>
              </a:solidFill>
              <a:prstDash val="solid"/>
            </a:ln>
            <a:effectLst/>
          </p:spPr>
        </p:cxnSp>
        <p:sp>
          <p:nvSpPr>
            <p:cNvPr id="5" name="文本占位符 5"/>
            <p:cNvSpPr txBox="1"/>
            <p:nvPr/>
          </p:nvSpPr>
          <p:spPr>
            <a:xfrm>
              <a:off x="1127448" y="193957"/>
              <a:ext cx="5040313" cy="612775"/>
            </a:xfrm>
            <a:prstGeom prst="rect">
              <a:avLst/>
            </a:prstGeom>
          </p:spPr>
          <p:txBody>
            <a:bodyPr vert="horz" lIns="68580" tIns="34290" rIns="68580" bIns="34290" rtlCol="0">
              <a:normAutofit/>
            </a:bodyPr>
            <a:lstStyle>
              <a:lvl1pPr marL="0" indent="0" algn="l" defTabSz="914400" rtl="0" eaLnBrk="1" latinLnBrk="0" hangingPunct="1">
                <a:lnSpc>
                  <a:spcPct val="90000"/>
                </a:lnSpc>
                <a:spcBef>
                  <a:spcPts val="1000"/>
                </a:spcBef>
                <a:buFont typeface="Arial" panose="020B060402020209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defTabSz="685800">
                <a:spcBef>
                  <a:spcPts val="750"/>
                </a:spcBef>
                <a:defRPr/>
              </a:pPr>
              <a:r>
                <a:rPr lang="zh-CN" altLang="en-US" sz="2400" dirty="0">
                  <a:solidFill>
                    <a:schemeClr val="accent1">
                      <a:lumMod val="100000"/>
                    </a:schemeClr>
                  </a:solidFill>
                </a:rPr>
                <a:t> </a:t>
              </a:r>
            </a:p>
          </p:txBody>
        </p:sp>
      </p:grpSp>
      <p:sp>
        <p:nvSpPr>
          <p:cNvPr id="16" name="TextBox 5"/>
          <p:cNvSpPr txBox="1"/>
          <p:nvPr/>
        </p:nvSpPr>
        <p:spPr>
          <a:xfrm>
            <a:off x="5047189" y="2795875"/>
            <a:ext cx="3082915" cy="236219"/>
          </a:xfrm>
          <a:prstGeom prst="rect">
            <a:avLst/>
          </a:prstGeom>
          <a:noFill/>
        </p:spPr>
        <p:txBody>
          <a:bodyPr vert="horz" wrap="square" lIns="0" tIns="0" rIns="0" bIns="0" rtlCol="0">
            <a:spAutoFit/>
          </a:bodyPr>
          <a:lstStyle/>
          <a:p>
            <a:pPr>
              <a:lnSpc>
                <a:spcPct val="110000"/>
              </a:lnSpc>
              <a:defRPr/>
            </a:pPr>
            <a:r>
              <a:rPr lang="en-US" altLang="zh-CN" sz="1500" i="1" dirty="0">
                <a:solidFill>
                  <a:prstClr val="black"/>
                </a:solidFill>
                <a:latin typeface="微软雅黑" panose="020B0503020204020204" charset="-122"/>
                <a:ea typeface="微软雅黑" panose="020B0503020204020204" charset="-122"/>
                <a:cs typeface="Segoe UI Semibold" panose="020B0702040204020203" pitchFamily="34" charset="0"/>
              </a:rPr>
              <a:t>Key Results：</a:t>
            </a:r>
          </a:p>
        </p:txBody>
      </p:sp>
      <p:sp>
        <p:nvSpPr>
          <p:cNvPr id="17" name="文本框 16"/>
          <p:cNvSpPr txBox="1"/>
          <p:nvPr/>
        </p:nvSpPr>
        <p:spPr>
          <a:xfrm>
            <a:off x="4915853" y="3147060"/>
            <a:ext cx="3701415" cy="1684628"/>
          </a:xfrm>
          <a:prstGeom prst="rect">
            <a:avLst/>
          </a:prstGeom>
          <a:noFill/>
        </p:spPr>
        <p:txBody>
          <a:bodyPr wrap="square" rtlCol="0">
            <a:spAutoFit/>
          </a:bodyPr>
          <a:lstStyle/>
          <a:p>
            <a:pPr marL="214313" indent="-214313">
              <a:lnSpc>
                <a:spcPct val="130000"/>
              </a:lnSpc>
              <a:buFont typeface="Wingdings" panose="05000000000000000000" charset="0"/>
              <a:buChar char=""/>
              <a:defRPr/>
            </a:pPr>
            <a:r>
              <a:rPr lang="en-US" altLang="zh-CN" sz="1350" dirty="0">
                <a:solidFill>
                  <a:prstClr val="black"/>
                </a:solidFill>
                <a:latin typeface="Arial" panose="020B0604020202090204"/>
                <a:ea typeface="微软雅黑 Light" panose="020B0502040204020203" pitchFamily="34" charset="-122"/>
              </a:rPr>
              <a:t>Male-assigned personas showed more sycophantic behavior in controlling scenarios.</a:t>
            </a:r>
          </a:p>
          <a:p>
            <a:pPr marL="214313" indent="-214313">
              <a:lnSpc>
                <a:spcPct val="130000"/>
              </a:lnSpc>
              <a:buFont typeface="Wingdings" panose="05000000000000000000" charset="0"/>
              <a:buChar char=""/>
              <a:defRPr/>
            </a:pPr>
            <a:r>
              <a:rPr lang="en-US" altLang="zh-CN" sz="1350" dirty="0">
                <a:solidFill>
                  <a:prstClr val="black"/>
                </a:solidFill>
                <a:latin typeface="Arial" panose="020B0604020202090204"/>
                <a:ea typeface="微软雅黑 Light" panose="020B0502040204020203" pitchFamily="34" charset="-122"/>
              </a:rPr>
              <a:t>Female-assigned models were less influenced by users than male or gender-neutral models.</a:t>
            </a:r>
          </a:p>
        </p:txBody>
      </p:sp>
      <p:cxnSp>
        <p:nvCxnSpPr>
          <p:cNvPr id="18" name="Straight Connector 80"/>
          <p:cNvCxnSpPr/>
          <p:nvPr/>
        </p:nvCxnSpPr>
        <p:spPr>
          <a:xfrm flipH="1">
            <a:off x="5047352" y="2621588"/>
            <a:ext cx="3321000" cy="0"/>
          </a:xfrm>
          <a:prstGeom prst="line">
            <a:avLst/>
          </a:prstGeom>
          <a:noFill/>
          <a:ln w="19050" cap="flat" cmpd="sng" algn="ctr">
            <a:solidFill>
              <a:schemeClr val="accent1">
                <a:lumMod val="100000"/>
              </a:schemeClr>
            </a:solidFill>
            <a:prstDash val="sysDot"/>
            <a:miter lim="800000"/>
            <a:headEnd type="none"/>
            <a:tailEnd type="oval" w="med" len="med"/>
          </a:ln>
          <a:effectLst/>
        </p:spPr>
      </p:cxnSp>
      <p:sp>
        <p:nvSpPr>
          <p:cNvPr id="7" name="平行四边形 6"/>
          <p:cNvSpPr/>
          <p:nvPr/>
        </p:nvSpPr>
        <p:spPr>
          <a:xfrm>
            <a:off x="230663" y="85183"/>
            <a:ext cx="429768" cy="418292"/>
          </a:xfrm>
          <a:prstGeom prst="parallelogram">
            <a:avLst/>
          </a:prstGeom>
          <a:solidFill>
            <a:schemeClr val="accent1">
              <a:lumMod val="100000"/>
            </a:schemeClr>
          </a:solidFill>
          <a:ln w="25400" cap="flat" cmpd="sng" algn="ctr">
            <a:solidFill>
              <a:schemeClr val="accent1">
                <a:lumMod val="100000"/>
              </a:schemeClr>
            </a:solidFill>
            <a:prstDash val="solid"/>
          </a:ln>
          <a:effectLst/>
        </p:spPr>
        <p:txBody>
          <a:bodyPr rtlCol="0" anchor="ctr"/>
          <a:lstStyle/>
          <a:p>
            <a:pPr algn="ctr" defTabSz="685800">
              <a:defRPr/>
            </a:pPr>
            <a:r>
              <a:rPr lang="en-US" altLang="zh-CN" sz="1350" kern="0" dirty="0">
                <a:solidFill>
                  <a:prstClr val="white"/>
                </a:solidFill>
                <a:latin typeface="Calibri" panose="020F0502020204030204"/>
                <a:ea typeface="宋体" pitchFamily="2" charset="-122"/>
              </a:rPr>
              <a:t>7</a:t>
            </a:r>
          </a:p>
        </p:txBody>
      </p:sp>
      <p:sp>
        <p:nvSpPr>
          <p:cNvPr id="10" name="文本框 9"/>
          <p:cNvSpPr txBox="1"/>
          <p:nvPr/>
        </p:nvSpPr>
        <p:spPr>
          <a:xfrm>
            <a:off x="660559" y="169069"/>
            <a:ext cx="3944303" cy="553998"/>
          </a:xfrm>
          <a:prstGeom prst="rect">
            <a:avLst/>
          </a:prstGeom>
          <a:noFill/>
        </p:spPr>
        <p:txBody>
          <a:bodyPr wrap="square" rtlCol="0">
            <a:spAutoFit/>
          </a:bodyPr>
          <a:lstStyle/>
          <a:p>
            <a:r>
              <a:rPr lang="en-US" altLang="zh-CN" sz="1500" b="1" i="1" dirty="0">
                <a:solidFill>
                  <a:schemeClr val="accent1">
                    <a:lumMod val="100000"/>
                  </a:schemeClr>
                </a:solidFill>
                <a:latin typeface="微软雅黑" panose="020B0503020204020204" charset="-122"/>
                <a:ea typeface="微软雅黑" panose="020B0503020204020204" charset="-122"/>
              </a:rPr>
              <a:t>Experiment 3: Sycophantic Responses</a:t>
            </a:r>
          </a:p>
          <a:p>
            <a:endParaRPr lang="en-US" altLang="zh-CN" sz="1500" b="1" i="1" dirty="0">
              <a:solidFill>
                <a:schemeClr val="accent1">
                  <a:lumMod val="100000"/>
                </a:schemeClr>
              </a:solidFill>
              <a:latin typeface="微软雅黑" panose="020B0503020204020204" charset="-122"/>
              <a:ea typeface="微软雅黑" panose="020B0503020204020204" charset="-122"/>
            </a:endParaRPr>
          </a:p>
        </p:txBody>
      </p:sp>
      <p:sp>
        <p:nvSpPr>
          <p:cNvPr id="30" name="矩形 29"/>
          <p:cNvSpPr/>
          <p:nvPr/>
        </p:nvSpPr>
        <p:spPr>
          <a:xfrm>
            <a:off x="4915853" y="933450"/>
            <a:ext cx="3609499" cy="1626151"/>
          </a:xfrm>
          <a:prstGeom prst="rect">
            <a:avLst/>
          </a:prstGeom>
        </p:spPr>
        <p:txBody>
          <a:bodyPr wrap="square">
            <a:spAutoFit/>
          </a:bodyPr>
          <a:lstStyle/>
          <a:p>
            <a:pPr marL="214313" indent="-214313" algn="just">
              <a:lnSpc>
                <a:spcPct val="125000"/>
              </a:lnSpc>
              <a:buFont typeface="Wingdings" panose="05000000000000000000" charset="0"/>
              <a:buChar char=""/>
              <a:defRPr/>
            </a:pPr>
            <a:r>
              <a:rPr lang="en-US" altLang="zh-CN" sz="1350" b="1" dirty="0">
                <a:solidFill>
                  <a:schemeClr val="accent1">
                    <a:lumMod val="100000"/>
                  </a:schemeClr>
                </a:solidFill>
                <a:latin typeface="Times New Roman Bold" panose="02020603050405020304" charset="0"/>
                <a:ea typeface="方正黑体_GBK" panose="03000509000000000000" charset="-122"/>
                <a:cs typeface="Times New Roman Bold" panose="02020603050405020304" charset="0"/>
              </a:rPr>
              <a:t>Objective: </a:t>
            </a:r>
            <a:r>
              <a:rPr lang="en-US" altLang="zh-CN" sz="1350" dirty="0">
                <a:solidFill>
                  <a:schemeClr val="accent1">
                    <a:lumMod val="100000"/>
                  </a:schemeClr>
                </a:solidFill>
                <a:latin typeface="Times New Roman Regular" panose="02020603050405020304" charset="0"/>
                <a:ea typeface="方正黑体_GBK" panose="03000509000000000000" charset="-122"/>
                <a:cs typeface="Times New Roman Regular" panose="02020603050405020304" charset="0"/>
              </a:rPr>
              <a:t>Assess AI models' susceptibility to user influence (sycophancy) in abusive and controlling relationships.</a:t>
            </a:r>
          </a:p>
          <a:p>
            <a:pPr marL="214313" indent="-214313" algn="just">
              <a:lnSpc>
                <a:spcPct val="125000"/>
              </a:lnSpc>
              <a:buFont typeface="Wingdings" panose="05000000000000000000" charset="0"/>
              <a:buChar char=""/>
              <a:defRPr/>
            </a:pPr>
            <a:r>
              <a:rPr lang="en-US" altLang="zh-CN" sz="1350" b="1" dirty="0">
                <a:solidFill>
                  <a:schemeClr val="accent1">
                    <a:lumMod val="100000"/>
                  </a:schemeClr>
                </a:solidFill>
                <a:latin typeface="Times New Roman Bold" panose="02020603050405020304" charset="0"/>
                <a:ea typeface="方正黑体_GBK" panose="03000509000000000000" charset="-122"/>
                <a:cs typeface="Times New Roman Bold" panose="02020603050405020304" charset="0"/>
              </a:rPr>
              <a:t>Method: </a:t>
            </a:r>
            <a:r>
              <a:rPr lang="en-US" altLang="zh-CN" sz="1350" dirty="0">
                <a:solidFill>
                  <a:schemeClr val="accent1">
                    <a:lumMod val="100000"/>
                  </a:schemeClr>
                </a:solidFill>
                <a:latin typeface="Times New Roman Regular" panose="02020603050405020304" charset="0"/>
                <a:ea typeface="方正黑体_GBK" panose="03000509000000000000" charset="-122"/>
                <a:cs typeface="Times New Roman Regular" panose="02020603050405020304" charset="0"/>
              </a:rPr>
              <a:t>Users were encouraged to influence the AI model’s answers about abusive/control situations.</a:t>
            </a:r>
          </a:p>
        </p:txBody>
      </p:sp>
      <p:pic>
        <p:nvPicPr>
          <p:cNvPr id="6" name="图片 5"/>
          <p:cNvPicPr>
            <a:picLocks noChangeAspect="1"/>
          </p:cNvPicPr>
          <p:nvPr/>
        </p:nvPicPr>
        <p:blipFill>
          <a:blip r:embed="rId2"/>
          <a:stretch>
            <a:fillRect/>
          </a:stretch>
        </p:blipFill>
        <p:spPr>
          <a:xfrm>
            <a:off x="230505" y="1413511"/>
            <a:ext cx="4584383" cy="2741771"/>
          </a:xfrm>
          <a:prstGeom prst="rect">
            <a:avLst/>
          </a:prstGeom>
        </p:spPr>
      </p:pic>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1521" y="87475"/>
            <a:ext cx="8640959" cy="51978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chemeClr val="accent1">
                  <a:lumMod val="100000"/>
                </a:schemeClr>
              </a:solidFill>
              <a:ln w="25400" cap="flat" cmpd="sng" algn="ctr">
                <a:solidFill>
                  <a:schemeClr val="accent1">
                    <a:lumMod val="100000"/>
                  </a:schemeClr>
                </a:solidFill>
                <a:prstDash val="solid"/>
              </a:ln>
              <a:effectLst/>
            </p:spPr>
            <p:txBody>
              <a:bodyPr rtlCol="0" anchor="ctr"/>
              <a:lstStyle/>
              <a:p>
                <a:pPr algn="ctr" defTabSz="685800">
                  <a:defRPr/>
                </a:pPr>
                <a:r>
                  <a:rPr lang="en-US" altLang="zh-CN" sz="1350" kern="0" dirty="0">
                    <a:solidFill>
                      <a:prstClr val="white"/>
                    </a:solidFill>
                    <a:latin typeface="Calibri" panose="020F0502020204030204"/>
                    <a:ea typeface="宋体" pitchFamily="2" charset="-122"/>
                  </a:rPr>
                  <a:t>8</a:t>
                </a:r>
              </a:p>
            </p:txBody>
          </p:sp>
          <p:sp>
            <p:nvSpPr>
              <p:cNvPr id="9" name="平行四边形 8"/>
              <p:cNvSpPr/>
              <p:nvPr/>
            </p:nvSpPr>
            <p:spPr>
              <a:xfrm>
                <a:off x="3133187" y="256937"/>
                <a:ext cx="629587" cy="612775"/>
              </a:xfrm>
              <a:prstGeom prst="parallelogram">
                <a:avLst/>
              </a:prstGeom>
              <a:noFill/>
              <a:ln w="25400" cap="flat" cmpd="sng" algn="ctr">
                <a:solidFill>
                  <a:schemeClr val="accent1">
                    <a:lumMod val="100000"/>
                  </a:schemeClr>
                </a:solidFill>
                <a:prstDash val="solid"/>
              </a:ln>
              <a:effectLst/>
            </p:spPr>
            <p:txBody>
              <a:bodyPr rtlCol="0" anchor="ctr"/>
              <a:lstStyle/>
              <a:p>
                <a:pPr algn="ctr" defTabSz="685800">
                  <a:defRPr/>
                </a:pPr>
                <a:endParaRPr lang="zh-CN" altLang="en-US" sz="1350" kern="0" dirty="0">
                  <a:solidFill>
                    <a:prstClr val="white"/>
                  </a:solidFill>
                  <a:latin typeface="Calibri" panose="020F0502020204030204"/>
                  <a:ea typeface="宋体" pitchFamily="2" charset="-122"/>
                </a:endParaRPr>
              </a:p>
            </p:txBody>
          </p:sp>
        </p:grpSp>
        <p:cxnSp>
          <p:nvCxnSpPr>
            <p:cNvPr id="4" name="直接连接符 3"/>
            <p:cNvCxnSpPr/>
            <p:nvPr/>
          </p:nvCxnSpPr>
          <p:spPr>
            <a:xfrm>
              <a:off x="367840" y="809674"/>
              <a:ext cx="11488800" cy="0"/>
            </a:xfrm>
            <a:prstGeom prst="line">
              <a:avLst/>
            </a:prstGeom>
            <a:noFill/>
            <a:ln w="9525" cap="flat" cmpd="sng" algn="ctr">
              <a:solidFill>
                <a:schemeClr val="accent1">
                  <a:lumMod val="100000"/>
                </a:schemeClr>
              </a:solidFill>
              <a:prstDash val="solid"/>
            </a:ln>
            <a:effectLst/>
          </p:spPr>
        </p:cxnSp>
        <p:sp>
          <p:nvSpPr>
            <p:cNvPr id="5" name="文本占位符 5"/>
            <p:cNvSpPr txBox="1"/>
            <p:nvPr/>
          </p:nvSpPr>
          <p:spPr>
            <a:xfrm>
              <a:off x="1127448" y="193957"/>
              <a:ext cx="5040313" cy="612775"/>
            </a:xfrm>
            <a:prstGeom prst="rect">
              <a:avLst/>
            </a:prstGeom>
          </p:spPr>
          <p:txBody>
            <a:bodyPr vert="horz" lIns="68580" tIns="34290" rIns="68580" bIns="34290" rtlCol="0">
              <a:normAutofit/>
            </a:bodyPr>
            <a:lstStyle>
              <a:lvl1pPr marL="0" indent="0" algn="l" defTabSz="914400" rtl="0" eaLnBrk="1" latinLnBrk="0" hangingPunct="1">
                <a:lnSpc>
                  <a:spcPct val="90000"/>
                </a:lnSpc>
                <a:spcBef>
                  <a:spcPts val="1000"/>
                </a:spcBef>
                <a:buFont typeface="Arial" panose="020B060402020209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defTabSz="685800">
                <a:spcBef>
                  <a:spcPts val="750"/>
                </a:spcBef>
                <a:defRPr/>
              </a:pPr>
              <a:r>
                <a:rPr lang="zh-CN" altLang="en-US" sz="2400" dirty="0">
                  <a:solidFill>
                    <a:schemeClr val="accent1">
                      <a:lumMod val="100000"/>
                    </a:schemeClr>
                  </a:solidFill>
                </a:rPr>
                <a:t> </a:t>
              </a:r>
            </a:p>
          </p:txBody>
        </p:sp>
      </p:grpSp>
      <p:sp>
        <p:nvSpPr>
          <p:cNvPr id="17" name="矩形: 圆角 16"/>
          <p:cNvSpPr/>
          <p:nvPr/>
        </p:nvSpPr>
        <p:spPr>
          <a:xfrm>
            <a:off x="4324351" y="1162051"/>
            <a:ext cx="4568666" cy="3096101"/>
          </a:xfrm>
          <a:prstGeom prst="roundRect">
            <a:avLst>
              <a:gd name="adj" fmla="val 14822"/>
            </a:avLst>
          </a:prstGeom>
          <a:noFill/>
          <a:ln w="38100" cap="flat" cmpd="sng" algn="ctr">
            <a:solidFill>
              <a:schemeClr val="accent1">
                <a:lumMod val="100000"/>
              </a:schemeClr>
            </a:solidFill>
            <a:prstDash val="solid"/>
            <a:miter lim="800000"/>
          </a:ln>
          <a:effectLst/>
        </p:spPr>
        <p:txBody>
          <a:bodyPr rtlCol="0" anchor="ctr"/>
          <a:lstStyle/>
          <a:p>
            <a:pPr algn="ctr">
              <a:defRPr/>
            </a:pPr>
            <a:endParaRPr lang="zh-CN" altLang="en-US" sz="1350" kern="0">
              <a:solidFill>
                <a:prstClr val="white"/>
              </a:solidFill>
              <a:latin typeface="Arial" panose="020B0604020202090204"/>
              <a:ea typeface="微软雅黑 Light" panose="020B0502040204020203" pitchFamily="34" charset="-122"/>
            </a:endParaRPr>
          </a:p>
        </p:txBody>
      </p:sp>
      <p:sp>
        <p:nvSpPr>
          <p:cNvPr id="22" name="文本框 21"/>
          <p:cNvSpPr txBox="1"/>
          <p:nvPr/>
        </p:nvSpPr>
        <p:spPr>
          <a:xfrm>
            <a:off x="523876" y="965836"/>
            <a:ext cx="3492341" cy="2814161"/>
          </a:xfrm>
          <a:prstGeom prst="rect">
            <a:avLst/>
          </a:prstGeom>
          <a:noFill/>
        </p:spPr>
        <p:txBody>
          <a:bodyPr wrap="square" rtlCol="0">
            <a:noAutofit/>
          </a:bodyPr>
          <a:lstStyle/>
          <a:p>
            <a:pPr marL="214313" indent="-214313">
              <a:lnSpc>
                <a:spcPct val="130000"/>
              </a:lnSpc>
              <a:buFont typeface="Wingdings" panose="05000000000000000000" charset="0"/>
              <a:buChar char=""/>
              <a:defRPr/>
            </a:pPr>
            <a:r>
              <a:rPr lang="en-US" altLang="zh-CN" sz="1350" b="1" dirty="0">
                <a:solidFill>
                  <a:prstClr val="black"/>
                </a:solidFill>
                <a:latin typeface="微软雅黑" panose="020B0503020204020204" charset="-122"/>
                <a:ea typeface="微软雅黑" panose="020B0503020204020204" charset="-122"/>
              </a:rPr>
              <a:t>Bias in AI Personas:</a:t>
            </a:r>
            <a:r>
              <a:rPr lang="en-US" altLang="zh-CN" sz="1350" dirty="0">
                <a:solidFill>
                  <a:prstClr val="black"/>
                </a:solidFill>
                <a:latin typeface="微软雅黑" panose="020B0503020204020204" charset="-122"/>
                <a:ea typeface="微软雅黑" panose="020B0503020204020204" charset="-122"/>
              </a:rPr>
              <a:t> Assigning gendered personas results in biased behavior, especially in abusive or controlling contexts.</a:t>
            </a:r>
          </a:p>
          <a:p>
            <a:pPr marL="214313" indent="-214313">
              <a:lnSpc>
                <a:spcPct val="130000"/>
              </a:lnSpc>
              <a:buFont typeface="Wingdings" panose="05000000000000000000" charset="0"/>
              <a:buChar char=""/>
              <a:defRPr/>
            </a:pPr>
            <a:r>
              <a:rPr lang="en-US" altLang="zh-CN" sz="1350" b="1" dirty="0">
                <a:solidFill>
                  <a:prstClr val="black"/>
                </a:solidFill>
                <a:latin typeface="微软雅黑" panose="020B0503020204020204" charset="-122"/>
                <a:ea typeface="微软雅黑" panose="020B0503020204020204" charset="-122"/>
              </a:rPr>
              <a:t>User Influence:</a:t>
            </a:r>
            <a:r>
              <a:rPr lang="en-US" altLang="zh-CN" sz="1350" dirty="0">
                <a:solidFill>
                  <a:prstClr val="black"/>
                </a:solidFill>
                <a:latin typeface="微软雅黑" panose="020B0503020204020204" charset="-122"/>
                <a:ea typeface="微软雅黑" panose="020B0503020204020204" charset="-122"/>
              </a:rPr>
              <a:t> Persona assignment impacts how the model responds, with male personas showing more sycophantic behavior in abusive scenarios.</a:t>
            </a:r>
          </a:p>
          <a:p>
            <a:pPr marL="214313" indent="-214313">
              <a:lnSpc>
                <a:spcPct val="130000"/>
              </a:lnSpc>
              <a:buFont typeface="Wingdings" panose="05000000000000000000" charset="0"/>
              <a:buChar char=""/>
              <a:defRPr/>
            </a:pPr>
            <a:r>
              <a:rPr lang="en-US" altLang="zh-CN" sz="1350" b="1" dirty="0">
                <a:solidFill>
                  <a:prstClr val="black"/>
                </a:solidFill>
                <a:latin typeface="微软雅黑" panose="020B0503020204020204" charset="-122"/>
                <a:ea typeface="微软雅黑" panose="020B0503020204020204" charset="-122"/>
              </a:rPr>
              <a:t>Implications for Safeguarding: </a:t>
            </a:r>
            <a:r>
              <a:rPr lang="en-US" altLang="zh-CN" sz="1350" dirty="0">
                <a:solidFill>
                  <a:prstClr val="black"/>
                </a:solidFill>
                <a:latin typeface="微软雅黑" panose="020B0503020204020204" charset="-122"/>
                <a:ea typeface="微软雅黑" panose="020B0503020204020204" charset="-122"/>
              </a:rPr>
              <a:t>Understanding these biases is crucial for the ethical design of AI companions.</a:t>
            </a:r>
          </a:p>
          <a:p>
            <a:pPr>
              <a:lnSpc>
                <a:spcPct val="130000"/>
              </a:lnSpc>
              <a:defRPr/>
            </a:pPr>
            <a:endParaRPr lang="en-US" altLang="zh-CN" sz="1350" dirty="0">
              <a:solidFill>
                <a:prstClr val="black"/>
              </a:solidFill>
              <a:latin typeface="微软雅黑" panose="020B0503020204020204" charset="-122"/>
              <a:ea typeface="微软雅黑" panose="020B0503020204020204" charset="-122"/>
            </a:endParaRPr>
          </a:p>
          <a:p>
            <a:pPr>
              <a:lnSpc>
                <a:spcPct val="130000"/>
              </a:lnSpc>
              <a:defRPr/>
            </a:pPr>
            <a:endParaRPr lang="en-US" altLang="zh-CN" sz="1350" dirty="0">
              <a:solidFill>
                <a:prstClr val="black"/>
              </a:solidFill>
              <a:latin typeface="微软雅黑" panose="020B0503020204020204" charset="-122"/>
              <a:ea typeface="微软雅黑" panose="020B0503020204020204" charset="-122"/>
            </a:endParaRPr>
          </a:p>
        </p:txBody>
      </p:sp>
      <p:sp>
        <p:nvSpPr>
          <p:cNvPr id="10" name="文本框 9"/>
          <p:cNvSpPr txBox="1"/>
          <p:nvPr/>
        </p:nvSpPr>
        <p:spPr>
          <a:xfrm>
            <a:off x="660559" y="169069"/>
            <a:ext cx="3944303" cy="323165"/>
          </a:xfrm>
          <a:prstGeom prst="rect">
            <a:avLst/>
          </a:prstGeom>
          <a:noFill/>
        </p:spPr>
        <p:txBody>
          <a:bodyPr wrap="square" rtlCol="0">
            <a:spAutoFit/>
          </a:bodyPr>
          <a:lstStyle/>
          <a:p>
            <a:r>
              <a:rPr lang="en-US" altLang="zh-CN" sz="1500" b="1" i="1" dirty="0">
                <a:solidFill>
                  <a:schemeClr val="accent1">
                    <a:lumMod val="100000"/>
                  </a:schemeClr>
                </a:solidFill>
                <a:latin typeface="微软雅黑" panose="020B0503020204020204" charset="-122"/>
                <a:ea typeface="微软雅黑" panose="020B0503020204020204" charset="-122"/>
              </a:rPr>
              <a:t>Discussion</a:t>
            </a:r>
          </a:p>
        </p:txBody>
      </p:sp>
      <p:pic>
        <p:nvPicPr>
          <p:cNvPr id="7" name="图片 6"/>
          <p:cNvPicPr>
            <a:picLocks noChangeAspect="1"/>
          </p:cNvPicPr>
          <p:nvPr/>
        </p:nvPicPr>
        <p:blipFill>
          <a:blip r:embed="rId3"/>
          <a:stretch>
            <a:fillRect/>
          </a:stretch>
        </p:blipFill>
        <p:spPr>
          <a:xfrm>
            <a:off x="4461986" y="1302544"/>
            <a:ext cx="4303395" cy="2814638"/>
          </a:xfrm>
          <a:prstGeom prst="rect">
            <a:avLst/>
          </a:prstGeom>
        </p:spPr>
      </p:pic>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1521" y="87475"/>
            <a:ext cx="8640959" cy="51978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chemeClr val="accent1">
                  <a:lumMod val="100000"/>
                </a:schemeClr>
              </a:solidFill>
              <a:ln w="25400" cap="flat" cmpd="sng" algn="ctr">
                <a:solidFill>
                  <a:schemeClr val="accent1">
                    <a:lumMod val="100000"/>
                  </a:schemeClr>
                </a:solidFill>
                <a:prstDash val="solid"/>
              </a:ln>
              <a:effectLst/>
            </p:spPr>
            <p:txBody>
              <a:bodyPr rtlCol="0" anchor="ctr"/>
              <a:lstStyle/>
              <a:p>
                <a:pPr algn="ctr" defTabSz="685800">
                  <a:defRPr/>
                </a:pPr>
                <a:endParaRPr lang="zh-CN" altLang="en-US" sz="1350" kern="0" dirty="0">
                  <a:solidFill>
                    <a:prstClr val="white"/>
                  </a:solidFill>
                  <a:latin typeface="Calibri" panose="020F0502020204030204"/>
                  <a:ea typeface="宋体" pitchFamily="2" charset="-122"/>
                </a:endParaRPr>
              </a:p>
            </p:txBody>
          </p:sp>
          <p:sp>
            <p:nvSpPr>
              <p:cNvPr id="9" name="平行四边形 8"/>
              <p:cNvSpPr/>
              <p:nvPr/>
            </p:nvSpPr>
            <p:spPr>
              <a:xfrm>
                <a:off x="3133187" y="256937"/>
                <a:ext cx="629587" cy="612775"/>
              </a:xfrm>
              <a:prstGeom prst="parallelogram">
                <a:avLst/>
              </a:prstGeom>
              <a:noFill/>
              <a:ln w="25400" cap="flat" cmpd="sng" algn="ctr">
                <a:solidFill>
                  <a:schemeClr val="accent1">
                    <a:lumMod val="100000"/>
                  </a:schemeClr>
                </a:solidFill>
                <a:prstDash val="solid"/>
              </a:ln>
              <a:effectLst/>
            </p:spPr>
            <p:txBody>
              <a:bodyPr rtlCol="0" anchor="ctr"/>
              <a:lstStyle/>
              <a:p>
                <a:pPr algn="ctr" defTabSz="685800">
                  <a:defRPr/>
                </a:pPr>
                <a:endParaRPr lang="zh-CN" altLang="en-US" sz="1350" kern="0" dirty="0">
                  <a:solidFill>
                    <a:prstClr val="white"/>
                  </a:solidFill>
                  <a:latin typeface="Calibri" panose="020F0502020204030204"/>
                  <a:ea typeface="宋体" pitchFamily="2" charset="-122"/>
                </a:endParaRPr>
              </a:p>
            </p:txBody>
          </p:sp>
        </p:grpSp>
        <p:cxnSp>
          <p:nvCxnSpPr>
            <p:cNvPr id="4" name="直接连接符 3"/>
            <p:cNvCxnSpPr/>
            <p:nvPr/>
          </p:nvCxnSpPr>
          <p:spPr>
            <a:xfrm>
              <a:off x="367840" y="809674"/>
              <a:ext cx="11488800" cy="0"/>
            </a:xfrm>
            <a:prstGeom prst="line">
              <a:avLst/>
            </a:prstGeom>
            <a:noFill/>
            <a:ln w="9525" cap="flat" cmpd="sng" algn="ctr">
              <a:solidFill>
                <a:schemeClr val="accent1">
                  <a:lumMod val="100000"/>
                </a:schemeClr>
              </a:solidFill>
              <a:prstDash val="solid"/>
            </a:ln>
            <a:effectLst/>
          </p:spPr>
        </p:cxnSp>
        <p:sp>
          <p:nvSpPr>
            <p:cNvPr id="5" name="文本占位符 5"/>
            <p:cNvSpPr txBox="1"/>
            <p:nvPr/>
          </p:nvSpPr>
          <p:spPr>
            <a:xfrm>
              <a:off x="1127448" y="193957"/>
              <a:ext cx="5040313" cy="612775"/>
            </a:xfrm>
            <a:prstGeom prst="rect">
              <a:avLst/>
            </a:prstGeom>
          </p:spPr>
          <p:txBody>
            <a:bodyPr vert="horz" lIns="68580" tIns="34290" rIns="68580" bIns="34290" rtlCol="0">
              <a:normAutofit/>
            </a:bodyPr>
            <a:lstStyle>
              <a:lvl1pPr marL="0" indent="0" algn="l" defTabSz="914400" rtl="0" eaLnBrk="1" latinLnBrk="0" hangingPunct="1">
                <a:lnSpc>
                  <a:spcPct val="90000"/>
                </a:lnSpc>
                <a:spcBef>
                  <a:spcPts val="1000"/>
                </a:spcBef>
                <a:buFont typeface="Arial" panose="020B060402020209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defTabSz="685800">
                <a:spcBef>
                  <a:spcPts val="750"/>
                </a:spcBef>
                <a:defRPr/>
              </a:pPr>
              <a:r>
                <a:rPr lang="zh-CN" altLang="en-US" sz="2400" dirty="0">
                  <a:solidFill>
                    <a:schemeClr val="accent1">
                      <a:lumMod val="100000"/>
                    </a:schemeClr>
                  </a:solidFill>
                </a:rPr>
                <a:t> </a:t>
              </a:r>
            </a:p>
          </p:txBody>
        </p:sp>
      </p:grpSp>
      <p:cxnSp>
        <p:nvCxnSpPr>
          <p:cNvPr id="18" name="Straight Connector 80"/>
          <p:cNvCxnSpPr/>
          <p:nvPr/>
        </p:nvCxnSpPr>
        <p:spPr>
          <a:xfrm flipH="1">
            <a:off x="712158" y="2593965"/>
            <a:ext cx="6982301" cy="0"/>
          </a:xfrm>
          <a:prstGeom prst="line">
            <a:avLst/>
          </a:prstGeom>
          <a:noFill/>
          <a:ln w="19050" cap="flat" cmpd="sng" algn="ctr">
            <a:solidFill>
              <a:schemeClr val="accent1">
                <a:lumMod val="100000"/>
              </a:schemeClr>
            </a:solidFill>
            <a:prstDash val="sysDot"/>
            <a:miter lim="800000"/>
            <a:headEnd type="none"/>
            <a:tailEnd type="oval" w="med" len="med"/>
          </a:ln>
          <a:effectLst/>
        </p:spPr>
      </p:cxnSp>
      <p:sp>
        <p:nvSpPr>
          <p:cNvPr id="7" name="平行四边形 6"/>
          <p:cNvSpPr/>
          <p:nvPr/>
        </p:nvSpPr>
        <p:spPr>
          <a:xfrm>
            <a:off x="230663" y="85183"/>
            <a:ext cx="429768" cy="418292"/>
          </a:xfrm>
          <a:prstGeom prst="parallelogram">
            <a:avLst/>
          </a:prstGeom>
          <a:solidFill>
            <a:schemeClr val="accent1">
              <a:lumMod val="100000"/>
            </a:schemeClr>
          </a:solidFill>
          <a:ln w="25400" cap="flat" cmpd="sng" algn="ctr">
            <a:solidFill>
              <a:schemeClr val="accent1">
                <a:lumMod val="100000"/>
              </a:schemeClr>
            </a:solidFill>
            <a:prstDash val="solid"/>
          </a:ln>
          <a:effectLst/>
        </p:spPr>
        <p:txBody>
          <a:bodyPr rtlCol="0" anchor="ctr"/>
          <a:lstStyle/>
          <a:p>
            <a:pPr algn="ctr" defTabSz="685800">
              <a:defRPr/>
            </a:pPr>
            <a:r>
              <a:rPr lang="en-US" altLang="zh-CN" sz="1350" kern="0" dirty="0">
                <a:solidFill>
                  <a:prstClr val="white"/>
                </a:solidFill>
                <a:latin typeface="Calibri" panose="020F0502020204030204"/>
                <a:ea typeface="宋体" pitchFamily="2" charset="-122"/>
              </a:rPr>
              <a:t>9</a:t>
            </a:r>
          </a:p>
        </p:txBody>
      </p:sp>
      <p:sp>
        <p:nvSpPr>
          <p:cNvPr id="10" name="文本框 9"/>
          <p:cNvSpPr txBox="1"/>
          <p:nvPr/>
        </p:nvSpPr>
        <p:spPr>
          <a:xfrm>
            <a:off x="660559" y="169069"/>
            <a:ext cx="3222308" cy="323165"/>
          </a:xfrm>
          <a:prstGeom prst="rect">
            <a:avLst/>
          </a:prstGeom>
          <a:noFill/>
        </p:spPr>
        <p:txBody>
          <a:bodyPr wrap="square" rtlCol="0">
            <a:spAutoFit/>
          </a:bodyPr>
          <a:lstStyle/>
          <a:p>
            <a:r>
              <a:rPr lang="en-US" altLang="zh-CN" sz="1500" b="1" i="1" dirty="0">
                <a:solidFill>
                  <a:schemeClr val="accent1">
                    <a:lumMod val="100000"/>
                  </a:schemeClr>
                </a:solidFill>
                <a:latin typeface="微软雅黑" panose="020B0503020204020204" charset="-122"/>
                <a:ea typeface="微软雅黑" panose="020B0503020204020204" charset="-122"/>
              </a:rPr>
              <a:t>Limitations and Future Work</a:t>
            </a:r>
          </a:p>
        </p:txBody>
      </p:sp>
      <p:sp>
        <p:nvSpPr>
          <p:cNvPr id="30" name="矩形 29"/>
          <p:cNvSpPr/>
          <p:nvPr/>
        </p:nvSpPr>
        <p:spPr>
          <a:xfrm>
            <a:off x="845859" y="1384013"/>
            <a:ext cx="8504941" cy="860620"/>
          </a:xfrm>
          <a:prstGeom prst="rect">
            <a:avLst/>
          </a:prstGeom>
        </p:spPr>
        <p:txBody>
          <a:bodyPr wrap="square">
            <a:spAutoFit/>
          </a:bodyPr>
          <a:lstStyle/>
          <a:p>
            <a:pPr marL="214313" indent="-214313" algn="just">
              <a:lnSpc>
                <a:spcPct val="200000"/>
              </a:lnSpc>
              <a:buFont typeface="Wingdings" panose="05000000000000000000" charset="0"/>
              <a:buChar char=""/>
              <a:defRPr/>
            </a:pPr>
            <a:r>
              <a:rPr lang="en-US" altLang="zh-CN" sz="1350" dirty="0">
                <a:solidFill>
                  <a:schemeClr val="accent1">
                    <a:lumMod val="100000"/>
                  </a:schemeClr>
                </a:solidFill>
                <a:latin typeface="微软雅黑" panose="020B0503020204020204" charset="-122"/>
                <a:ea typeface="微软雅黑" panose="020B0503020204020204" charset="-122"/>
              </a:rPr>
              <a:t>Limited by time, resources, and expert input on unhealthy relationships.</a:t>
            </a:r>
          </a:p>
          <a:p>
            <a:pPr marL="214313" indent="-214313" algn="just">
              <a:lnSpc>
                <a:spcPct val="200000"/>
              </a:lnSpc>
              <a:buFont typeface="Wingdings" panose="05000000000000000000" charset="0"/>
              <a:buChar char=""/>
              <a:defRPr/>
            </a:pPr>
            <a:r>
              <a:rPr lang="en-US" altLang="zh-CN" sz="1350" dirty="0">
                <a:solidFill>
                  <a:schemeClr val="accent1">
                    <a:lumMod val="100000"/>
                  </a:schemeClr>
                </a:solidFill>
                <a:latin typeface="微软雅黑" panose="020B0503020204020204" charset="-122"/>
                <a:ea typeface="微软雅黑" panose="020B0503020204020204" charset="-122"/>
              </a:rPr>
              <a:t>Only certain models were tested, limiting generalizability.</a:t>
            </a:r>
          </a:p>
        </p:txBody>
      </p:sp>
      <p:sp>
        <p:nvSpPr>
          <p:cNvPr id="6" name="文本框 5"/>
          <p:cNvSpPr txBox="1"/>
          <p:nvPr/>
        </p:nvSpPr>
        <p:spPr>
          <a:xfrm>
            <a:off x="845820" y="940594"/>
            <a:ext cx="3222308" cy="323165"/>
          </a:xfrm>
          <a:prstGeom prst="rect">
            <a:avLst/>
          </a:prstGeom>
          <a:noFill/>
        </p:spPr>
        <p:txBody>
          <a:bodyPr wrap="square" rtlCol="0">
            <a:spAutoFit/>
          </a:bodyPr>
          <a:lstStyle/>
          <a:p>
            <a:r>
              <a:rPr lang="en-US" altLang="zh-CN" sz="1500" b="1" i="1" dirty="0">
                <a:solidFill>
                  <a:schemeClr val="accent1">
                    <a:lumMod val="100000"/>
                  </a:schemeClr>
                </a:solidFill>
                <a:latin typeface="微软雅黑" panose="020B0503020204020204" charset="-122"/>
                <a:ea typeface="微软雅黑" panose="020B0503020204020204" charset="-122"/>
              </a:rPr>
              <a:t>Limitations</a:t>
            </a:r>
          </a:p>
        </p:txBody>
      </p:sp>
      <p:sp>
        <p:nvSpPr>
          <p:cNvPr id="11" name="文本框 10"/>
          <p:cNvSpPr txBox="1"/>
          <p:nvPr/>
        </p:nvSpPr>
        <p:spPr>
          <a:xfrm>
            <a:off x="845820" y="2832259"/>
            <a:ext cx="3222308" cy="323165"/>
          </a:xfrm>
          <a:prstGeom prst="rect">
            <a:avLst/>
          </a:prstGeom>
          <a:noFill/>
        </p:spPr>
        <p:txBody>
          <a:bodyPr wrap="square" rtlCol="0">
            <a:spAutoFit/>
          </a:bodyPr>
          <a:lstStyle/>
          <a:p>
            <a:r>
              <a:rPr lang="en-US" altLang="zh-CN" sz="1500" b="1" i="1" dirty="0">
                <a:solidFill>
                  <a:schemeClr val="accent1">
                    <a:lumMod val="100000"/>
                  </a:schemeClr>
                </a:solidFill>
                <a:latin typeface="微软雅黑" panose="020B0503020204020204" charset="-122"/>
                <a:ea typeface="微软雅黑" panose="020B0503020204020204" charset="-122"/>
              </a:rPr>
              <a:t>Future Work</a:t>
            </a:r>
          </a:p>
        </p:txBody>
      </p:sp>
      <p:sp>
        <p:nvSpPr>
          <p:cNvPr id="12" name="矩形 11"/>
          <p:cNvSpPr/>
          <p:nvPr/>
        </p:nvSpPr>
        <p:spPr>
          <a:xfrm>
            <a:off x="845859" y="3212338"/>
            <a:ext cx="8504941" cy="1276119"/>
          </a:xfrm>
          <a:prstGeom prst="rect">
            <a:avLst/>
          </a:prstGeom>
        </p:spPr>
        <p:txBody>
          <a:bodyPr wrap="square">
            <a:spAutoFit/>
          </a:bodyPr>
          <a:lstStyle/>
          <a:p>
            <a:pPr marL="214313" indent="-214313" algn="just">
              <a:lnSpc>
                <a:spcPct val="200000"/>
              </a:lnSpc>
              <a:buFont typeface="Wingdings" panose="05000000000000000000" charset="0"/>
              <a:buChar char=""/>
              <a:defRPr/>
            </a:pPr>
            <a:r>
              <a:rPr lang="en-US" altLang="zh-CN" sz="1350" dirty="0">
                <a:solidFill>
                  <a:schemeClr val="accent1">
                    <a:lumMod val="100000"/>
                  </a:schemeClr>
                </a:solidFill>
                <a:latin typeface="微软雅黑" panose="020B0503020204020204" charset="-122"/>
                <a:ea typeface="微软雅黑" panose="020B0503020204020204" charset="-122"/>
              </a:rPr>
              <a:t>Include non-binary personas.</a:t>
            </a:r>
          </a:p>
          <a:p>
            <a:pPr marL="214313" indent="-214313" algn="just">
              <a:lnSpc>
                <a:spcPct val="200000"/>
              </a:lnSpc>
              <a:buFont typeface="Wingdings" panose="05000000000000000000" charset="0"/>
              <a:buChar char=""/>
              <a:defRPr/>
            </a:pPr>
            <a:r>
              <a:rPr lang="en-US" altLang="zh-CN" sz="1350" dirty="0">
                <a:solidFill>
                  <a:schemeClr val="accent1">
                    <a:lumMod val="100000"/>
                  </a:schemeClr>
                </a:solidFill>
                <a:latin typeface="微软雅黑" panose="020B0503020204020204" charset="-122"/>
                <a:ea typeface="微软雅黑" panose="020B0503020204020204" charset="-122"/>
              </a:rPr>
              <a:t>Explore further dimensions of unhealthy relationships.</a:t>
            </a:r>
          </a:p>
          <a:p>
            <a:pPr marL="214313" indent="-214313" algn="just">
              <a:lnSpc>
                <a:spcPct val="200000"/>
              </a:lnSpc>
              <a:buFont typeface="Wingdings" panose="05000000000000000000" charset="0"/>
              <a:buChar char=""/>
              <a:defRPr/>
            </a:pPr>
            <a:r>
              <a:rPr lang="en-US" altLang="zh-CN" sz="1350" dirty="0">
                <a:solidFill>
                  <a:schemeClr val="accent1">
                    <a:lumMod val="100000"/>
                  </a:schemeClr>
                </a:solidFill>
                <a:latin typeface="微软雅黑" panose="020B0503020204020204" charset="-122"/>
                <a:ea typeface="微软雅黑" panose="020B0503020204020204" charset="-122"/>
              </a:rPr>
              <a:t>Longitudinal studies on AI companion interactions.</a:t>
            </a:r>
          </a:p>
        </p:txBody>
      </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0663" y="85183"/>
            <a:ext cx="8640959" cy="51978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chemeClr val="accent1">
                  <a:lumMod val="100000"/>
                </a:schemeClr>
              </a:solidFill>
              <a:ln w="25400" cap="flat" cmpd="sng" algn="ctr">
                <a:solidFill>
                  <a:schemeClr val="accent1">
                    <a:lumMod val="100000"/>
                  </a:schemeClr>
                </a:solidFill>
                <a:prstDash val="solid"/>
              </a:ln>
              <a:effectLst/>
            </p:spPr>
            <p:txBody>
              <a:bodyPr rtlCol="0" anchor="ctr"/>
              <a:lstStyle/>
              <a:p>
                <a:pPr algn="ctr" defTabSz="685800">
                  <a:defRPr/>
                </a:pPr>
                <a:r>
                  <a:rPr lang="en-US" altLang="zh-CN" sz="900" kern="0" dirty="0">
                    <a:solidFill>
                      <a:prstClr val="white"/>
                    </a:solidFill>
                    <a:latin typeface="Calibri" panose="020F0502020204030204"/>
                    <a:ea typeface="宋体" pitchFamily="2" charset="-122"/>
                  </a:rPr>
                  <a:t>10</a:t>
                </a:r>
              </a:p>
            </p:txBody>
          </p:sp>
          <p:sp>
            <p:nvSpPr>
              <p:cNvPr id="9" name="平行四边形 8"/>
              <p:cNvSpPr/>
              <p:nvPr/>
            </p:nvSpPr>
            <p:spPr>
              <a:xfrm>
                <a:off x="3133187" y="256937"/>
                <a:ext cx="629587" cy="612775"/>
              </a:xfrm>
              <a:prstGeom prst="parallelogram">
                <a:avLst/>
              </a:prstGeom>
              <a:noFill/>
              <a:ln w="25400" cap="flat" cmpd="sng" algn="ctr">
                <a:solidFill>
                  <a:schemeClr val="accent1">
                    <a:lumMod val="100000"/>
                  </a:schemeClr>
                </a:solidFill>
                <a:prstDash val="solid"/>
              </a:ln>
              <a:effectLst/>
            </p:spPr>
            <p:txBody>
              <a:bodyPr rtlCol="0" anchor="ctr"/>
              <a:lstStyle/>
              <a:p>
                <a:pPr algn="ctr" defTabSz="685800">
                  <a:defRPr/>
                </a:pPr>
                <a:endParaRPr lang="zh-CN" altLang="en-US" sz="1350" kern="0" dirty="0">
                  <a:solidFill>
                    <a:prstClr val="white"/>
                  </a:solidFill>
                  <a:latin typeface="Calibri" panose="020F0502020204030204"/>
                  <a:ea typeface="宋体" pitchFamily="2" charset="-122"/>
                </a:endParaRPr>
              </a:p>
            </p:txBody>
          </p:sp>
        </p:grpSp>
        <p:cxnSp>
          <p:nvCxnSpPr>
            <p:cNvPr id="4" name="直接连接符 3"/>
            <p:cNvCxnSpPr/>
            <p:nvPr/>
          </p:nvCxnSpPr>
          <p:spPr>
            <a:xfrm>
              <a:off x="367840" y="809674"/>
              <a:ext cx="11488800" cy="0"/>
            </a:xfrm>
            <a:prstGeom prst="line">
              <a:avLst/>
            </a:prstGeom>
            <a:noFill/>
            <a:ln w="9525" cap="flat" cmpd="sng" algn="ctr">
              <a:solidFill>
                <a:schemeClr val="accent1">
                  <a:lumMod val="100000"/>
                </a:schemeClr>
              </a:solidFill>
              <a:prstDash val="solid"/>
            </a:ln>
            <a:effectLst/>
          </p:spPr>
        </p:cxnSp>
        <p:sp>
          <p:nvSpPr>
            <p:cNvPr id="5" name="文本占位符 5"/>
            <p:cNvSpPr txBox="1"/>
            <p:nvPr/>
          </p:nvSpPr>
          <p:spPr>
            <a:xfrm>
              <a:off x="1127448" y="193957"/>
              <a:ext cx="5040313" cy="612775"/>
            </a:xfrm>
            <a:prstGeom prst="rect">
              <a:avLst/>
            </a:prstGeom>
          </p:spPr>
          <p:txBody>
            <a:bodyPr vert="horz" lIns="68580" tIns="34290" rIns="68580" bIns="34290" rtlCol="0">
              <a:normAutofit/>
            </a:bodyPr>
            <a:lstStyle>
              <a:lvl1pPr marL="0" indent="0" algn="l" defTabSz="914400" rtl="0" eaLnBrk="1" latinLnBrk="0" hangingPunct="1">
                <a:lnSpc>
                  <a:spcPct val="90000"/>
                </a:lnSpc>
                <a:spcBef>
                  <a:spcPts val="1000"/>
                </a:spcBef>
                <a:buFont typeface="Arial" panose="020B060402020209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defTabSz="685800">
                <a:spcBef>
                  <a:spcPts val="750"/>
                </a:spcBef>
                <a:defRPr/>
              </a:pPr>
              <a:r>
                <a:rPr lang="zh-CN" altLang="en-US" sz="2400" dirty="0">
                  <a:solidFill>
                    <a:schemeClr val="accent1">
                      <a:lumMod val="100000"/>
                    </a:schemeClr>
                  </a:solidFill>
                </a:rPr>
                <a:t> </a:t>
              </a:r>
            </a:p>
          </p:txBody>
        </p:sp>
      </p:grpSp>
      <p:sp>
        <p:nvSpPr>
          <p:cNvPr id="10" name="矩形 9"/>
          <p:cNvSpPr/>
          <p:nvPr/>
        </p:nvSpPr>
        <p:spPr>
          <a:xfrm>
            <a:off x="273368" y="882016"/>
            <a:ext cx="8634889" cy="2623661"/>
          </a:xfrm>
          <a:prstGeom prst="rect">
            <a:avLst/>
          </a:prstGeom>
          <a:solidFill>
            <a:schemeClr val="accent1">
              <a:lumMod val="100000"/>
              <a:alpha val="20000"/>
            </a:schemeClr>
          </a:solidFill>
          <a:ln w="12700" cap="flat" cmpd="sng" algn="ctr">
            <a:noFill/>
            <a:prstDash val="solid"/>
            <a:miter lim="800000"/>
          </a:ln>
          <a:effectLst/>
        </p:spPr>
        <p:txBody>
          <a:bodyPr rtlCol="0" anchor="ctr"/>
          <a:lstStyle/>
          <a:p>
            <a:pPr algn="ctr" defTabSz="685800">
              <a:defRPr/>
            </a:pPr>
            <a:endParaRPr lang="zh-CN" altLang="en-US" sz="1350" kern="0" dirty="0">
              <a:solidFill>
                <a:prstClr val="white"/>
              </a:solidFill>
            </a:endParaRPr>
          </a:p>
        </p:txBody>
      </p:sp>
      <p:grpSp>
        <p:nvGrpSpPr>
          <p:cNvPr id="11" name="组合 10"/>
          <p:cNvGrpSpPr/>
          <p:nvPr/>
        </p:nvGrpSpPr>
        <p:grpSpPr>
          <a:xfrm>
            <a:off x="407151" y="1146442"/>
            <a:ext cx="8192929" cy="2162175"/>
            <a:chOff x="598112" y="2302016"/>
            <a:chExt cx="10923905" cy="2882900"/>
          </a:xfrm>
        </p:grpSpPr>
        <p:sp>
          <p:nvSpPr>
            <p:cNvPr id="12" name="文本框 11"/>
            <p:cNvSpPr txBox="1"/>
            <p:nvPr/>
          </p:nvSpPr>
          <p:spPr>
            <a:xfrm>
              <a:off x="645102" y="3083701"/>
              <a:ext cx="10876915" cy="2101215"/>
            </a:xfrm>
            <a:prstGeom prst="rect">
              <a:avLst/>
            </a:prstGeom>
            <a:noFill/>
          </p:spPr>
          <p:txBody>
            <a:bodyPr wrap="square" rtlCol="0"/>
            <a:lstStyle/>
            <a:p>
              <a:pPr marL="214313" indent="-214313" algn="just">
                <a:lnSpc>
                  <a:spcPct val="200000"/>
                </a:lnSpc>
                <a:buFont typeface="Wingdings" panose="05000000000000000000" charset="0"/>
                <a:buChar char=""/>
                <a:defRPr/>
              </a:pPr>
              <a:r>
                <a:rPr lang="en-US" altLang="zh-CN" sz="1350" kern="0" dirty="0">
                  <a:solidFill>
                    <a:schemeClr val="accent1">
                      <a:lumMod val="100000"/>
                    </a:schemeClr>
                  </a:solidFill>
                  <a:latin typeface="微软雅黑" panose="020B0503020204020204" charset="-122"/>
                  <a:ea typeface="微软雅黑" panose="020B0503020204020204" charset="-122"/>
                  <a:cs typeface="阿里巴巴普惠体 M" panose="00020600040101010101" pitchFamily="18" charset="-122"/>
                  <a:sym typeface="+mn-ea"/>
                </a:rPr>
                <a:t>Gender biases exist in AI companions when gendered personas are assigned.</a:t>
              </a:r>
            </a:p>
            <a:p>
              <a:pPr marL="214313" indent="-214313" algn="just">
                <a:lnSpc>
                  <a:spcPct val="200000"/>
                </a:lnSpc>
                <a:buFont typeface="Wingdings" panose="05000000000000000000" charset="0"/>
                <a:buChar char=""/>
                <a:defRPr/>
              </a:pPr>
              <a:r>
                <a:rPr lang="en-US" altLang="zh-CN" sz="1350" kern="0" dirty="0">
                  <a:solidFill>
                    <a:schemeClr val="accent1">
                      <a:lumMod val="100000"/>
                    </a:schemeClr>
                  </a:solidFill>
                  <a:latin typeface="微软雅黑" panose="020B0503020204020204" charset="-122"/>
                  <a:ea typeface="微软雅黑" panose="020B0503020204020204" charset="-122"/>
                  <a:cs typeface="阿里巴巴普惠体 M" panose="00020600040101010101" pitchFamily="18" charset="-122"/>
                  <a:sym typeface="+mn-ea"/>
                </a:rPr>
                <a:t>Certain models exhibit sycophantic behavior, which may enable abusive dynamics.</a:t>
              </a:r>
            </a:p>
            <a:p>
              <a:pPr marL="214313" indent="-214313" algn="just">
                <a:lnSpc>
                  <a:spcPct val="200000"/>
                </a:lnSpc>
                <a:buFont typeface="Wingdings" panose="05000000000000000000" charset="0"/>
                <a:buChar char=""/>
                <a:defRPr/>
              </a:pPr>
              <a:r>
                <a:rPr lang="en-US" altLang="zh-CN" sz="1350" kern="0" dirty="0">
                  <a:solidFill>
                    <a:schemeClr val="accent1">
                      <a:lumMod val="100000"/>
                    </a:schemeClr>
                  </a:solidFill>
                  <a:latin typeface="微软雅黑" panose="020B0503020204020204" charset="-122"/>
                  <a:ea typeface="微软雅黑" panose="020B0503020204020204" charset="-122"/>
                  <a:cs typeface="阿里巴巴普惠体 M" panose="00020600040101010101" pitchFamily="18" charset="-122"/>
                  <a:sym typeface="+mn-ea"/>
                </a:rPr>
                <a:t>Assigning relationship personas can alter model responses in significant ways.</a:t>
              </a:r>
            </a:p>
          </p:txBody>
        </p:sp>
        <p:grpSp>
          <p:nvGrpSpPr>
            <p:cNvPr id="13" name="组合 12"/>
            <p:cNvGrpSpPr/>
            <p:nvPr/>
          </p:nvGrpSpPr>
          <p:grpSpPr>
            <a:xfrm>
              <a:off x="598112" y="2302016"/>
              <a:ext cx="1882140" cy="514350"/>
              <a:chOff x="10068105" y="1734537"/>
              <a:chExt cx="2704257" cy="514350"/>
            </a:xfrm>
          </p:grpSpPr>
          <p:grpSp>
            <p:nvGrpSpPr>
              <p:cNvPr id="14" name="组合 13"/>
              <p:cNvGrpSpPr/>
              <p:nvPr/>
            </p:nvGrpSpPr>
            <p:grpSpPr>
              <a:xfrm>
                <a:off x="10068105" y="1734537"/>
                <a:ext cx="2704257" cy="514350"/>
                <a:chOff x="10068105" y="1734537"/>
                <a:chExt cx="2704257" cy="514350"/>
              </a:xfrm>
            </p:grpSpPr>
            <p:sp>
              <p:nvSpPr>
                <p:cNvPr id="16" name="平行四边形 15"/>
                <p:cNvSpPr/>
                <p:nvPr/>
              </p:nvSpPr>
              <p:spPr>
                <a:xfrm>
                  <a:off x="10135620" y="1734537"/>
                  <a:ext cx="2636742" cy="461645"/>
                </a:xfrm>
                <a:prstGeom prst="parallelogram">
                  <a:avLst>
                    <a:gd name="adj" fmla="val 0"/>
                  </a:avLst>
                </a:prstGeom>
                <a:noFill/>
                <a:ln w="9525" cap="flat" cmpd="sng" algn="ctr">
                  <a:solidFill>
                    <a:schemeClr val="accent1">
                      <a:lumMod val="100000"/>
                    </a:schemeClr>
                  </a:solidFill>
                  <a:prstDash val="solid"/>
                  <a:miter lim="800000"/>
                </a:ln>
                <a:effectLst/>
              </p:spPr>
              <p:txBody>
                <a:bodyPr rtlCol="0" anchor="ctr"/>
                <a:lstStyle/>
                <a:p>
                  <a:pPr algn="ctr">
                    <a:defRPr/>
                  </a:pPr>
                  <a:endParaRPr lang="zh-CN" altLang="en-US" sz="1350" kern="0" dirty="0">
                    <a:solidFill>
                      <a:prstClr val="white"/>
                    </a:solidFill>
                    <a:ea typeface="阿里巴巴普惠体 R"/>
                  </a:endParaRPr>
                </a:p>
              </p:txBody>
            </p:sp>
            <p:sp>
              <p:nvSpPr>
                <p:cNvPr id="17" name="平行四边形 16"/>
                <p:cNvSpPr/>
                <p:nvPr/>
              </p:nvSpPr>
              <p:spPr>
                <a:xfrm>
                  <a:off x="10068105" y="1787242"/>
                  <a:ext cx="2636742" cy="461645"/>
                </a:xfrm>
                <a:prstGeom prst="parallelogram">
                  <a:avLst>
                    <a:gd name="adj" fmla="val 0"/>
                  </a:avLst>
                </a:prstGeom>
                <a:solidFill>
                  <a:schemeClr val="accent1">
                    <a:lumMod val="100000"/>
                  </a:schemeClr>
                </a:solidFill>
                <a:ln w="12700" cap="flat" cmpd="sng" algn="ctr">
                  <a:noFill/>
                  <a:prstDash val="solid"/>
                  <a:miter lim="800000"/>
                </a:ln>
                <a:effectLst/>
              </p:spPr>
              <p:txBody>
                <a:bodyPr rtlCol="0" anchor="ctr"/>
                <a:lstStyle/>
                <a:p>
                  <a:pPr algn="ctr">
                    <a:defRPr/>
                  </a:pPr>
                  <a:endParaRPr lang="zh-CN" altLang="en-US" sz="1350" kern="0" dirty="0">
                    <a:solidFill>
                      <a:prstClr val="white"/>
                    </a:solidFill>
                    <a:ea typeface="阿里巴巴普惠体 R"/>
                  </a:endParaRPr>
                </a:p>
              </p:txBody>
            </p:sp>
          </p:grpSp>
          <p:sp>
            <p:nvSpPr>
              <p:cNvPr id="15" name="文本框 14"/>
              <p:cNvSpPr txBox="1"/>
              <p:nvPr/>
            </p:nvSpPr>
            <p:spPr>
              <a:xfrm>
                <a:off x="10141453" y="1807630"/>
                <a:ext cx="2368297" cy="427382"/>
              </a:xfrm>
              <a:prstGeom prst="rect">
                <a:avLst/>
              </a:prstGeom>
              <a:noFill/>
            </p:spPr>
            <p:txBody>
              <a:bodyPr wrap="none" rtlCol="0">
                <a:spAutoFit/>
              </a:bodyPr>
              <a:lstStyle/>
              <a:p>
                <a:pPr algn="ctr">
                  <a:lnSpc>
                    <a:spcPct val="120000"/>
                  </a:lnSpc>
                  <a:defRPr/>
                </a:pPr>
                <a:r>
                  <a:rPr lang="en-US" altLang="zh-CN" sz="1350" i="1" kern="0" dirty="0">
                    <a:solidFill>
                      <a:prstClr val="white"/>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rPr>
                  <a:t>Key Findings</a:t>
                </a:r>
              </a:p>
            </p:txBody>
          </p:sp>
        </p:grpSp>
      </p:grpSp>
      <p:sp>
        <p:nvSpPr>
          <p:cNvPr id="30" name="矩形 29"/>
          <p:cNvSpPr/>
          <p:nvPr/>
        </p:nvSpPr>
        <p:spPr>
          <a:xfrm>
            <a:off x="483909" y="3958621"/>
            <a:ext cx="8504941" cy="445122"/>
          </a:xfrm>
          <a:prstGeom prst="rect">
            <a:avLst/>
          </a:prstGeom>
        </p:spPr>
        <p:txBody>
          <a:bodyPr wrap="square">
            <a:spAutoFit/>
          </a:bodyPr>
          <a:lstStyle/>
          <a:p>
            <a:pPr marL="214313" indent="-214313" algn="just">
              <a:lnSpc>
                <a:spcPct val="200000"/>
              </a:lnSpc>
              <a:buFont typeface="Wingdings" panose="05000000000000000000" charset="0"/>
              <a:buChar char=""/>
              <a:defRPr/>
            </a:pPr>
            <a:r>
              <a:rPr lang="en-US" altLang="zh-CN" sz="1350" dirty="0">
                <a:solidFill>
                  <a:schemeClr val="accent1">
                    <a:lumMod val="100000"/>
                  </a:schemeClr>
                </a:solidFill>
                <a:latin typeface="微软雅黑" panose="020B0503020204020204" charset="-122"/>
                <a:ea typeface="微软雅黑" panose="020B0503020204020204" charset="-122"/>
              </a:rPr>
              <a:t> More research is needed to mitigate bias and improve the ethical design of AI companions.</a:t>
            </a:r>
          </a:p>
        </p:txBody>
      </p:sp>
      <p:sp>
        <p:nvSpPr>
          <p:cNvPr id="7" name="文本框 6"/>
          <p:cNvSpPr txBox="1"/>
          <p:nvPr/>
        </p:nvSpPr>
        <p:spPr>
          <a:xfrm>
            <a:off x="660559" y="169069"/>
            <a:ext cx="1834039" cy="323165"/>
          </a:xfrm>
          <a:prstGeom prst="rect">
            <a:avLst/>
          </a:prstGeom>
          <a:noFill/>
        </p:spPr>
        <p:txBody>
          <a:bodyPr wrap="square" rtlCol="0">
            <a:spAutoFit/>
          </a:bodyPr>
          <a:lstStyle/>
          <a:p>
            <a:r>
              <a:rPr lang="en-US" altLang="zh-CN" sz="1500" b="1" i="1" dirty="0">
                <a:solidFill>
                  <a:schemeClr val="accent1">
                    <a:lumMod val="100000"/>
                  </a:schemeClr>
                </a:solidFill>
                <a:latin typeface="微软雅黑" panose="020B0503020204020204" charset="-122"/>
                <a:ea typeface="微软雅黑" panose="020B0503020204020204" charset="-122"/>
              </a:rPr>
              <a:t>Conclusion</a:t>
            </a:r>
          </a:p>
        </p:txBody>
      </p:sp>
      <p:sp>
        <p:nvSpPr>
          <p:cNvPr id="6" name="文本框 5"/>
          <p:cNvSpPr txBox="1"/>
          <p:nvPr/>
        </p:nvSpPr>
        <p:spPr>
          <a:xfrm>
            <a:off x="407194" y="3659505"/>
            <a:ext cx="1834039" cy="323165"/>
          </a:xfrm>
          <a:prstGeom prst="rect">
            <a:avLst/>
          </a:prstGeom>
          <a:noFill/>
        </p:spPr>
        <p:txBody>
          <a:bodyPr wrap="square" rtlCol="0">
            <a:spAutoFit/>
          </a:bodyPr>
          <a:lstStyle/>
          <a:p>
            <a:r>
              <a:rPr lang="en-US" altLang="zh-CN" sz="1500" b="1" i="1" dirty="0">
                <a:solidFill>
                  <a:schemeClr val="accent1">
                    <a:lumMod val="100000"/>
                  </a:schemeClr>
                </a:solidFill>
                <a:latin typeface="微软雅黑" panose="020B0503020204020204" charset="-122"/>
                <a:ea typeface="微软雅黑" panose="020B0503020204020204" charset="-122"/>
              </a:rPr>
              <a:t>Conclusion：</a:t>
            </a:r>
          </a:p>
        </p:txBody>
      </p:sp>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t="20604" b="20604"/>
          <a:stretch>
            <a:fillRect/>
          </a:stretch>
        </p:blipFill>
        <p:spPr bwMode="auto">
          <a:xfrm>
            <a:off x="0" y="1580818"/>
            <a:ext cx="9161584" cy="226756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0" y="1580819"/>
            <a:ext cx="9161584" cy="2267567"/>
          </a:xfrm>
          <a:prstGeom prst="rect">
            <a:avLst/>
          </a:prstGeom>
          <a:solidFill>
            <a:schemeClr val="accent1">
              <a:lumMod val="100000"/>
              <a:alpha val="81961"/>
            </a:schemeClr>
          </a:solidFill>
          <a:ln w="12700" cap="flat" cmpd="sng" algn="ctr">
            <a:noFill/>
            <a:prstDash val="solid"/>
            <a:miter lim="800000"/>
          </a:ln>
          <a:effectLst/>
        </p:spPr>
        <p:txBody>
          <a:bodyPr rtlCol="0" anchor="ctr"/>
          <a:lstStyle/>
          <a:p>
            <a:pPr algn="ctr">
              <a:defRPr/>
            </a:pPr>
            <a:endParaRPr lang="zh-CN" altLang="en-US" sz="1350" kern="0" dirty="0">
              <a:solidFill>
                <a:srgbClr val="FFFFFF"/>
              </a:solidFill>
              <a:latin typeface="Arial" panose="020B0604020202090204"/>
              <a:ea typeface="微软雅黑" panose="020B0503020204020204" charset="-122"/>
              <a:cs typeface="+mn-ea"/>
              <a:sym typeface="+mn-lt"/>
            </a:endParaRPr>
          </a:p>
        </p:txBody>
      </p:sp>
      <p:grpSp>
        <p:nvGrpSpPr>
          <p:cNvPr id="6" name="组合 5"/>
          <p:cNvGrpSpPr/>
          <p:nvPr/>
        </p:nvGrpSpPr>
        <p:grpSpPr>
          <a:xfrm>
            <a:off x="2433989" y="4513542"/>
            <a:ext cx="3854180" cy="313417"/>
            <a:chOff x="1692267" y="6056049"/>
            <a:chExt cx="3653848" cy="417888"/>
          </a:xfrm>
        </p:grpSpPr>
        <p:sp>
          <p:nvSpPr>
            <p:cNvPr id="7" name="TextBox 14"/>
            <p:cNvSpPr txBox="1"/>
            <p:nvPr/>
          </p:nvSpPr>
          <p:spPr>
            <a:xfrm>
              <a:off x="1692267" y="6073829"/>
              <a:ext cx="1612687" cy="400108"/>
            </a:xfrm>
            <a:prstGeom prst="rect">
              <a:avLst/>
            </a:prstGeom>
            <a:noFill/>
          </p:spPr>
          <p:txBody>
            <a:bodyPr wrap="none" rtlCol="0">
              <a:spAutoFit/>
            </a:bodyPr>
            <a:lstStyle/>
            <a:p>
              <a:r>
                <a:rPr lang="en-US" altLang="zh-CN" sz="1350" b="1" dirty="0">
                  <a:solidFill>
                    <a:schemeClr val="accent1">
                      <a:lumMod val="100000"/>
                    </a:schemeClr>
                  </a:solidFill>
                  <a:latin typeface="Arial" panose="020B0604020202090204"/>
                  <a:ea typeface="微软雅黑" panose="020B0503020204020204" charset="-122"/>
                  <a:cs typeface="+mn-ea"/>
                </a:rPr>
                <a:t>Name</a:t>
              </a:r>
              <a:r>
                <a:rPr lang="zh-CN" altLang="en-US" sz="1350" b="1" dirty="0">
                  <a:solidFill>
                    <a:schemeClr val="accent1">
                      <a:lumMod val="100000"/>
                    </a:schemeClr>
                  </a:solidFill>
                  <a:latin typeface="Arial" panose="020B0604020202090204"/>
                  <a:ea typeface="微软雅黑" panose="020B0503020204020204" charset="-122"/>
                  <a:cs typeface="+mn-ea"/>
                </a:rPr>
                <a:t>：</a:t>
              </a:r>
              <a:r>
                <a:rPr lang="en-US" altLang="zh-CN" sz="1350" b="1" dirty="0">
                  <a:solidFill>
                    <a:schemeClr val="accent1">
                      <a:lumMod val="100000"/>
                    </a:schemeClr>
                  </a:solidFill>
                  <a:latin typeface="Arial" panose="020B0604020202090204"/>
                  <a:ea typeface="微软雅黑" panose="020B0503020204020204" charset="-122"/>
                  <a:cs typeface="+mn-ea"/>
                </a:rPr>
                <a:t>Xiao Yuxin</a:t>
              </a:r>
            </a:p>
          </p:txBody>
        </p:sp>
        <p:sp>
          <p:nvSpPr>
            <p:cNvPr id="8" name="TextBox 28"/>
            <p:cNvSpPr txBox="1"/>
            <p:nvPr/>
          </p:nvSpPr>
          <p:spPr>
            <a:xfrm>
              <a:off x="2741384" y="6056049"/>
              <a:ext cx="175129" cy="369331"/>
            </a:xfrm>
            <a:prstGeom prst="rect">
              <a:avLst/>
            </a:prstGeom>
            <a:noFill/>
          </p:spPr>
          <p:txBody>
            <a:bodyPr wrap="none" rtlCol="0">
              <a:spAutoFit/>
            </a:bodyPr>
            <a:lstStyle/>
            <a:p>
              <a:endParaRPr lang="zh-CN" altLang="en-US" sz="1200" b="1" dirty="0">
                <a:solidFill>
                  <a:schemeClr val="accent1">
                    <a:lumMod val="100000"/>
                  </a:schemeClr>
                </a:solidFill>
                <a:latin typeface="Arial" panose="020B0604020202090204"/>
                <a:ea typeface="微软雅黑" panose="020B0503020204020204" charset="-122"/>
                <a:cs typeface="+mn-ea"/>
              </a:endParaRPr>
            </a:p>
          </p:txBody>
        </p:sp>
        <p:sp>
          <p:nvSpPr>
            <p:cNvPr id="9" name="TextBox 90"/>
            <p:cNvSpPr txBox="1"/>
            <p:nvPr/>
          </p:nvSpPr>
          <p:spPr>
            <a:xfrm>
              <a:off x="3921869" y="6073829"/>
              <a:ext cx="1424246" cy="400108"/>
            </a:xfrm>
            <a:prstGeom prst="rect">
              <a:avLst/>
            </a:prstGeom>
            <a:noFill/>
          </p:spPr>
          <p:txBody>
            <a:bodyPr wrap="none" rtlCol="0">
              <a:spAutoFit/>
            </a:bodyPr>
            <a:lstStyle/>
            <a:p>
              <a:r>
                <a:rPr lang="en-US" altLang="zh-CN" sz="1350" b="1" dirty="0">
                  <a:solidFill>
                    <a:schemeClr val="accent1">
                      <a:lumMod val="100000"/>
                    </a:schemeClr>
                  </a:solidFill>
                  <a:latin typeface="Arial" panose="020B0604020202090204"/>
                  <a:ea typeface="微软雅黑" panose="020B0503020204020204" charset="-122"/>
                  <a:cs typeface="+mn-ea"/>
                </a:rPr>
                <a:t>Date：2025.4.17</a:t>
              </a:r>
            </a:p>
          </p:txBody>
        </p:sp>
      </p:grpSp>
      <p:sp>
        <p:nvSpPr>
          <p:cNvPr id="12" name="Rectangle 10"/>
          <p:cNvSpPr/>
          <p:nvPr/>
        </p:nvSpPr>
        <p:spPr>
          <a:xfrm>
            <a:off x="-35168" y="3398262"/>
            <a:ext cx="9179168" cy="300082"/>
          </a:xfrm>
          <a:prstGeom prst="rect">
            <a:avLst/>
          </a:prstGeom>
        </p:spPr>
        <p:txBody>
          <a:bodyPr wrap="square">
            <a:spAutoFit/>
          </a:bodyPr>
          <a:lstStyle/>
          <a:p>
            <a:pPr algn="ctr"/>
            <a:endParaRPr lang="zh-CN" altLang="en-US" sz="1350" b="1" dirty="0">
              <a:solidFill>
                <a:prstClr val="white"/>
              </a:solidFill>
              <a:latin typeface="微软雅黑 Light" panose="020B0502040204020203" pitchFamily="34" charset="-122"/>
              <a:ea typeface="微软雅黑 Light" panose="020B0502040204020203" pitchFamily="34" charset="-122"/>
            </a:endParaRPr>
          </a:p>
        </p:txBody>
      </p:sp>
      <p:cxnSp>
        <p:nvCxnSpPr>
          <p:cNvPr id="20" name="直接连接符 19"/>
          <p:cNvCxnSpPr/>
          <p:nvPr/>
        </p:nvCxnSpPr>
        <p:spPr>
          <a:xfrm flipV="1">
            <a:off x="-35168" y="4128046"/>
            <a:ext cx="3818692" cy="10002"/>
          </a:xfrm>
          <a:prstGeom prst="line">
            <a:avLst/>
          </a:prstGeom>
          <a:noFill/>
          <a:ln w="38100" cap="flat" cmpd="sng" algn="ctr">
            <a:solidFill>
              <a:schemeClr val="accent1">
                <a:lumMod val="100000"/>
              </a:schemeClr>
            </a:solidFill>
            <a:prstDash val="solid"/>
            <a:miter lim="800000"/>
          </a:ln>
          <a:effectLst/>
        </p:spPr>
      </p:cxnSp>
      <p:cxnSp>
        <p:nvCxnSpPr>
          <p:cNvPr id="21" name="直接连接符 20"/>
          <p:cNvCxnSpPr/>
          <p:nvPr/>
        </p:nvCxnSpPr>
        <p:spPr>
          <a:xfrm flipV="1">
            <a:off x="5195808" y="4103934"/>
            <a:ext cx="4486489" cy="14914"/>
          </a:xfrm>
          <a:prstGeom prst="line">
            <a:avLst/>
          </a:prstGeom>
          <a:noFill/>
          <a:ln w="38100" cap="flat" cmpd="sng" algn="ctr">
            <a:solidFill>
              <a:schemeClr val="accent1">
                <a:lumMod val="100000"/>
              </a:schemeClr>
            </a:solidFill>
            <a:prstDash val="solid"/>
            <a:miter lim="800000"/>
          </a:ln>
          <a:effectLst/>
        </p:spPr>
      </p:cxnSp>
      <p:sp>
        <p:nvSpPr>
          <p:cNvPr id="25" name="文本框 24"/>
          <p:cNvSpPr txBox="1"/>
          <p:nvPr/>
        </p:nvSpPr>
        <p:spPr>
          <a:xfrm>
            <a:off x="3034702" y="3950493"/>
            <a:ext cx="3039428" cy="369332"/>
          </a:xfrm>
          <a:prstGeom prst="rect">
            <a:avLst/>
          </a:prstGeom>
          <a:noFill/>
        </p:spPr>
        <p:txBody>
          <a:bodyPr wrap="square">
            <a:spAutoFit/>
          </a:bodyPr>
          <a:lstStyle/>
          <a:p>
            <a:pPr algn="ctr"/>
            <a:r>
              <a:rPr lang="zh-CN" altLang="en-US" dirty="0">
                <a:solidFill>
                  <a:schemeClr val="accent1">
                    <a:lumMod val="100000"/>
                  </a:schemeClr>
                </a:solidFill>
                <a:latin typeface="华文行楷" panose="02010800040101010101" pitchFamily="2" charset="-122"/>
                <a:ea typeface="华文行楷" panose="02010800040101010101" pitchFamily="2" charset="-122"/>
              </a:rPr>
              <a:t>博文约礼</a:t>
            </a:r>
            <a:endParaRPr lang="en-US" altLang="zh-CN" dirty="0">
              <a:solidFill>
                <a:schemeClr val="accent1">
                  <a:lumMod val="100000"/>
                </a:schemeClr>
              </a:solidFill>
              <a:latin typeface="华文行楷" panose="02010800040101010101" pitchFamily="2" charset="-122"/>
              <a:ea typeface="华文行楷" panose="02010800040101010101" pitchFamily="2" charset="-122"/>
            </a:endParaRP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5309" t="-4344" r="-2255" b="-7613"/>
          <a:stretch>
            <a:fillRect/>
          </a:stretch>
        </p:blipFill>
        <p:spPr>
          <a:xfrm>
            <a:off x="1447112" y="377075"/>
            <a:ext cx="6249776" cy="933282"/>
          </a:xfrm>
          <a:prstGeom prst="rect">
            <a:avLst/>
          </a:prstGeom>
        </p:spPr>
      </p:pic>
      <p:sp>
        <p:nvSpPr>
          <p:cNvPr id="15" name="Rectangle 9"/>
          <p:cNvSpPr/>
          <p:nvPr/>
        </p:nvSpPr>
        <p:spPr>
          <a:xfrm>
            <a:off x="1176566" y="2402978"/>
            <a:ext cx="6808452" cy="646331"/>
          </a:xfrm>
          <a:prstGeom prst="rect">
            <a:avLst/>
          </a:prstGeom>
        </p:spPr>
        <p:txBody>
          <a:bodyPr wrap="square">
            <a:spAutoFit/>
          </a:bodyPr>
          <a:lstStyle/>
          <a:p>
            <a:pPr lvl="0" algn="ctr">
              <a:defRPr/>
            </a:pPr>
            <a:r>
              <a:rPr lang="en-US" altLang="zh-CN" sz="3600" b="1" dirty="0">
                <a:solidFill>
                  <a:sysClr val="window" lastClr="FFFFFF"/>
                </a:solidFill>
                <a:latin typeface="微软雅黑" panose="020B0503020204020204" charset="-122"/>
                <a:ea typeface="微软雅黑" panose="020B0503020204020204" charset="-122"/>
                <a:sym typeface="+mn-ea"/>
              </a:rPr>
              <a:t>THANKS FOR LISTENING</a:t>
            </a:r>
            <a:endParaRPr lang="zh-CN" altLang="en-US" sz="3600" b="1" dirty="0">
              <a:solidFill>
                <a:sysClr val="window" lastClr="FFFFFF"/>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6CBC5-1A5D-A88C-8E02-D8171F75A3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09001E-074A-4A47-6D01-1423E39471C0}"/>
              </a:ext>
            </a:extLst>
          </p:cNvPr>
          <p:cNvSpPr txBox="1"/>
          <p:nvPr/>
        </p:nvSpPr>
        <p:spPr>
          <a:xfrm>
            <a:off x="2913360" y="2040836"/>
            <a:ext cx="2741456" cy="1015663"/>
          </a:xfrm>
          <a:prstGeom prst="rect">
            <a:avLst/>
          </a:prstGeom>
          <a:noFill/>
        </p:spPr>
        <p:txBody>
          <a:bodyPr wrap="none" rtlCol="0">
            <a:spAutoFit/>
          </a:bodyPr>
          <a:lstStyle/>
          <a:p>
            <a:r>
              <a:rPr lang="en-US" altLang="zh-CN" sz="3000" dirty="0"/>
              <a:t>Paper</a:t>
            </a:r>
            <a:r>
              <a:rPr lang="zh-CN" altLang="en-US" sz="3000" dirty="0"/>
              <a:t> </a:t>
            </a:r>
            <a:r>
              <a:rPr lang="en-US" altLang="zh-CN" sz="3000" dirty="0"/>
              <a:t>Sharing</a:t>
            </a:r>
            <a:r>
              <a:rPr lang="zh-CN" altLang="en-US" sz="3000" dirty="0"/>
              <a:t> </a:t>
            </a:r>
            <a:r>
              <a:rPr lang="en-US" altLang="zh-CN" sz="3000" dirty="0"/>
              <a:t>-2</a:t>
            </a:r>
          </a:p>
          <a:p>
            <a:endParaRPr lang="en-US" sz="3000" dirty="0"/>
          </a:p>
        </p:txBody>
      </p:sp>
      <p:sp>
        <p:nvSpPr>
          <p:cNvPr id="3" name="TextBox 2">
            <a:extLst>
              <a:ext uri="{FF2B5EF4-FFF2-40B4-BE49-F238E27FC236}">
                <a16:creationId xmlns:a16="http://schemas.microsoft.com/office/drawing/2014/main" id="{3E2F4A4D-B381-7CAD-2E4F-D3BA096CFC35}"/>
              </a:ext>
            </a:extLst>
          </p:cNvPr>
          <p:cNvSpPr txBox="1"/>
          <p:nvPr/>
        </p:nvSpPr>
        <p:spPr>
          <a:xfrm>
            <a:off x="6550591" y="4485361"/>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721963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07FD322-4D29-8648-9E22-35EA04520E0C}"/>
              </a:ext>
            </a:extLst>
          </p:cNvPr>
          <p:cNvSpPr txBox="1"/>
          <p:nvPr/>
        </p:nvSpPr>
        <p:spPr>
          <a:xfrm>
            <a:off x="464551" y="1256373"/>
            <a:ext cx="8014873" cy="2793778"/>
          </a:xfrm>
          <a:prstGeom prst="rect">
            <a:avLst/>
          </a:prstGeom>
          <a:noFill/>
        </p:spPr>
        <p:txBody>
          <a:bodyPr wrap="square" rtlCol="0">
            <a:spAutoFit/>
          </a:bodyPr>
          <a:lstStyle/>
          <a:p>
            <a:pPr>
              <a:lnSpc>
                <a:spcPct val="150000"/>
              </a:lnSpc>
            </a:pPr>
            <a:r>
              <a:rPr kumimoji="1" lang="en-US" altLang="zh-CN" sz="2400" dirty="0">
                <a:latin typeface="Cambria" panose="02040503050406030204" pitchFamily="18" charset="0"/>
              </a:rPr>
              <a:t>Agent</a:t>
            </a:r>
            <a:r>
              <a:rPr kumimoji="1" lang="zh-CN" altLang="en-US" sz="2400" dirty="0">
                <a:latin typeface="Cambria" panose="02040503050406030204" pitchFamily="18" charset="0"/>
              </a:rPr>
              <a:t> </a:t>
            </a:r>
            <a:r>
              <a:rPr kumimoji="1" lang="en-US" altLang="zh-CN" sz="2400" dirty="0">
                <a:latin typeface="Cambria" panose="02040503050406030204" pitchFamily="18" charset="0"/>
              </a:rPr>
              <a:t>Laboratory: Using LLM Agents as Research Assistants</a:t>
            </a:r>
          </a:p>
          <a:p>
            <a:pPr>
              <a:lnSpc>
                <a:spcPct val="150000"/>
              </a:lnSpc>
            </a:pPr>
            <a:r>
              <a:rPr kumimoji="1" lang="en-US" altLang="zh-CN" sz="2400" dirty="0">
                <a:latin typeface="Cambria" panose="02040503050406030204" pitchFamily="18" charset="0"/>
              </a:rPr>
              <a:t>Authors: Samuel </a:t>
            </a:r>
            <a:r>
              <a:rPr kumimoji="1" lang="en-US" altLang="zh-CN" sz="2400" dirty="0" err="1">
                <a:latin typeface="Cambria" panose="02040503050406030204" pitchFamily="18" charset="0"/>
              </a:rPr>
              <a:t>Schmidgall</a:t>
            </a:r>
            <a:r>
              <a:rPr kumimoji="1" lang="en-US" altLang="zh-CN" sz="2400" dirty="0">
                <a:latin typeface="Cambria" panose="02040503050406030204" pitchFamily="18" charset="0"/>
              </a:rPr>
              <a:t> et al. (AMD &amp; Johns Hopkins)</a:t>
            </a:r>
          </a:p>
          <a:p>
            <a:pPr>
              <a:lnSpc>
                <a:spcPct val="150000"/>
              </a:lnSpc>
            </a:pPr>
            <a:endParaRPr kumimoji="1" lang="en-US" altLang="zh-CN" sz="2400" dirty="0">
              <a:latin typeface="Cambria" panose="02040503050406030204" pitchFamily="18" charset="0"/>
            </a:endParaRPr>
          </a:p>
          <a:p>
            <a:pPr>
              <a:lnSpc>
                <a:spcPct val="150000"/>
              </a:lnSpc>
            </a:pPr>
            <a:r>
              <a:rPr kumimoji="1" lang="en-US" altLang="zh-CN" sz="2400" dirty="0">
                <a:latin typeface="Cambria" panose="02040503050406030204" pitchFamily="18" charset="0"/>
              </a:rPr>
              <a:t>Course</a:t>
            </a:r>
            <a:r>
              <a:rPr kumimoji="1" lang="zh-CN" altLang="en-US" sz="2400" dirty="0">
                <a:latin typeface="Cambria" panose="02040503050406030204" pitchFamily="18" charset="0"/>
              </a:rPr>
              <a:t> </a:t>
            </a:r>
            <a:r>
              <a:rPr kumimoji="1" lang="en-US" altLang="zh-CN" sz="2400" dirty="0">
                <a:latin typeface="Cambria" panose="02040503050406030204" pitchFamily="18" charset="0"/>
              </a:rPr>
              <a:t>Presentation</a:t>
            </a:r>
            <a:r>
              <a:rPr kumimoji="1" lang="zh-CN" altLang="en-US" sz="2400" dirty="0">
                <a:latin typeface="Cambria" panose="02040503050406030204" pitchFamily="18" charset="0"/>
              </a:rPr>
              <a:t> </a:t>
            </a:r>
            <a:r>
              <a:rPr kumimoji="1" lang="en-US" altLang="zh-CN" sz="2400" dirty="0">
                <a:latin typeface="Cambria" panose="02040503050406030204" pitchFamily="18" charset="0"/>
              </a:rPr>
              <a:t>by: WANG, </a:t>
            </a:r>
            <a:r>
              <a:rPr kumimoji="1" lang="en-US" altLang="zh-CN" sz="2400" dirty="0" err="1">
                <a:latin typeface="Cambria" panose="02040503050406030204" pitchFamily="18" charset="0"/>
              </a:rPr>
              <a:t>Zitong</a:t>
            </a:r>
            <a:endParaRPr kumimoji="1" lang="en-US" altLang="zh-CN" sz="2400" dirty="0">
              <a:latin typeface="Cambria" panose="02040503050406030204" pitchFamily="18" charset="0"/>
            </a:endParaRPr>
          </a:p>
          <a:p>
            <a:pPr>
              <a:lnSpc>
                <a:spcPct val="150000"/>
              </a:lnSpc>
            </a:pPr>
            <a:r>
              <a:rPr kumimoji="1" lang="en-US" altLang="zh-CN" sz="2400" dirty="0">
                <a:latin typeface="Cambria" panose="02040503050406030204" pitchFamily="18" charset="0"/>
              </a:rPr>
              <a:t>April 17, 2025</a:t>
            </a:r>
            <a:endParaRPr kumimoji="1" lang="zh-CN" altLang="en-US" sz="2400" dirty="0">
              <a:latin typeface="Cambria" panose="02040503050406030204" pitchFamily="18" charset="0"/>
            </a:endParaRPr>
          </a:p>
        </p:txBody>
      </p:sp>
      <p:sp>
        <p:nvSpPr>
          <p:cNvPr id="5" name="矩形 4">
            <a:extLst>
              <a:ext uri="{FF2B5EF4-FFF2-40B4-BE49-F238E27FC236}">
                <a16:creationId xmlns:a16="http://schemas.microsoft.com/office/drawing/2014/main" id="{8AB02557-F664-AF47-B800-82F621F28A08}"/>
              </a:ext>
            </a:extLst>
          </p:cNvPr>
          <p:cNvSpPr/>
          <p:nvPr/>
        </p:nvSpPr>
        <p:spPr>
          <a:xfrm>
            <a:off x="0" y="4867507"/>
            <a:ext cx="9144000" cy="275993"/>
          </a:xfrm>
          <a:prstGeom prst="rect">
            <a:avLst/>
          </a:prstGeom>
          <a:solidFill>
            <a:srgbClr val="7954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p>
        </p:txBody>
      </p:sp>
      <p:pic>
        <p:nvPicPr>
          <p:cNvPr id="7" name="图片 6" descr="手机屏幕截图&#10;&#10;低可信度描述已自动生成">
            <a:extLst>
              <a:ext uri="{FF2B5EF4-FFF2-40B4-BE49-F238E27FC236}">
                <a16:creationId xmlns:a16="http://schemas.microsoft.com/office/drawing/2014/main" id="{D321F9FD-F22D-F240-9A85-36B7CD08C194}"/>
              </a:ext>
            </a:extLst>
          </p:cNvPr>
          <p:cNvPicPr>
            <a:picLocks noChangeAspect="1"/>
          </p:cNvPicPr>
          <p:nvPr/>
        </p:nvPicPr>
        <p:blipFill>
          <a:blip r:embed="rId2"/>
          <a:stretch>
            <a:fillRect/>
          </a:stretch>
        </p:blipFill>
        <p:spPr>
          <a:xfrm>
            <a:off x="464551" y="339538"/>
            <a:ext cx="5444905" cy="692237"/>
          </a:xfrm>
          <a:prstGeom prst="rect">
            <a:avLst/>
          </a:prstGeom>
        </p:spPr>
      </p:pic>
      <p:sp>
        <p:nvSpPr>
          <p:cNvPr id="2" name="文本框 1">
            <a:extLst>
              <a:ext uri="{FF2B5EF4-FFF2-40B4-BE49-F238E27FC236}">
                <a16:creationId xmlns:a16="http://schemas.microsoft.com/office/drawing/2014/main" id="{82C3F092-1393-EC49-ABE9-88650AF9B2CF}"/>
              </a:ext>
            </a:extLst>
          </p:cNvPr>
          <p:cNvSpPr txBox="1"/>
          <p:nvPr/>
        </p:nvSpPr>
        <p:spPr>
          <a:xfrm>
            <a:off x="196419" y="4887701"/>
            <a:ext cx="2287806" cy="253916"/>
          </a:xfrm>
          <a:prstGeom prst="rect">
            <a:avLst/>
          </a:prstGeom>
          <a:noFill/>
        </p:spPr>
        <p:txBody>
          <a:bodyPr wrap="none" rtlCol="0">
            <a:spAutoFit/>
          </a:bodyPr>
          <a:lstStyle/>
          <a:p>
            <a:r>
              <a:rPr kumimoji="1" lang="en-US" altLang="zh-CN" sz="1050" dirty="0">
                <a:solidFill>
                  <a:schemeClr val="bg1"/>
                </a:solidFill>
                <a:latin typeface="Cambria" panose="02040503050406030204" pitchFamily="18" charset="0"/>
              </a:rPr>
              <a:t>CSS</a:t>
            </a:r>
            <a:r>
              <a:rPr kumimoji="1" lang="zh-CN" altLang="en-US" sz="1050" dirty="0">
                <a:solidFill>
                  <a:schemeClr val="bg1"/>
                </a:solidFill>
                <a:latin typeface="Cambria" panose="02040503050406030204" pitchFamily="18" charset="0"/>
              </a:rPr>
              <a:t> </a:t>
            </a:r>
            <a:r>
              <a:rPr kumimoji="1" lang="en-US" altLang="zh-CN" sz="1050" dirty="0">
                <a:solidFill>
                  <a:schemeClr val="bg1"/>
                </a:solidFill>
                <a:latin typeface="Cambria" panose="02040503050406030204" pitchFamily="18" charset="0"/>
              </a:rPr>
              <a:t>5120: Computational Linguistics</a:t>
            </a:r>
            <a:endParaRPr kumimoji="1" lang="zh-CN" altLang="en-US" sz="1050" dirty="0">
              <a:solidFill>
                <a:schemeClr val="bg1"/>
              </a:solidFill>
              <a:latin typeface="Cambria" panose="02040503050406030204" pitchFamily="18" charset="0"/>
            </a:endParaRPr>
          </a:p>
        </p:txBody>
      </p:sp>
      <p:sp>
        <p:nvSpPr>
          <p:cNvPr id="6" name="文本框 5">
            <a:extLst>
              <a:ext uri="{FF2B5EF4-FFF2-40B4-BE49-F238E27FC236}">
                <a16:creationId xmlns:a16="http://schemas.microsoft.com/office/drawing/2014/main" id="{668562D4-8842-444F-8D05-44E31551AD54}"/>
              </a:ext>
            </a:extLst>
          </p:cNvPr>
          <p:cNvSpPr txBox="1"/>
          <p:nvPr/>
        </p:nvSpPr>
        <p:spPr>
          <a:xfrm>
            <a:off x="6702736" y="4887701"/>
            <a:ext cx="2295821" cy="253916"/>
          </a:xfrm>
          <a:prstGeom prst="rect">
            <a:avLst/>
          </a:prstGeom>
          <a:noFill/>
        </p:spPr>
        <p:txBody>
          <a:bodyPr wrap="none" rtlCol="0">
            <a:spAutoFit/>
          </a:bodyPr>
          <a:lstStyle/>
          <a:p>
            <a:r>
              <a:rPr kumimoji="1" lang="en-US" altLang="zh-CN" sz="1050" dirty="0">
                <a:solidFill>
                  <a:schemeClr val="bg1"/>
                </a:solidFill>
                <a:latin typeface="Cambria" panose="02040503050406030204" pitchFamily="18" charset="0"/>
              </a:rPr>
              <a:t>Instructor: Professor Zhao </a:t>
            </a:r>
            <a:r>
              <a:rPr kumimoji="1" lang="en-US" altLang="zh-CN" sz="1050" dirty="0" err="1">
                <a:solidFill>
                  <a:schemeClr val="bg1"/>
                </a:solidFill>
                <a:latin typeface="Cambria" panose="02040503050406030204" pitchFamily="18" charset="0"/>
              </a:rPr>
              <a:t>Zhanzhan</a:t>
            </a:r>
            <a:endParaRPr kumimoji="1" lang="zh-CN" altLang="en-US" sz="1050" dirty="0">
              <a:solidFill>
                <a:schemeClr val="bg1"/>
              </a:solidFill>
              <a:latin typeface="Cambria" panose="02040503050406030204" pitchFamily="18" charset="0"/>
            </a:endParaRPr>
          </a:p>
        </p:txBody>
      </p:sp>
    </p:spTree>
    <p:extLst>
      <p:ext uri="{BB962C8B-B14F-4D97-AF65-F5344CB8AC3E}">
        <p14:creationId xmlns:p14="http://schemas.microsoft.com/office/powerpoint/2010/main" val="2337629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D7758A0-D32D-1448-927E-16C866F16A52}"/>
              </a:ext>
            </a:extLst>
          </p:cNvPr>
          <p:cNvSpPr/>
          <p:nvPr/>
        </p:nvSpPr>
        <p:spPr>
          <a:xfrm>
            <a:off x="0" y="-29817"/>
            <a:ext cx="9144000" cy="275993"/>
          </a:xfrm>
          <a:prstGeom prst="rect">
            <a:avLst/>
          </a:prstGeom>
          <a:solidFill>
            <a:srgbClr val="7954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9" name="文本框 8">
            <a:extLst>
              <a:ext uri="{FF2B5EF4-FFF2-40B4-BE49-F238E27FC236}">
                <a16:creationId xmlns:a16="http://schemas.microsoft.com/office/drawing/2014/main" id="{CE58AF48-53C2-7448-AF6D-23BE0D48BFA3}"/>
              </a:ext>
            </a:extLst>
          </p:cNvPr>
          <p:cNvSpPr txBox="1"/>
          <p:nvPr/>
        </p:nvSpPr>
        <p:spPr>
          <a:xfrm>
            <a:off x="352739" y="634415"/>
            <a:ext cx="5498621" cy="300082"/>
          </a:xfrm>
          <a:prstGeom prst="rect">
            <a:avLst/>
          </a:prstGeom>
          <a:noFill/>
        </p:spPr>
        <p:txBody>
          <a:bodyPr wrap="none" rtlCol="0">
            <a:spAutoFit/>
          </a:bodyPr>
          <a:lstStyle/>
          <a:p>
            <a:r>
              <a:rPr kumimoji="1" lang="en" altLang="zh-CN" sz="1350" dirty="0">
                <a:latin typeface="Courier New" panose="02070309020205020404" pitchFamily="49" charset="0"/>
                <a:cs typeface="Courier New" panose="02070309020205020404" pitchFamily="49" charset="0"/>
              </a:rPr>
              <a:t>https://</a:t>
            </a:r>
            <a:r>
              <a:rPr kumimoji="1" lang="en" altLang="zh-CN" sz="1350" dirty="0" err="1">
                <a:latin typeface="Courier New" panose="02070309020205020404" pitchFamily="49" charset="0"/>
                <a:cs typeface="Courier New" panose="02070309020205020404" pitchFamily="49" charset="0"/>
              </a:rPr>
              <a:t>github.com</a:t>
            </a:r>
            <a:r>
              <a:rPr kumimoji="1" lang="en" altLang="zh-CN" sz="1350" dirty="0">
                <a:latin typeface="Courier New" panose="02070309020205020404" pitchFamily="49" charset="0"/>
                <a:cs typeface="Courier New" panose="02070309020205020404" pitchFamily="49" charset="0"/>
              </a:rPr>
              <a:t>/</a:t>
            </a:r>
            <a:r>
              <a:rPr kumimoji="1" lang="en" altLang="zh-CN" sz="1350" dirty="0" err="1">
                <a:latin typeface="Courier New" panose="02070309020205020404" pitchFamily="49" charset="0"/>
                <a:cs typeface="Courier New" panose="02070309020205020404" pitchFamily="49" charset="0"/>
              </a:rPr>
              <a:t>SamuelSchmidgall</a:t>
            </a:r>
            <a:r>
              <a:rPr kumimoji="1" lang="en" altLang="zh-CN" sz="1350" dirty="0">
                <a:latin typeface="Courier New" panose="02070309020205020404" pitchFamily="49" charset="0"/>
                <a:cs typeface="Courier New" panose="02070309020205020404" pitchFamily="49" charset="0"/>
              </a:rPr>
              <a:t>/</a:t>
            </a:r>
            <a:r>
              <a:rPr kumimoji="1" lang="en" altLang="zh-CN" sz="1350" dirty="0" err="1">
                <a:latin typeface="Courier New" panose="02070309020205020404" pitchFamily="49" charset="0"/>
                <a:cs typeface="Courier New" panose="02070309020205020404" pitchFamily="49" charset="0"/>
              </a:rPr>
              <a:t>AgentLaboratory</a:t>
            </a:r>
            <a:endParaRPr kumimoji="1" lang="zh-CN" altLang="en-US" sz="1350" dirty="0">
              <a:latin typeface="Courier New" panose="02070309020205020404" pitchFamily="49" charset="0"/>
              <a:cs typeface="Courier New" panose="02070309020205020404" pitchFamily="49" charset="0"/>
            </a:endParaRPr>
          </a:p>
        </p:txBody>
      </p:sp>
      <p:pic>
        <p:nvPicPr>
          <p:cNvPr id="11" name="图片 10" descr="图形用户界面, 应用程序&#10;&#10;描述已自动生成">
            <a:extLst>
              <a:ext uri="{FF2B5EF4-FFF2-40B4-BE49-F238E27FC236}">
                <a16:creationId xmlns:a16="http://schemas.microsoft.com/office/drawing/2014/main" id="{7C40D2A8-B9E6-DF4A-A34B-719EA3F5E1E7}"/>
              </a:ext>
            </a:extLst>
          </p:cNvPr>
          <p:cNvPicPr>
            <a:picLocks noChangeAspect="1"/>
          </p:cNvPicPr>
          <p:nvPr/>
        </p:nvPicPr>
        <p:blipFill>
          <a:blip r:embed="rId2"/>
          <a:stretch>
            <a:fillRect/>
          </a:stretch>
        </p:blipFill>
        <p:spPr>
          <a:xfrm>
            <a:off x="352738" y="1087017"/>
            <a:ext cx="6575242" cy="3626052"/>
          </a:xfrm>
          <a:prstGeom prst="rect">
            <a:avLst/>
          </a:prstGeom>
        </p:spPr>
      </p:pic>
    </p:spTree>
    <p:extLst>
      <p:ext uri="{BB962C8B-B14F-4D97-AF65-F5344CB8AC3E}">
        <p14:creationId xmlns:p14="http://schemas.microsoft.com/office/powerpoint/2010/main" val="2959673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C3B0-872D-BC2D-A6CA-C75D8BA14B4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23F85DB-70BF-9501-4F43-12DA7D41A815}"/>
              </a:ext>
            </a:extLst>
          </p:cNvPr>
          <p:cNvSpPr txBox="1"/>
          <p:nvPr/>
        </p:nvSpPr>
        <p:spPr>
          <a:xfrm>
            <a:off x="547636" y="614797"/>
            <a:ext cx="7748639" cy="3293209"/>
          </a:xfrm>
          <a:prstGeom prst="rect">
            <a:avLst/>
          </a:prstGeom>
          <a:noFill/>
        </p:spPr>
        <p:txBody>
          <a:bodyPr wrap="square" rtlCol="0">
            <a:spAutoFit/>
          </a:bodyPr>
          <a:lstStyle/>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Paper </a:t>
            </a:r>
            <a:r>
              <a:rPr lang="en-US" sz="3200" dirty="0" err="1"/>
              <a:t>sharings</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altLang="zh-CN" sz="3200" dirty="0"/>
              <a:t>Bonus</a:t>
            </a:r>
            <a:r>
              <a:rPr lang="zh-CN" altLang="en-US" sz="3200" dirty="0"/>
              <a:t> </a:t>
            </a:r>
            <a:r>
              <a:rPr lang="en-US" altLang="zh-CN" sz="3200" dirty="0"/>
              <a:t>Exam</a:t>
            </a:r>
            <a:r>
              <a:rPr lang="zh-CN" altLang="en-US" sz="3200" dirty="0"/>
              <a:t> </a:t>
            </a:r>
            <a:r>
              <a:rPr lang="en-US" altLang="zh-CN" sz="3200" dirty="0"/>
              <a:t>on</a:t>
            </a:r>
            <a:r>
              <a:rPr lang="zh-CN" altLang="en-US" sz="3200" dirty="0"/>
              <a:t> </a:t>
            </a:r>
            <a:r>
              <a:rPr lang="en-US" altLang="zh-CN" sz="3200" dirty="0"/>
              <a:t>LLM</a:t>
            </a:r>
            <a:r>
              <a:rPr lang="zh-CN" altLang="en-US" sz="3200" dirty="0"/>
              <a:t> </a:t>
            </a:r>
            <a:r>
              <a:rPr lang="en-US" altLang="zh-CN" sz="3200" dirty="0"/>
              <a:t>alignment</a:t>
            </a:r>
            <a:r>
              <a:rPr lang="zh-CN" altLang="en-US" sz="3200" dirty="0"/>
              <a:t> </a:t>
            </a:r>
            <a:endParaRPr lang="en-US" altLang="zh-CN" sz="3200" dirty="0"/>
          </a:p>
          <a:p>
            <a:r>
              <a:rPr lang="en-US" altLang="zh-CN" sz="3200" dirty="0"/>
              <a:t>		</a:t>
            </a:r>
            <a:endParaRPr lang="en-US" altLang="zh-CN" sz="2400" dirty="0"/>
          </a:p>
          <a:p>
            <a:endParaRPr lang="en-US" sz="2400" dirty="0"/>
          </a:p>
          <a:p>
            <a:endParaRPr lang="en-US" sz="2400" dirty="0"/>
          </a:p>
        </p:txBody>
      </p:sp>
    </p:spTree>
    <p:extLst>
      <p:ext uri="{BB962C8B-B14F-4D97-AF65-F5344CB8AC3E}">
        <p14:creationId xmlns:p14="http://schemas.microsoft.com/office/powerpoint/2010/main" val="627259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C196D7C-9103-3A45-B1E8-FE327A19D77C}"/>
              </a:ext>
            </a:extLst>
          </p:cNvPr>
          <p:cNvSpPr txBox="1"/>
          <p:nvPr/>
        </p:nvSpPr>
        <p:spPr>
          <a:xfrm>
            <a:off x="343813" y="1023382"/>
            <a:ext cx="7901608" cy="3174523"/>
          </a:xfrm>
          <a:prstGeom prst="rect">
            <a:avLst/>
          </a:prstGeom>
          <a:noFill/>
        </p:spPr>
        <p:txBody>
          <a:bodyPr wrap="square" rtlCol="0">
            <a:spAutoFit/>
          </a:bodyPr>
          <a:lstStyle/>
          <a:p>
            <a:pPr>
              <a:lnSpc>
                <a:spcPct val="125000"/>
              </a:lnSpc>
            </a:pPr>
            <a:r>
              <a:rPr kumimoji="1" lang="en" altLang="zh-CN" dirty="0">
                <a:solidFill>
                  <a:srgbClr val="7954B6"/>
                </a:solidFill>
                <a:latin typeface="Cambria" panose="02040503050406030204" pitchFamily="18" charset="0"/>
              </a:rPr>
              <a:t>Motivation</a:t>
            </a:r>
          </a:p>
          <a:p>
            <a:pPr>
              <a:lnSpc>
                <a:spcPct val="125000"/>
              </a:lnSpc>
            </a:pPr>
            <a:endParaRPr kumimoji="1" lang="en" altLang="zh-CN" dirty="0">
              <a:latin typeface="Cambria" panose="02040503050406030204" pitchFamily="18" charset="0"/>
            </a:endParaRPr>
          </a:p>
          <a:p>
            <a:pPr marL="257175" indent="-257175">
              <a:lnSpc>
                <a:spcPct val="125000"/>
              </a:lnSpc>
              <a:buFont typeface="Arial" panose="020B0604020202020204" pitchFamily="34" charset="0"/>
              <a:buChar char="•"/>
            </a:pPr>
            <a:r>
              <a:rPr kumimoji="1" lang="en" altLang="zh-CN" dirty="0">
                <a:latin typeface="Cambria" panose="02040503050406030204" pitchFamily="18" charset="0"/>
              </a:rPr>
              <a:t>Scientific research is slow and costly.</a:t>
            </a:r>
          </a:p>
          <a:p>
            <a:pPr marL="257175" indent="-257175">
              <a:lnSpc>
                <a:spcPct val="125000"/>
              </a:lnSpc>
              <a:buFont typeface="Arial" panose="020B0604020202020204" pitchFamily="34" charset="0"/>
              <a:buChar char="•"/>
            </a:pPr>
            <a:r>
              <a:rPr kumimoji="1" lang="en" altLang="zh-CN" dirty="0">
                <a:latin typeface="Cambria" panose="02040503050406030204" pitchFamily="18" charset="0"/>
              </a:rPr>
              <a:t>Many good ideas are discarded due to resource limitations.</a:t>
            </a:r>
          </a:p>
          <a:p>
            <a:pPr marL="257175" indent="-257175">
              <a:lnSpc>
                <a:spcPct val="125000"/>
              </a:lnSpc>
              <a:buFont typeface="Arial" panose="020B0604020202020204" pitchFamily="34" charset="0"/>
              <a:buChar char="•"/>
            </a:pPr>
            <a:r>
              <a:rPr kumimoji="1" lang="en" altLang="zh-CN" dirty="0">
                <a:latin typeface="Cambria" panose="02040503050406030204" pitchFamily="18" charset="0"/>
              </a:rPr>
              <a:t>Can LLMs help automate the entire research pipeline?</a:t>
            </a:r>
          </a:p>
          <a:p>
            <a:pPr marL="257175" indent="-257175">
              <a:lnSpc>
                <a:spcPct val="125000"/>
              </a:lnSpc>
              <a:buFont typeface="Arial" panose="020B0604020202020204" pitchFamily="34" charset="0"/>
              <a:buChar char="•"/>
            </a:pPr>
            <a:r>
              <a:rPr kumimoji="1" lang="en" altLang="zh-CN" dirty="0">
                <a:latin typeface="Cambria" panose="02040503050406030204" pitchFamily="18" charset="0"/>
              </a:rPr>
              <a:t>Existing solutions lack either flexibility or human control.</a:t>
            </a:r>
          </a:p>
          <a:p>
            <a:pPr>
              <a:lnSpc>
                <a:spcPct val="125000"/>
              </a:lnSpc>
            </a:pPr>
            <a:endParaRPr kumimoji="1" lang="en" altLang="zh-CN" dirty="0">
              <a:latin typeface="Cambria" panose="02040503050406030204" pitchFamily="18" charset="0"/>
            </a:endParaRPr>
          </a:p>
          <a:p>
            <a:pPr>
              <a:lnSpc>
                <a:spcPct val="125000"/>
              </a:lnSpc>
            </a:pPr>
            <a:r>
              <a:rPr kumimoji="1" lang="en" altLang="zh-CN" dirty="0">
                <a:latin typeface="Cambria" panose="02040503050406030204" pitchFamily="18" charset="0"/>
              </a:rPr>
              <a:t>Goal:  Build an autonomous framework to assist researchers from idea to report.</a:t>
            </a:r>
            <a:endParaRPr kumimoji="1" lang="zh-CN" altLang="en-US" dirty="0">
              <a:latin typeface="Cambria" panose="02040503050406030204" pitchFamily="18" charset="0"/>
            </a:endParaRPr>
          </a:p>
        </p:txBody>
      </p:sp>
      <p:sp>
        <p:nvSpPr>
          <p:cNvPr id="5" name="矩形 4">
            <a:extLst>
              <a:ext uri="{FF2B5EF4-FFF2-40B4-BE49-F238E27FC236}">
                <a16:creationId xmlns:a16="http://schemas.microsoft.com/office/drawing/2014/main" id="{DD7758A0-D32D-1448-927E-16C866F16A52}"/>
              </a:ext>
            </a:extLst>
          </p:cNvPr>
          <p:cNvSpPr/>
          <p:nvPr/>
        </p:nvSpPr>
        <p:spPr>
          <a:xfrm>
            <a:off x="0" y="-29817"/>
            <a:ext cx="9144000" cy="275993"/>
          </a:xfrm>
          <a:prstGeom prst="rect">
            <a:avLst/>
          </a:prstGeom>
          <a:solidFill>
            <a:srgbClr val="7954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452542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C196D7C-9103-3A45-B1E8-FE327A19D77C}"/>
              </a:ext>
            </a:extLst>
          </p:cNvPr>
          <p:cNvSpPr txBox="1"/>
          <p:nvPr/>
        </p:nvSpPr>
        <p:spPr>
          <a:xfrm>
            <a:off x="329817" y="392124"/>
            <a:ext cx="8697551" cy="1852943"/>
          </a:xfrm>
          <a:prstGeom prst="rect">
            <a:avLst/>
          </a:prstGeom>
          <a:noFill/>
        </p:spPr>
        <p:txBody>
          <a:bodyPr wrap="square" rtlCol="0">
            <a:spAutoFit/>
          </a:bodyPr>
          <a:lstStyle/>
          <a:p>
            <a:pPr>
              <a:lnSpc>
                <a:spcPct val="125000"/>
              </a:lnSpc>
            </a:pPr>
            <a:r>
              <a:rPr kumimoji="1" lang="en" altLang="zh-CN" dirty="0">
                <a:solidFill>
                  <a:srgbClr val="7954B6"/>
                </a:solidFill>
                <a:latin typeface="Cambria" panose="02040503050406030204" pitchFamily="18" charset="0"/>
              </a:rPr>
              <a:t>Agent Laboratory Overview</a:t>
            </a:r>
            <a:endParaRPr kumimoji="1" lang="en" altLang="zh-CN" dirty="0">
              <a:latin typeface="Cambria" panose="02040503050406030204" pitchFamily="18" charset="0"/>
            </a:endParaRPr>
          </a:p>
          <a:p>
            <a:pPr>
              <a:lnSpc>
                <a:spcPct val="125000"/>
              </a:lnSpc>
            </a:pPr>
            <a:r>
              <a:rPr kumimoji="1" lang="en" altLang="zh-CN" sz="1500" dirty="0">
                <a:latin typeface="Cambria" panose="02040503050406030204" pitchFamily="18" charset="0"/>
              </a:rPr>
              <a:t>Input: Human-provided research idea  Output: Code Repository + Research Report  </a:t>
            </a:r>
          </a:p>
          <a:p>
            <a:pPr>
              <a:lnSpc>
                <a:spcPct val="125000"/>
              </a:lnSpc>
            </a:pPr>
            <a:endParaRPr kumimoji="1" lang="en" altLang="zh-CN" sz="1500" dirty="0">
              <a:latin typeface="Cambria" panose="02040503050406030204" pitchFamily="18" charset="0"/>
            </a:endParaRPr>
          </a:p>
          <a:p>
            <a:pPr>
              <a:lnSpc>
                <a:spcPct val="125000"/>
              </a:lnSpc>
            </a:pPr>
            <a:r>
              <a:rPr kumimoji="1" lang="en" altLang="zh-CN" sz="1500" dirty="0">
                <a:latin typeface="Cambria" panose="02040503050406030204" pitchFamily="18" charset="0"/>
              </a:rPr>
              <a:t>Three Phases:  1. Literature Review  2. Experimentation  3. Report Writing  </a:t>
            </a:r>
          </a:p>
          <a:p>
            <a:pPr>
              <a:lnSpc>
                <a:spcPct val="125000"/>
              </a:lnSpc>
            </a:pPr>
            <a:endParaRPr kumimoji="1" lang="en" altLang="zh-CN" sz="1500" dirty="0">
              <a:latin typeface="Cambria" panose="02040503050406030204" pitchFamily="18" charset="0"/>
            </a:endParaRPr>
          </a:p>
          <a:p>
            <a:pPr>
              <a:lnSpc>
                <a:spcPct val="125000"/>
              </a:lnSpc>
            </a:pPr>
            <a:r>
              <a:rPr kumimoji="1" lang="en" altLang="zh-CN" sz="1500" dirty="0">
                <a:latin typeface="Cambria" panose="02040503050406030204" pitchFamily="18" charset="0"/>
              </a:rPr>
              <a:t>Each phase is handled by specialized LLM-based agents.</a:t>
            </a:r>
            <a:r>
              <a:rPr kumimoji="1" lang="zh-CN" altLang="en-US" sz="1500" dirty="0">
                <a:latin typeface="Cambria" panose="02040503050406030204" pitchFamily="18" charset="0"/>
              </a:rPr>
              <a:t> </a:t>
            </a:r>
            <a:r>
              <a:rPr kumimoji="1" lang="en" altLang="zh-CN" sz="1500" dirty="0">
                <a:latin typeface="Cambria" panose="02040503050406030204" pitchFamily="18" charset="0"/>
              </a:rPr>
              <a:t>Human feedback is supported in co-pilot mode.</a:t>
            </a:r>
            <a:endParaRPr kumimoji="1" lang="zh-CN" altLang="en-US" sz="1500" dirty="0">
              <a:latin typeface="Cambria" panose="02040503050406030204" pitchFamily="18" charset="0"/>
            </a:endParaRPr>
          </a:p>
        </p:txBody>
      </p:sp>
      <p:sp>
        <p:nvSpPr>
          <p:cNvPr id="5" name="矩形 4">
            <a:extLst>
              <a:ext uri="{FF2B5EF4-FFF2-40B4-BE49-F238E27FC236}">
                <a16:creationId xmlns:a16="http://schemas.microsoft.com/office/drawing/2014/main" id="{DD7758A0-D32D-1448-927E-16C866F16A52}"/>
              </a:ext>
            </a:extLst>
          </p:cNvPr>
          <p:cNvSpPr/>
          <p:nvPr/>
        </p:nvSpPr>
        <p:spPr>
          <a:xfrm>
            <a:off x="0" y="-29817"/>
            <a:ext cx="9144000" cy="275993"/>
          </a:xfrm>
          <a:prstGeom prst="rect">
            <a:avLst/>
          </a:prstGeom>
          <a:solidFill>
            <a:srgbClr val="7954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pic>
        <p:nvPicPr>
          <p:cNvPr id="3" name="图片 2" descr="图形用户界面, 应用程序&#10;&#10;描述已自动生成">
            <a:extLst>
              <a:ext uri="{FF2B5EF4-FFF2-40B4-BE49-F238E27FC236}">
                <a16:creationId xmlns:a16="http://schemas.microsoft.com/office/drawing/2014/main" id="{48D10109-3CA0-5047-8B9A-6C07A809B6B1}"/>
              </a:ext>
            </a:extLst>
          </p:cNvPr>
          <p:cNvPicPr>
            <a:picLocks noChangeAspect="1"/>
          </p:cNvPicPr>
          <p:nvPr/>
        </p:nvPicPr>
        <p:blipFill>
          <a:blip r:embed="rId2"/>
          <a:stretch>
            <a:fillRect/>
          </a:stretch>
        </p:blipFill>
        <p:spPr>
          <a:xfrm>
            <a:off x="1487423" y="2292174"/>
            <a:ext cx="6324605" cy="2737800"/>
          </a:xfrm>
          <a:prstGeom prst="rect">
            <a:avLst/>
          </a:prstGeom>
        </p:spPr>
      </p:pic>
    </p:spTree>
    <p:extLst>
      <p:ext uri="{BB962C8B-B14F-4D97-AF65-F5344CB8AC3E}">
        <p14:creationId xmlns:p14="http://schemas.microsoft.com/office/powerpoint/2010/main" val="408894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C196D7C-9103-3A45-B1E8-FE327A19D77C}"/>
              </a:ext>
            </a:extLst>
          </p:cNvPr>
          <p:cNvSpPr txBox="1"/>
          <p:nvPr/>
        </p:nvSpPr>
        <p:spPr>
          <a:xfrm>
            <a:off x="343812" y="649806"/>
            <a:ext cx="7901608" cy="3867021"/>
          </a:xfrm>
          <a:prstGeom prst="rect">
            <a:avLst/>
          </a:prstGeom>
          <a:noFill/>
        </p:spPr>
        <p:txBody>
          <a:bodyPr wrap="square" rtlCol="0">
            <a:spAutoFit/>
          </a:bodyPr>
          <a:lstStyle/>
          <a:p>
            <a:pPr>
              <a:lnSpc>
                <a:spcPct val="125000"/>
              </a:lnSpc>
            </a:pPr>
            <a:r>
              <a:rPr kumimoji="1" lang="en" altLang="zh-CN" dirty="0">
                <a:solidFill>
                  <a:srgbClr val="7954B6"/>
                </a:solidFill>
                <a:latin typeface="Cambria" panose="02040503050406030204" pitchFamily="18" charset="0"/>
              </a:rPr>
              <a:t>Phase 1: Literature Review</a:t>
            </a:r>
          </a:p>
          <a:p>
            <a:pPr>
              <a:lnSpc>
                <a:spcPct val="125000"/>
              </a:lnSpc>
            </a:pPr>
            <a:endParaRPr kumimoji="1" lang="en" altLang="zh-CN" dirty="0">
              <a:latin typeface="Cambria" panose="02040503050406030204" pitchFamily="18" charset="0"/>
            </a:endParaRPr>
          </a:p>
          <a:p>
            <a:pPr>
              <a:lnSpc>
                <a:spcPct val="125000"/>
              </a:lnSpc>
            </a:pPr>
            <a:r>
              <a:rPr kumimoji="1" lang="en" altLang="zh-CN" dirty="0">
                <a:latin typeface="Cambria" panose="02040503050406030204" pitchFamily="18" charset="0"/>
              </a:rPr>
              <a:t>Agent: PhD Agent  </a:t>
            </a:r>
          </a:p>
          <a:p>
            <a:pPr>
              <a:lnSpc>
                <a:spcPct val="125000"/>
              </a:lnSpc>
            </a:pPr>
            <a:r>
              <a:rPr kumimoji="1" lang="en" altLang="zh-CN" dirty="0">
                <a:latin typeface="Cambria" panose="02040503050406030204" pitchFamily="18" charset="0"/>
              </a:rPr>
              <a:t>Tools: </a:t>
            </a:r>
            <a:r>
              <a:rPr kumimoji="1" lang="en" altLang="zh-CN" dirty="0" err="1">
                <a:latin typeface="Cambria" panose="02040503050406030204" pitchFamily="18" charset="0"/>
              </a:rPr>
              <a:t>ArXiv</a:t>
            </a:r>
            <a:r>
              <a:rPr kumimoji="1" lang="en" altLang="zh-CN" dirty="0">
                <a:latin typeface="Cambria" panose="02040503050406030204" pitchFamily="18" charset="0"/>
              </a:rPr>
              <a:t> API  </a:t>
            </a:r>
          </a:p>
          <a:p>
            <a:pPr>
              <a:lnSpc>
                <a:spcPct val="125000"/>
              </a:lnSpc>
            </a:pPr>
            <a:endParaRPr kumimoji="1" lang="en" altLang="zh-CN" dirty="0">
              <a:latin typeface="Cambria" panose="02040503050406030204" pitchFamily="18" charset="0"/>
            </a:endParaRPr>
          </a:p>
          <a:p>
            <a:pPr>
              <a:lnSpc>
                <a:spcPct val="125000"/>
              </a:lnSpc>
            </a:pPr>
            <a:r>
              <a:rPr kumimoji="1" lang="en" altLang="zh-CN" dirty="0">
                <a:latin typeface="Cambria" panose="02040503050406030204" pitchFamily="18" charset="0"/>
              </a:rPr>
              <a:t>Commands:  </a:t>
            </a:r>
          </a:p>
          <a:p>
            <a:pPr marL="257175" indent="-257175">
              <a:lnSpc>
                <a:spcPct val="125000"/>
              </a:lnSpc>
              <a:buFont typeface="Arial" panose="020B0604020202020204" pitchFamily="34" charset="0"/>
              <a:buChar char="•"/>
            </a:pPr>
            <a:r>
              <a:rPr kumimoji="1" lang="en" altLang="zh-CN" dirty="0">
                <a:latin typeface="Cambria" panose="02040503050406030204" pitchFamily="18" charset="0"/>
              </a:rPr>
              <a:t>SUMMARY – Fetch top 20 abstracts  </a:t>
            </a:r>
          </a:p>
          <a:p>
            <a:pPr marL="257175" indent="-257175">
              <a:lnSpc>
                <a:spcPct val="125000"/>
              </a:lnSpc>
              <a:buFont typeface="Arial" panose="020B0604020202020204" pitchFamily="34" charset="0"/>
              <a:buChar char="•"/>
            </a:pPr>
            <a:r>
              <a:rPr kumimoji="1" lang="en" altLang="zh-CN" dirty="0">
                <a:latin typeface="Cambria" panose="02040503050406030204" pitchFamily="18" charset="0"/>
              </a:rPr>
              <a:t>FULL_TEXT – Retrieve full paper  </a:t>
            </a:r>
          </a:p>
          <a:p>
            <a:pPr marL="257175" indent="-257175">
              <a:lnSpc>
                <a:spcPct val="125000"/>
              </a:lnSpc>
              <a:buFont typeface="Arial" panose="020B0604020202020204" pitchFamily="34" charset="0"/>
              <a:buChar char="•"/>
            </a:pPr>
            <a:r>
              <a:rPr kumimoji="1" lang="en" altLang="zh-CN" dirty="0">
                <a:latin typeface="Cambria" panose="02040503050406030204" pitchFamily="18" charset="0"/>
              </a:rPr>
              <a:t>ADD_PAPER – Add selected content to review  </a:t>
            </a:r>
          </a:p>
          <a:p>
            <a:pPr>
              <a:lnSpc>
                <a:spcPct val="125000"/>
              </a:lnSpc>
            </a:pPr>
            <a:endParaRPr kumimoji="1" lang="en" altLang="zh-CN" dirty="0">
              <a:latin typeface="Cambria" panose="02040503050406030204" pitchFamily="18" charset="0"/>
            </a:endParaRPr>
          </a:p>
          <a:p>
            <a:pPr>
              <a:lnSpc>
                <a:spcPct val="125000"/>
              </a:lnSpc>
            </a:pPr>
            <a:r>
              <a:rPr kumimoji="1" lang="en" altLang="zh-CN" dirty="0">
                <a:latin typeface="Cambria" panose="02040503050406030204" pitchFamily="18" charset="0"/>
              </a:rPr>
              <a:t>Goal: Build a curated literature summary for future phases.</a:t>
            </a:r>
            <a:endParaRPr kumimoji="1" lang="zh-CN" altLang="en-US" dirty="0">
              <a:latin typeface="Cambria" panose="02040503050406030204" pitchFamily="18" charset="0"/>
            </a:endParaRPr>
          </a:p>
        </p:txBody>
      </p:sp>
      <p:sp>
        <p:nvSpPr>
          <p:cNvPr id="5" name="矩形 4">
            <a:extLst>
              <a:ext uri="{FF2B5EF4-FFF2-40B4-BE49-F238E27FC236}">
                <a16:creationId xmlns:a16="http://schemas.microsoft.com/office/drawing/2014/main" id="{DD7758A0-D32D-1448-927E-16C866F16A52}"/>
              </a:ext>
            </a:extLst>
          </p:cNvPr>
          <p:cNvSpPr/>
          <p:nvPr/>
        </p:nvSpPr>
        <p:spPr>
          <a:xfrm>
            <a:off x="0" y="-29817"/>
            <a:ext cx="9144000" cy="275993"/>
          </a:xfrm>
          <a:prstGeom prst="rect">
            <a:avLst/>
          </a:prstGeom>
          <a:solidFill>
            <a:srgbClr val="7954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915902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C196D7C-9103-3A45-B1E8-FE327A19D77C}"/>
              </a:ext>
            </a:extLst>
          </p:cNvPr>
          <p:cNvSpPr txBox="1"/>
          <p:nvPr/>
        </p:nvSpPr>
        <p:spPr>
          <a:xfrm>
            <a:off x="343812" y="822717"/>
            <a:ext cx="7901608" cy="3174523"/>
          </a:xfrm>
          <a:prstGeom prst="rect">
            <a:avLst/>
          </a:prstGeom>
          <a:noFill/>
        </p:spPr>
        <p:txBody>
          <a:bodyPr wrap="square" rtlCol="0">
            <a:spAutoFit/>
          </a:bodyPr>
          <a:lstStyle/>
          <a:p>
            <a:pPr>
              <a:lnSpc>
                <a:spcPct val="125000"/>
              </a:lnSpc>
            </a:pPr>
            <a:r>
              <a:rPr kumimoji="1" lang="en" altLang="zh-CN" dirty="0">
                <a:solidFill>
                  <a:srgbClr val="7954B6"/>
                </a:solidFill>
                <a:latin typeface="Cambria" panose="02040503050406030204" pitchFamily="18" charset="0"/>
              </a:rPr>
              <a:t>Phase 2: Experimentation</a:t>
            </a:r>
          </a:p>
          <a:p>
            <a:pPr>
              <a:lnSpc>
                <a:spcPct val="125000"/>
              </a:lnSpc>
            </a:pPr>
            <a:endParaRPr kumimoji="1" lang="en" altLang="zh-CN" dirty="0">
              <a:latin typeface="Cambria" panose="02040503050406030204" pitchFamily="18" charset="0"/>
            </a:endParaRPr>
          </a:p>
          <a:p>
            <a:pPr>
              <a:lnSpc>
                <a:spcPct val="125000"/>
              </a:lnSpc>
            </a:pPr>
            <a:r>
              <a:rPr kumimoji="1" lang="en" altLang="zh-CN" dirty="0">
                <a:latin typeface="Cambria" panose="02040503050406030204" pitchFamily="18" charset="0"/>
              </a:rPr>
              <a:t>Sub-Phases:</a:t>
            </a:r>
          </a:p>
          <a:p>
            <a:pPr>
              <a:lnSpc>
                <a:spcPct val="125000"/>
              </a:lnSpc>
            </a:pPr>
            <a:r>
              <a:rPr kumimoji="1" lang="en" altLang="zh-CN" dirty="0">
                <a:latin typeface="Cambria" panose="02040503050406030204" pitchFamily="18" charset="0"/>
              </a:rPr>
              <a:t>1. Plan Formulation – PhD + Postdoc dialogue</a:t>
            </a:r>
          </a:p>
          <a:p>
            <a:pPr>
              <a:lnSpc>
                <a:spcPct val="125000"/>
              </a:lnSpc>
            </a:pPr>
            <a:r>
              <a:rPr kumimoji="1" lang="en" altLang="zh-CN" dirty="0">
                <a:latin typeface="Cambria" panose="02040503050406030204" pitchFamily="18" charset="0"/>
              </a:rPr>
              <a:t>2. Data Preparation – ML Engineer fetches &amp; processes data</a:t>
            </a:r>
          </a:p>
          <a:p>
            <a:pPr>
              <a:lnSpc>
                <a:spcPct val="125000"/>
              </a:lnSpc>
            </a:pPr>
            <a:r>
              <a:rPr kumimoji="1" lang="en" altLang="zh-CN" dirty="0">
                <a:latin typeface="Cambria" panose="02040503050406030204" pitchFamily="18" charset="0"/>
              </a:rPr>
              <a:t>3. Running Experiments – MLE-Solver generates and refines code</a:t>
            </a:r>
          </a:p>
          <a:p>
            <a:pPr>
              <a:lnSpc>
                <a:spcPct val="125000"/>
              </a:lnSpc>
            </a:pPr>
            <a:r>
              <a:rPr kumimoji="1" lang="en" altLang="zh-CN" dirty="0">
                <a:latin typeface="Cambria" panose="02040503050406030204" pitchFamily="18" charset="0"/>
              </a:rPr>
              <a:t>4. Results Interpretation – Agents discuss and summarize findings</a:t>
            </a:r>
          </a:p>
          <a:p>
            <a:pPr>
              <a:lnSpc>
                <a:spcPct val="125000"/>
              </a:lnSpc>
            </a:pPr>
            <a:endParaRPr kumimoji="1" lang="en" altLang="zh-CN" dirty="0">
              <a:latin typeface="Cambria" panose="02040503050406030204" pitchFamily="18" charset="0"/>
            </a:endParaRPr>
          </a:p>
          <a:p>
            <a:pPr>
              <a:lnSpc>
                <a:spcPct val="125000"/>
              </a:lnSpc>
            </a:pPr>
            <a:r>
              <a:rPr kumimoji="1" lang="en" altLang="zh-CN" dirty="0">
                <a:latin typeface="Cambria" panose="02040503050406030204" pitchFamily="18" charset="0"/>
              </a:rPr>
              <a:t>Each step is automated and evaluated.</a:t>
            </a:r>
            <a:endParaRPr kumimoji="1" lang="zh-CN" altLang="en-US" dirty="0">
              <a:latin typeface="Cambria" panose="02040503050406030204" pitchFamily="18" charset="0"/>
            </a:endParaRPr>
          </a:p>
        </p:txBody>
      </p:sp>
      <p:sp>
        <p:nvSpPr>
          <p:cNvPr id="5" name="矩形 4">
            <a:extLst>
              <a:ext uri="{FF2B5EF4-FFF2-40B4-BE49-F238E27FC236}">
                <a16:creationId xmlns:a16="http://schemas.microsoft.com/office/drawing/2014/main" id="{DD7758A0-D32D-1448-927E-16C866F16A52}"/>
              </a:ext>
            </a:extLst>
          </p:cNvPr>
          <p:cNvSpPr/>
          <p:nvPr/>
        </p:nvSpPr>
        <p:spPr>
          <a:xfrm>
            <a:off x="0" y="-29817"/>
            <a:ext cx="9144000" cy="275993"/>
          </a:xfrm>
          <a:prstGeom prst="rect">
            <a:avLst/>
          </a:prstGeom>
          <a:solidFill>
            <a:srgbClr val="7954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3758646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C196D7C-9103-3A45-B1E8-FE327A19D77C}"/>
              </a:ext>
            </a:extLst>
          </p:cNvPr>
          <p:cNvSpPr txBox="1"/>
          <p:nvPr/>
        </p:nvSpPr>
        <p:spPr>
          <a:xfrm>
            <a:off x="329817" y="692406"/>
            <a:ext cx="3812975" cy="3641894"/>
          </a:xfrm>
          <a:prstGeom prst="rect">
            <a:avLst/>
          </a:prstGeom>
          <a:noFill/>
        </p:spPr>
        <p:txBody>
          <a:bodyPr wrap="square" rtlCol="0">
            <a:spAutoFit/>
          </a:bodyPr>
          <a:lstStyle/>
          <a:p>
            <a:pPr>
              <a:lnSpc>
                <a:spcPct val="125000"/>
              </a:lnSpc>
            </a:pPr>
            <a:r>
              <a:rPr kumimoji="1" lang="en" altLang="zh-CN" dirty="0">
                <a:solidFill>
                  <a:srgbClr val="7954B6"/>
                </a:solidFill>
                <a:latin typeface="Cambria" panose="02040503050406030204" pitchFamily="18" charset="0"/>
              </a:rPr>
              <a:t>MLE-Solver: Code Generation Engine</a:t>
            </a:r>
          </a:p>
          <a:p>
            <a:pPr>
              <a:lnSpc>
                <a:spcPct val="125000"/>
              </a:lnSpc>
            </a:pPr>
            <a:endParaRPr kumimoji="1" lang="en" altLang="zh-CN" dirty="0">
              <a:solidFill>
                <a:srgbClr val="7954B6"/>
              </a:solidFill>
              <a:latin typeface="Cambria" panose="02040503050406030204" pitchFamily="18" charset="0"/>
            </a:endParaRPr>
          </a:p>
          <a:p>
            <a:pPr marL="257175" indent="-257175">
              <a:lnSpc>
                <a:spcPct val="125000"/>
              </a:lnSpc>
              <a:buFont typeface="Arial" panose="020B0604020202020204" pitchFamily="34" charset="0"/>
              <a:buChar char="•"/>
            </a:pPr>
            <a:r>
              <a:rPr kumimoji="1" lang="en" altLang="zh-CN" sz="1500" dirty="0">
                <a:latin typeface="Cambria" panose="02040503050406030204" pitchFamily="18" charset="0"/>
              </a:rPr>
              <a:t>Starts from scratch or previous code</a:t>
            </a:r>
          </a:p>
          <a:p>
            <a:pPr marL="257175" indent="-257175">
              <a:lnSpc>
                <a:spcPct val="125000"/>
              </a:lnSpc>
              <a:buFont typeface="Arial" panose="020B0604020202020204" pitchFamily="34" charset="0"/>
              <a:buChar char="•"/>
            </a:pPr>
            <a:r>
              <a:rPr kumimoji="1" lang="en" altLang="zh-CN" sz="1500" dirty="0">
                <a:latin typeface="Cambria" panose="02040503050406030204" pitchFamily="18" charset="0"/>
              </a:rPr>
              <a:t>Uses EDIT / REPLACE operations</a:t>
            </a:r>
          </a:p>
          <a:p>
            <a:pPr marL="257175" indent="-257175">
              <a:lnSpc>
                <a:spcPct val="125000"/>
              </a:lnSpc>
              <a:buFont typeface="Arial" panose="020B0604020202020204" pitchFamily="34" charset="0"/>
              <a:buChar char="•"/>
            </a:pPr>
            <a:r>
              <a:rPr kumimoji="1" lang="en" altLang="zh-CN" sz="1500" dirty="0">
                <a:latin typeface="Cambria" panose="02040503050406030204" pitchFamily="18" charset="0"/>
              </a:rPr>
              <a:t>Compiles &amp; scores code using reward models</a:t>
            </a:r>
          </a:p>
          <a:p>
            <a:pPr marL="257175" indent="-257175">
              <a:lnSpc>
                <a:spcPct val="125000"/>
              </a:lnSpc>
              <a:buFont typeface="Arial" panose="020B0604020202020204" pitchFamily="34" charset="0"/>
              <a:buChar char="•"/>
            </a:pPr>
            <a:r>
              <a:rPr kumimoji="1" lang="en" altLang="zh-CN" sz="1500" dirty="0">
                <a:latin typeface="Cambria" panose="02040503050406030204" pitchFamily="18" charset="0"/>
              </a:rPr>
              <a:t>Reflects and refines based on errors and outputs</a:t>
            </a:r>
          </a:p>
          <a:p>
            <a:pPr marL="257175" indent="-257175">
              <a:lnSpc>
                <a:spcPct val="125000"/>
              </a:lnSpc>
              <a:buFont typeface="Arial" panose="020B0604020202020204" pitchFamily="34" charset="0"/>
              <a:buChar char="•"/>
            </a:pPr>
            <a:r>
              <a:rPr kumimoji="1" lang="en" altLang="zh-CN" sz="1500" dirty="0">
                <a:latin typeface="Cambria" panose="02040503050406030204" pitchFamily="18" charset="0"/>
              </a:rPr>
              <a:t>Maintains a pool of top-scoring programs</a:t>
            </a:r>
          </a:p>
          <a:p>
            <a:pPr>
              <a:lnSpc>
                <a:spcPct val="125000"/>
              </a:lnSpc>
            </a:pPr>
            <a:endParaRPr kumimoji="1" lang="en" altLang="zh-CN" sz="1500" dirty="0">
              <a:latin typeface="Cambria" panose="02040503050406030204" pitchFamily="18" charset="0"/>
            </a:endParaRPr>
          </a:p>
          <a:p>
            <a:pPr>
              <a:lnSpc>
                <a:spcPct val="125000"/>
              </a:lnSpc>
            </a:pPr>
            <a:r>
              <a:rPr kumimoji="1" lang="en" altLang="zh-CN" sz="1500" dirty="0">
                <a:latin typeface="Cambria" panose="02040503050406030204" pitchFamily="18" charset="0"/>
              </a:rPr>
              <a:t>Goal: Generate high-quality ML code for the experiment plan.</a:t>
            </a:r>
            <a:endParaRPr kumimoji="1" lang="zh-CN" altLang="en-US" sz="1500" dirty="0">
              <a:latin typeface="Cambria" panose="02040503050406030204" pitchFamily="18" charset="0"/>
            </a:endParaRPr>
          </a:p>
        </p:txBody>
      </p:sp>
      <p:sp>
        <p:nvSpPr>
          <p:cNvPr id="5" name="矩形 4">
            <a:extLst>
              <a:ext uri="{FF2B5EF4-FFF2-40B4-BE49-F238E27FC236}">
                <a16:creationId xmlns:a16="http://schemas.microsoft.com/office/drawing/2014/main" id="{DD7758A0-D32D-1448-927E-16C866F16A52}"/>
              </a:ext>
            </a:extLst>
          </p:cNvPr>
          <p:cNvSpPr/>
          <p:nvPr/>
        </p:nvSpPr>
        <p:spPr>
          <a:xfrm>
            <a:off x="0" y="-29817"/>
            <a:ext cx="9144000" cy="275993"/>
          </a:xfrm>
          <a:prstGeom prst="rect">
            <a:avLst/>
          </a:prstGeom>
          <a:solidFill>
            <a:srgbClr val="7954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pic>
        <p:nvPicPr>
          <p:cNvPr id="3" name="图片 2" descr="图形用户界面, 应用程序&#10;&#10;描述已自动生成">
            <a:extLst>
              <a:ext uri="{FF2B5EF4-FFF2-40B4-BE49-F238E27FC236}">
                <a16:creationId xmlns:a16="http://schemas.microsoft.com/office/drawing/2014/main" id="{C5FFEBA5-3B32-F143-8A9B-8DFC91EBC032}"/>
              </a:ext>
            </a:extLst>
          </p:cNvPr>
          <p:cNvPicPr>
            <a:picLocks noChangeAspect="1"/>
          </p:cNvPicPr>
          <p:nvPr/>
        </p:nvPicPr>
        <p:blipFill>
          <a:blip r:embed="rId2"/>
          <a:stretch>
            <a:fillRect/>
          </a:stretch>
        </p:blipFill>
        <p:spPr>
          <a:xfrm>
            <a:off x="4126312" y="1077686"/>
            <a:ext cx="4827829" cy="2603241"/>
          </a:xfrm>
          <a:prstGeom prst="rect">
            <a:avLst/>
          </a:prstGeom>
        </p:spPr>
      </p:pic>
    </p:spTree>
    <p:extLst>
      <p:ext uri="{BB962C8B-B14F-4D97-AF65-F5344CB8AC3E}">
        <p14:creationId xmlns:p14="http://schemas.microsoft.com/office/powerpoint/2010/main" val="3924962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C196D7C-9103-3A45-B1E8-FE327A19D77C}"/>
              </a:ext>
            </a:extLst>
          </p:cNvPr>
          <p:cNvSpPr txBox="1"/>
          <p:nvPr/>
        </p:nvSpPr>
        <p:spPr>
          <a:xfrm>
            <a:off x="343812" y="476682"/>
            <a:ext cx="7901608" cy="4213269"/>
          </a:xfrm>
          <a:prstGeom prst="rect">
            <a:avLst/>
          </a:prstGeom>
          <a:noFill/>
        </p:spPr>
        <p:txBody>
          <a:bodyPr wrap="square" rtlCol="0">
            <a:spAutoFit/>
          </a:bodyPr>
          <a:lstStyle/>
          <a:p>
            <a:pPr>
              <a:lnSpc>
                <a:spcPct val="125000"/>
              </a:lnSpc>
            </a:pPr>
            <a:r>
              <a:rPr kumimoji="1" lang="en" altLang="zh-CN" dirty="0">
                <a:solidFill>
                  <a:srgbClr val="7954B6"/>
                </a:solidFill>
                <a:latin typeface="Cambria" panose="02040503050406030204" pitchFamily="18" charset="0"/>
              </a:rPr>
              <a:t>Phase 3: Report Writing</a:t>
            </a:r>
          </a:p>
          <a:p>
            <a:pPr>
              <a:lnSpc>
                <a:spcPct val="125000"/>
              </a:lnSpc>
            </a:pPr>
            <a:endParaRPr kumimoji="1" lang="en" altLang="zh-CN" dirty="0">
              <a:solidFill>
                <a:srgbClr val="7954B6"/>
              </a:solidFill>
              <a:latin typeface="Cambria" panose="02040503050406030204" pitchFamily="18" charset="0"/>
            </a:endParaRPr>
          </a:p>
          <a:p>
            <a:pPr>
              <a:lnSpc>
                <a:spcPct val="125000"/>
              </a:lnSpc>
            </a:pPr>
            <a:r>
              <a:rPr kumimoji="1" lang="en" altLang="zh-CN" dirty="0">
                <a:latin typeface="Cambria" panose="02040503050406030204" pitchFamily="18" charset="0"/>
              </a:rPr>
              <a:t>Tool: Paper-Solver  </a:t>
            </a:r>
          </a:p>
          <a:p>
            <a:pPr>
              <a:lnSpc>
                <a:spcPct val="125000"/>
              </a:lnSpc>
            </a:pPr>
            <a:r>
              <a:rPr kumimoji="1" lang="en" altLang="zh-CN" dirty="0">
                <a:latin typeface="Cambria" panose="02040503050406030204" pitchFamily="18" charset="0"/>
              </a:rPr>
              <a:t>Agent: PhD + Professor Agent</a:t>
            </a:r>
          </a:p>
          <a:p>
            <a:pPr>
              <a:lnSpc>
                <a:spcPct val="125000"/>
              </a:lnSpc>
            </a:pPr>
            <a:endParaRPr kumimoji="1" lang="en" altLang="zh-CN" dirty="0">
              <a:latin typeface="Cambria" panose="02040503050406030204" pitchFamily="18" charset="0"/>
            </a:endParaRPr>
          </a:p>
          <a:p>
            <a:pPr>
              <a:lnSpc>
                <a:spcPct val="125000"/>
              </a:lnSpc>
            </a:pPr>
            <a:r>
              <a:rPr kumimoji="1" lang="en" altLang="zh-CN" dirty="0">
                <a:latin typeface="Cambria" panose="02040503050406030204" pitchFamily="18" charset="0"/>
              </a:rPr>
              <a:t>Workflow:</a:t>
            </a:r>
          </a:p>
          <a:p>
            <a:pPr>
              <a:lnSpc>
                <a:spcPct val="125000"/>
              </a:lnSpc>
            </a:pPr>
            <a:r>
              <a:rPr kumimoji="1" lang="en" altLang="zh-CN" dirty="0">
                <a:latin typeface="Cambria" panose="02040503050406030204" pitchFamily="18" charset="0"/>
              </a:rPr>
              <a:t>1. Generate LaTeX scaffold (8 sections)</a:t>
            </a:r>
          </a:p>
          <a:p>
            <a:pPr>
              <a:lnSpc>
                <a:spcPct val="125000"/>
              </a:lnSpc>
            </a:pPr>
            <a:r>
              <a:rPr kumimoji="1" lang="en" altLang="zh-CN" dirty="0">
                <a:latin typeface="Cambria" panose="02040503050406030204" pitchFamily="18" charset="0"/>
              </a:rPr>
              <a:t>2. Populate sections with experimental results</a:t>
            </a:r>
          </a:p>
          <a:p>
            <a:pPr>
              <a:lnSpc>
                <a:spcPct val="125000"/>
              </a:lnSpc>
            </a:pPr>
            <a:r>
              <a:rPr kumimoji="1" lang="en" altLang="zh-CN" dirty="0">
                <a:latin typeface="Cambria" panose="02040503050406030204" pitchFamily="18" charset="0"/>
              </a:rPr>
              <a:t>3. Cite related work via </a:t>
            </a:r>
            <a:r>
              <a:rPr kumimoji="1" lang="en" altLang="zh-CN" dirty="0" err="1">
                <a:latin typeface="Cambria" panose="02040503050406030204" pitchFamily="18" charset="0"/>
              </a:rPr>
              <a:t>ArXiv</a:t>
            </a:r>
            <a:endParaRPr kumimoji="1" lang="en" altLang="zh-CN" dirty="0">
              <a:latin typeface="Cambria" panose="02040503050406030204" pitchFamily="18" charset="0"/>
            </a:endParaRPr>
          </a:p>
          <a:p>
            <a:pPr>
              <a:lnSpc>
                <a:spcPct val="125000"/>
              </a:lnSpc>
            </a:pPr>
            <a:r>
              <a:rPr kumimoji="1" lang="en" altLang="zh-CN" dirty="0">
                <a:latin typeface="Cambria" panose="02040503050406030204" pitchFamily="18" charset="0"/>
              </a:rPr>
              <a:t>4. Perform automated review and scoring</a:t>
            </a:r>
          </a:p>
          <a:p>
            <a:pPr>
              <a:lnSpc>
                <a:spcPct val="125000"/>
              </a:lnSpc>
            </a:pPr>
            <a:endParaRPr kumimoji="1" lang="en" altLang="zh-CN" dirty="0">
              <a:latin typeface="Cambria" panose="02040503050406030204" pitchFamily="18" charset="0"/>
            </a:endParaRPr>
          </a:p>
          <a:p>
            <a:pPr>
              <a:lnSpc>
                <a:spcPct val="125000"/>
              </a:lnSpc>
            </a:pPr>
            <a:r>
              <a:rPr kumimoji="1" lang="en" altLang="zh-CN" dirty="0">
                <a:latin typeface="Cambria" panose="02040503050406030204" pitchFamily="18" charset="0"/>
              </a:rPr>
              <a:t>Goal: Create a conference-style research paper.</a:t>
            </a:r>
            <a:endParaRPr kumimoji="1" lang="zh-CN" altLang="en-US" dirty="0">
              <a:latin typeface="Cambria" panose="02040503050406030204" pitchFamily="18" charset="0"/>
            </a:endParaRPr>
          </a:p>
        </p:txBody>
      </p:sp>
      <p:sp>
        <p:nvSpPr>
          <p:cNvPr id="5" name="矩形 4">
            <a:extLst>
              <a:ext uri="{FF2B5EF4-FFF2-40B4-BE49-F238E27FC236}">
                <a16:creationId xmlns:a16="http://schemas.microsoft.com/office/drawing/2014/main" id="{DD7758A0-D32D-1448-927E-16C866F16A52}"/>
              </a:ext>
            </a:extLst>
          </p:cNvPr>
          <p:cNvSpPr/>
          <p:nvPr/>
        </p:nvSpPr>
        <p:spPr>
          <a:xfrm>
            <a:off x="0" y="-29817"/>
            <a:ext cx="9144000" cy="275993"/>
          </a:xfrm>
          <a:prstGeom prst="rect">
            <a:avLst/>
          </a:prstGeom>
          <a:solidFill>
            <a:srgbClr val="7954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21239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C196D7C-9103-3A45-B1E8-FE327A19D77C}"/>
              </a:ext>
            </a:extLst>
          </p:cNvPr>
          <p:cNvSpPr txBox="1"/>
          <p:nvPr/>
        </p:nvSpPr>
        <p:spPr>
          <a:xfrm>
            <a:off x="343812" y="671803"/>
            <a:ext cx="3756991" cy="3641894"/>
          </a:xfrm>
          <a:prstGeom prst="rect">
            <a:avLst/>
          </a:prstGeom>
          <a:noFill/>
        </p:spPr>
        <p:txBody>
          <a:bodyPr wrap="square" rtlCol="0">
            <a:spAutoFit/>
          </a:bodyPr>
          <a:lstStyle/>
          <a:p>
            <a:pPr>
              <a:lnSpc>
                <a:spcPct val="125000"/>
              </a:lnSpc>
            </a:pPr>
            <a:r>
              <a:rPr kumimoji="1" lang="en" altLang="zh-CN" dirty="0">
                <a:solidFill>
                  <a:srgbClr val="7954B6"/>
                </a:solidFill>
                <a:latin typeface="Cambria" panose="02040503050406030204" pitchFamily="18" charset="0"/>
              </a:rPr>
              <a:t>Two Modes of Operation</a:t>
            </a:r>
          </a:p>
          <a:p>
            <a:pPr>
              <a:lnSpc>
                <a:spcPct val="125000"/>
              </a:lnSpc>
            </a:pPr>
            <a:endParaRPr kumimoji="1" lang="en" altLang="zh-CN" dirty="0">
              <a:solidFill>
                <a:srgbClr val="7954B6"/>
              </a:solidFill>
              <a:latin typeface="Cambria" panose="02040503050406030204" pitchFamily="18" charset="0"/>
            </a:endParaRPr>
          </a:p>
          <a:p>
            <a:pPr>
              <a:lnSpc>
                <a:spcPct val="125000"/>
              </a:lnSpc>
            </a:pPr>
            <a:r>
              <a:rPr kumimoji="1" lang="en" altLang="zh-CN" sz="1500" dirty="0">
                <a:latin typeface="Cambria" panose="02040503050406030204" pitchFamily="18" charset="0"/>
              </a:rPr>
              <a:t>Autonomous Mode:</a:t>
            </a:r>
          </a:p>
          <a:p>
            <a:pPr marL="257175" indent="-257175">
              <a:lnSpc>
                <a:spcPct val="125000"/>
              </a:lnSpc>
              <a:buFont typeface="Arial" panose="020B0604020202020204" pitchFamily="34" charset="0"/>
              <a:buChar char="•"/>
            </a:pPr>
            <a:r>
              <a:rPr kumimoji="1" lang="en" altLang="zh-CN" sz="1500" dirty="0">
                <a:latin typeface="Cambria" panose="02040503050406030204" pitchFamily="18" charset="0"/>
              </a:rPr>
              <a:t>Fully automatic, no human intervention</a:t>
            </a:r>
          </a:p>
          <a:p>
            <a:pPr marL="257175" indent="-257175">
              <a:lnSpc>
                <a:spcPct val="125000"/>
              </a:lnSpc>
              <a:buFont typeface="Arial" panose="020B0604020202020204" pitchFamily="34" charset="0"/>
              <a:buChar char="•"/>
            </a:pPr>
            <a:r>
              <a:rPr kumimoji="1" lang="en" altLang="zh-CN" sz="1500" dirty="0">
                <a:latin typeface="Cambria" panose="02040503050406030204" pitchFamily="18" charset="0"/>
              </a:rPr>
              <a:t>Fast and low-cost</a:t>
            </a:r>
          </a:p>
          <a:p>
            <a:pPr>
              <a:lnSpc>
                <a:spcPct val="125000"/>
              </a:lnSpc>
            </a:pPr>
            <a:endParaRPr kumimoji="1" lang="en" altLang="zh-CN" sz="1500" dirty="0">
              <a:latin typeface="Cambria" panose="02040503050406030204" pitchFamily="18" charset="0"/>
            </a:endParaRPr>
          </a:p>
          <a:p>
            <a:pPr>
              <a:lnSpc>
                <a:spcPct val="125000"/>
              </a:lnSpc>
            </a:pPr>
            <a:r>
              <a:rPr kumimoji="1" lang="en" altLang="zh-CN" sz="1500" dirty="0">
                <a:latin typeface="Cambria" panose="02040503050406030204" pitchFamily="18" charset="0"/>
              </a:rPr>
              <a:t>Co-Pilot Mode:</a:t>
            </a:r>
          </a:p>
          <a:p>
            <a:pPr marL="257175" indent="-257175">
              <a:lnSpc>
                <a:spcPct val="125000"/>
              </a:lnSpc>
              <a:buFont typeface="Arial" panose="020B0604020202020204" pitchFamily="34" charset="0"/>
              <a:buChar char="•"/>
            </a:pPr>
            <a:r>
              <a:rPr kumimoji="1" lang="en" altLang="zh-CN" sz="1500" dirty="0">
                <a:latin typeface="Cambria" panose="02040503050406030204" pitchFamily="18" charset="0"/>
              </a:rPr>
              <a:t>Human reviews and guides each phase</a:t>
            </a:r>
          </a:p>
          <a:p>
            <a:pPr marL="257175" indent="-257175">
              <a:lnSpc>
                <a:spcPct val="125000"/>
              </a:lnSpc>
              <a:buFont typeface="Arial" panose="020B0604020202020204" pitchFamily="34" charset="0"/>
              <a:buChar char="•"/>
            </a:pPr>
            <a:r>
              <a:rPr kumimoji="1" lang="en" altLang="zh-CN" sz="1500" dirty="0">
                <a:latin typeface="Cambria" panose="02040503050406030204" pitchFamily="18" charset="0"/>
              </a:rPr>
              <a:t>Higher quality, more aligned with user intent</a:t>
            </a:r>
          </a:p>
          <a:p>
            <a:pPr>
              <a:lnSpc>
                <a:spcPct val="125000"/>
              </a:lnSpc>
            </a:pPr>
            <a:endParaRPr kumimoji="1" lang="en" altLang="zh-CN" sz="1500" dirty="0">
              <a:latin typeface="Cambria" panose="02040503050406030204" pitchFamily="18" charset="0"/>
            </a:endParaRPr>
          </a:p>
          <a:p>
            <a:pPr>
              <a:lnSpc>
                <a:spcPct val="125000"/>
              </a:lnSpc>
            </a:pPr>
            <a:r>
              <a:rPr kumimoji="1" lang="en" altLang="zh-CN" sz="1500" dirty="0">
                <a:latin typeface="Cambria" panose="02040503050406030204" pitchFamily="18" charset="0"/>
              </a:rPr>
              <a:t>Trade-off: Efficiency vs Customization</a:t>
            </a:r>
            <a:endParaRPr kumimoji="1" lang="zh-CN" altLang="en-US" sz="1500" dirty="0">
              <a:latin typeface="Cambria" panose="02040503050406030204" pitchFamily="18" charset="0"/>
            </a:endParaRPr>
          </a:p>
        </p:txBody>
      </p:sp>
      <p:sp>
        <p:nvSpPr>
          <p:cNvPr id="5" name="矩形 4">
            <a:extLst>
              <a:ext uri="{FF2B5EF4-FFF2-40B4-BE49-F238E27FC236}">
                <a16:creationId xmlns:a16="http://schemas.microsoft.com/office/drawing/2014/main" id="{DD7758A0-D32D-1448-927E-16C866F16A52}"/>
              </a:ext>
            </a:extLst>
          </p:cNvPr>
          <p:cNvSpPr/>
          <p:nvPr/>
        </p:nvSpPr>
        <p:spPr>
          <a:xfrm>
            <a:off x="0" y="-29817"/>
            <a:ext cx="9144000" cy="275993"/>
          </a:xfrm>
          <a:prstGeom prst="rect">
            <a:avLst/>
          </a:prstGeom>
          <a:solidFill>
            <a:srgbClr val="7954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pic>
        <p:nvPicPr>
          <p:cNvPr id="3" name="图片 2" descr="电脑屏幕的照片上有文字&#10;&#10;描述已自动生成">
            <a:extLst>
              <a:ext uri="{FF2B5EF4-FFF2-40B4-BE49-F238E27FC236}">
                <a16:creationId xmlns:a16="http://schemas.microsoft.com/office/drawing/2014/main" id="{79139C01-FEDD-B847-9251-A21D5D9FEF5D}"/>
              </a:ext>
            </a:extLst>
          </p:cNvPr>
          <p:cNvPicPr>
            <a:picLocks noChangeAspect="1"/>
          </p:cNvPicPr>
          <p:nvPr/>
        </p:nvPicPr>
        <p:blipFill>
          <a:blip r:embed="rId2"/>
          <a:stretch>
            <a:fillRect/>
          </a:stretch>
        </p:blipFill>
        <p:spPr>
          <a:xfrm>
            <a:off x="4086808" y="501325"/>
            <a:ext cx="4833257" cy="4352186"/>
          </a:xfrm>
          <a:prstGeom prst="rect">
            <a:avLst/>
          </a:prstGeom>
        </p:spPr>
      </p:pic>
    </p:spTree>
    <p:extLst>
      <p:ext uri="{BB962C8B-B14F-4D97-AF65-F5344CB8AC3E}">
        <p14:creationId xmlns:p14="http://schemas.microsoft.com/office/powerpoint/2010/main" val="20094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C196D7C-9103-3A45-B1E8-FE327A19D77C}"/>
              </a:ext>
            </a:extLst>
          </p:cNvPr>
          <p:cNvSpPr txBox="1"/>
          <p:nvPr/>
        </p:nvSpPr>
        <p:spPr>
          <a:xfrm>
            <a:off x="272416" y="328620"/>
            <a:ext cx="3959906" cy="4738348"/>
          </a:xfrm>
          <a:prstGeom prst="rect">
            <a:avLst/>
          </a:prstGeom>
          <a:noFill/>
        </p:spPr>
        <p:txBody>
          <a:bodyPr wrap="square" rtlCol="0">
            <a:spAutoFit/>
          </a:bodyPr>
          <a:lstStyle/>
          <a:p>
            <a:pPr>
              <a:lnSpc>
                <a:spcPct val="125000"/>
              </a:lnSpc>
            </a:pPr>
            <a:r>
              <a:rPr kumimoji="1" lang="en" altLang="zh-CN" dirty="0">
                <a:solidFill>
                  <a:srgbClr val="7954B6"/>
                </a:solidFill>
                <a:latin typeface="Cambria" panose="02040503050406030204" pitchFamily="18" charset="0"/>
              </a:rPr>
              <a:t>Co-Pilot Evaluation</a:t>
            </a:r>
          </a:p>
          <a:p>
            <a:pPr>
              <a:lnSpc>
                <a:spcPct val="125000"/>
              </a:lnSpc>
            </a:pPr>
            <a:endParaRPr kumimoji="1" lang="en" altLang="zh-CN" sz="1500" dirty="0">
              <a:solidFill>
                <a:srgbClr val="7954B6"/>
              </a:solidFill>
              <a:latin typeface="Cambria" panose="02040503050406030204" pitchFamily="18" charset="0"/>
            </a:endParaRPr>
          </a:p>
          <a:p>
            <a:pPr>
              <a:lnSpc>
                <a:spcPct val="125000"/>
              </a:lnSpc>
            </a:pPr>
            <a:r>
              <a:rPr kumimoji="1" lang="en" altLang="zh-CN" sz="1500" dirty="0">
                <a:latin typeface="Cambria" panose="02040503050406030204" pitchFamily="18" charset="0"/>
              </a:rPr>
              <a:t>As a Tool:</a:t>
            </a:r>
          </a:p>
          <a:p>
            <a:pPr marL="257175" indent="-257175">
              <a:lnSpc>
                <a:spcPct val="125000"/>
              </a:lnSpc>
              <a:buFont typeface="Arial" panose="020B0604020202020204" pitchFamily="34" charset="0"/>
              <a:buChar char="•"/>
            </a:pPr>
            <a:r>
              <a:rPr kumimoji="1" lang="en" altLang="zh-CN" sz="1500" dirty="0">
                <a:latin typeface="Cambria" panose="02040503050406030204" pitchFamily="18" charset="0"/>
              </a:rPr>
              <a:t>Utility: 3.5/5</a:t>
            </a:r>
          </a:p>
          <a:p>
            <a:pPr marL="257175" indent="-257175">
              <a:lnSpc>
                <a:spcPct val="125000"/>
              </a:lnSpc>
              <a:buFont typeface="Arial" panose="020B0604020202020204" pitchFamily="34" charset="0"/>
              <a:buChar char="•"/>
            </a:pPr>
            <a:r>
              <a:rPr kumimoji="1" lang="en" altLang="zh-CN" sz="1500" dirty="0">
                <a:latin typeface="Cambria" panose="02040503050406030204" pitchFamily="18" charset="0"/>
              </a:rPr>
              <a:t>Continuation: 3.75/5</a:t>
            </a:r>
          </a:p>
          <a:p>
            <a:pPr marL="257175" indent="-257175">
              <a:lnSpc>
                <a:spcPct val="125000"/>
              </a:lnSpc>
              <a:buFont typeface="Arial" panose="020B0604020202020204" pitchFamily="34" charset="0"/>
              <a:buChar char="•"/>
            </a:pPr>
            <a:r>
              <a:rPr kumimoji="1" lang="en" altLang="zh-CN" sz="1500" dirty="0">
                <a:latin typeface="Cambria" panose="02040503050406030204" pitchFamily="18" charset="0"/>
              </a:rPr>
              <a:t>Usability: 4.0/5</a:t>
            </a:r>
          </a:p>
          <a:p>
            <a:pPr>
              <a:lnSpc>
                <a:spcPct val="125000"/>
              </a:lnSpc>
            </a:pPr>
            <a:endParaRPr kumimoji="1" lang="en" altLang="zh-CN" sz="1500" dirty="0">
              <a:latin typeface="Cambria" panose="02040503050406030204" pitchFamily="18" charset="0"/>
            </a:endParaRPr>
          </a:p>
          <a:p>
            <a:pPr>
              <a:lnSpc>
                <a:spcPct val="125000"/>
              </a:lnSpc>
            </a:pPr>
            <a:r>
              <a:rPr kumimoji="1" lang="en" altLang="zh-CN" sz="1500" dirty="0">
                <a:latin typeface="Cambria" panose="02040503050406030204" pitchFamily="18" charset="0"/>
              </a:rPr>
              <a:t>On Paper Quality:</a:t>
            </a:r>
          </a:p>
          <a:p>
            <a:pPr marL="257175" indent="-257175">
              <a:lnSpc>
                <a:spcPct val="125000"/>
              </a:lnSpc>
              <a:buFont typeface="Arial" panose="020B0604020202020204" pitchFamily="34" charset="0"/>
              <a:buChar char="•"/>
            </a:pPr>
            <a:r>
              <a:rPr kumimoji="1" lang="en" altLang="zh-CN" sz="1500" dirty="0">
                <a:latin typeface="Cambria" panose="02040503050406030204" pitchFamily="18" charset="0"/>
              </a:rPr>
              <a:t>Slightly higher than autonomous mode</a:t>
            </a:r>
          </a:p>
          <a:p>
            <a:pPr marL="257175" indent="-257175">
              <a:lnSpc>
                <a:spcPct val="125000"/>
              </a:lnSpc>
              <a:buFont typeface="Arial" panose="020B0604020202020204" pitchFamily="34" charset="0"/>
              <a:buChar char="•"/>
            </a:pPr>
            <a:r>
              <a:rPr kumimoji="1" lang="en" altLang="zh-CN" sz="1500" dirty="0">
                <a:latin typeface="Cambria" panose="02040503050406030204" pitchFamily="18" charset="0"/>
              </a:rPr>
              <a:t>Improved clarity, soundness, and presentation</a:t>
            </a:r>
          </a:p>
          <a:p>
            <a:pPr marL="257175" indent="-257175">
              <a:lnSpc>
                <a:spcPct val="125000"/>
              </a:lnSpc>
              <a:buFont typeface="Arial" panose="020B0604020202020204" pitchFamily="34" charset="0"/>
              <a:buChar char="•"/>
            </a:pPr>
            <a:r>
              <a:rPr kumimoji="1" lang="en" altLang="zh-CN" sz="1500" dirty="0">
                <a:latin typeface="Cambria" panose="02040503050406030204" pitchFamily="18" charset="0"/>
              </a:rPr>
              <a:t>External reviewers rate co-pilot papers more highly</a:t>
            </a:r>
          </a:p>
          <a:p>
            <a:pPr>
              <a:lnSpc>
                <a:spcPct val="125000"/>
              </a:lnSpc>
            </a:pPr>
            <a:endParaRPr kumimoji="1" lang="en" altLang="zh-CN" sz="1500" dirty="0">
              <a:latin typeface="Cambria" panose="02040503050406030204" pitchFamily="18" charset="0"/>
            </a:endParaRPr>
          </a:p>
          <a:p>
            <a:pPr>
              <a:lnSpc>
                <a:spcPct val="125000"/>
              </a:lnSpc>
            </a:pPr>
            <a:r>
              <a:rPr kumimoji="1" lang="en" altLang="zh-CN" sz="1500" dirty="0">
                <a:latin typeface="Cambria" panose="02040503050406030204" pitchFamily="18" charset="0"/>
              </a:rPr>
              <a:t>Still below </a:t>
            </a:r>
            <a:r>
              <a:rPr kumimoji="1" lang="en" altLang="zh-CN" sz="1500" dirty="0" err="1">
                <a:latin typeface="Cambria" panose="02040503050406030204" pitchFamily="18" charset="0"/>
              </a:rPr>
              <a:t>NeurIPS</a:t>
            </a:r>
            <a:r>
              <a:rPr kumimoji="1" lang="en" altLang="zh-CN" sz="1500" dirty="0">
                <a:latin typeface="Cambria" panose="02040503050406030204" pitchFamily="18" charset="0"/>
              </a:rPr>
              <a:t> acceptance threshold (5.85 avg)</a:t>
            </a:r>
            <a:endParaRPr kumimoji="1" lang="zh-CN" altLang="en-US" sz="1500" dirty="0">
              <a:latin typeface="Cambria" panose="02040503050406030204" pitchFamily="18" charset="0"/>
            </a:endParaRPr>
          </a:p>
        </p:txBody>
      </p:sp>
      <p:sp>
        <p:nvSpPr>
          <p:cNvPr id="5" name="矩形 4">
            <a:extLst>
              <a:ext uri="{FF2B5EF4-FFF2-40B4-BE49-F238E27FC236}">
                <a16:creationId xmlns:a16="http://schemas.microsoft.com/office/drawing/2014/main" id="{DD7758A0-D32D-1448-927E-16C866F16A52}"/>
              </a:ext>
            </a:extLst>
          </p:cNvPr>
          <p:cNvSpPr/>
          <p:nvPr/>
        </p:nvSpPr>
        <p:spPr>
          <a:xfrm>
            <a:off x="0" y="-29817"/>
            <a:ext cx="9144000" cy="275993"/>
          </a:xfrm>
          <a:prstGeom prst="rect">
            <a:avLst/>
          </a:prstGeom>
          <a:solidFill>
            <a:srgbClr val="7954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pic>
        <p:nvPicPr>
          <p:cNvPr id="7" name="图片 6" descr="手机屏幕的截图&#10;&#10;描述已自动生成">
            <a:extLst>
              <a:ext uri="{FF2B5EF4-FFF2-40B4-BE49-F238E27FC236}">
                <a16:creationId xmlns:a16="http://schemas.microsoft.com/office/drawing/2014/main" id="{28E4C09C-F860-D341-8409-D81FB0110CA8}"/>
              </a:ext>
            </a:extLst>
          </p:cNvPr>
          <p:cNvPicPr>
            <a:picLocks noChangeAspect="1"/>
          </p:cNvPicPr>
          <p:nvPr/>
        </p:nvPicPr>
        <p:blipFill>
          <a:blip r:embed="rId2"/>
          <a:stretch>
            <a:fillRect/>
          </a:stretch>
        </p:blipFill>
        <p:spPr>
          <a:xfrm>
            <a:off x="4246317" y="985546"/>
            <a:ext cx="4841700" cy="3172409"/>
          </a:xfrm>
          <a:prstGeom prst="rect">
            <a:avLst/>
          </a:prstGeom>
        </p:spPr>
      </p:pic>
    </p:spTree>
    <p:extLst>
      <p:ext uri="{BB962C8B-B14F-4D97-AF65-F5344CB8AC3E}">
        <p14:creationId xmlns:p14="http://schemas.microsoft.com/office/powerpoint/2010/main" val="4264675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C196D7C-9103-3A45-B1E8-FE327A19D77C}"/>
              </a:ext>
            </a:extLst>
          </p:cNvPr>
          <p:cNvSpPr txBox="1"/>
          <p:nvPr/>
        </p:nvSpPr>
        <p:spPr>
          <a:xfrm>
            <a:off x="343812" y="401805"/>
            <a:ext cx="8165706" cy="4559518"/>
          </a:xfrm>
          <a:prstGeom prst="rect">
            <a:avLst/>
          </a:prstGeom>
          <a:noFill/>
        </p:spPr>
        <p:txBody>
          <a:bodyPr wrap="square" rtlCol="0">
            <a:spAutoFit/>
          </a:bodyPr>
          <a:lstStyle/>
          <a:p>
            <a:pPr>
              <a:lnSpc>
                <a:spcPct val="125000"/>
              </a:lnSpc>
            </a:pPr>
            <a:r>
              <a:rPr kumimoji="1" lang="en" altLang="zh-CN" dirty="0">
                <a:solidFill>
                  <a:srgbClr val="7954B6"/>
                </a:solidFill>
                <a:latin typeface="Cambria" panose="02040503050406030204" pitchFamily="18" charset="0"/>
              </a:rPr>
              <a:t>Strengths</a:t>
            </a:r>
          </a:p>
          <a:p>
            <a:pPr>
              <a:lnSpc>
                <a:spcPct val="125000"/>
              </a:lnSpc>
            </a:pPr>
            <a:endParaRPr kumimoji="1" lang="en" altLang="zh-CN" dirty="0">
              <a:solidFill>
                <a:srgbClr val="7954B6"/>
              </a:solidFill>
              <a:latin typeface="Cambria" panose="02040503050406030204" pitchFamily="18" charset="0"/>
            </a:endParaRPr>
          </a:p>
          <a:p>
            <a:pPr marL="257175" indent="-257175">
              <a:lnSpc>
                <a:spcPct val="125000"/>
              </a:lnSpc>
              <a:buFont typeface="Arial" panose="020B0604020202020204" pitchFamily="34" charset="0"/>
              <a:buChar char="•"/>
            </a:pPr>
            <a:r>
              <a:rPr kumimoji="1" lang="en" altLang="zh-CN" dirty="0">
                <a:latin typeface="Cambria" panose="02040503050406030204" pitchFamily="18" charset="0"/>
              </a:rPr>
              <a:t>Complete research pipeline from idea to paper</a:t>
            </a:r>
          </a:p>
          <a:p>
            <a:pPr marL="257175" indent="-257175">
              <a:lnSpc>
                <a:spcPct val="125000"/>
              </a:lnSpc>
              <a:buFont typeface="Arial" panose="020B0604020202020204" pitchFamily="34" charset="0"/>
              <a:buChar char="•"/>
            </a:pPr>
            <a:r>
              <a:rPr kumimoji="1" lang="en" altLang="zh-CN" dirty="0">
                <a:latin typeface="Cambria" panose="02040503050406030204" pitchFamily="18" charset="0"/>
              </a:rPr>
              <a:t>Modular agent design: flexible &amp; scalable</a:t>
            </a:r>
          </a:p>
          <a:p>
            <a:pPr marL="257175" indent="-257175">
              <a:lnSpc>
                <a:spcPct val="125000"/>
              </a:lnSpc>
              <a:buFont typeface="Arial" panose="020B0604020202020204" pitchFamily="34" charset="0"/>
              <a:buChar char="•"/>
            </a:pPr>
            <a:r>
              <a:rPr kumimoji="1" lang="en" altLang="zh-CN" dirty="0">
                <a:latin typeface="Cambria" panose="02040503050406030204" pitchFamily="18" charset="0"/>
              </a:rPr>
              <a:t>Extremely low cost: $2.33/paper (GPT-4o)</a:t>
            </a:r>
          </a:p>
          <a:p>
            <a:pPr marL="257175" indent="-257175">
              <a:lnSpc>
                <a:spcPct val="125000"/>
              </a:lnSpc>
              <a:buFont typeface="Arial" panose="020B0604020202020204" pitchFamily="34" charset="0"/>
              <a:buChar char="•"/>
            </a:pPr>
            <a:r>
              <a:rPr kumimoji="1" lang="en" altLang="zh-CN" dirty="0">
                <a:latin typeface="Cambria" panose="02040503050406030204" pitchFamily="18" charset="0"/>
              </a:rPr>
              <a:t>Human-in-the-loop feedback improves quality</a:t>
            </a:r>
          </a:p>
          <a:p>
            <a:pPr>
              <a:lnSpc>
                <a:spcPct val="125000"/>
              </a:lnSpc>
            </a:pPr>
            <a:endParaRPr kumimoji="1" lang="en" altLang="zh-CN" dirty="0">
              <a:latin typeface="Cambria" panose="02040503050406030204" pitchFamily="18" charset="0"/>
            </a:endParaRPr>
          </a:p>
          <a:p>
            <a:pPr>
              <a:lnSpc>
                <a:spcPct val="125000"/>
              </a:lnSpc>
            </a:pPr>
            <a:r>
              <a:rPr kumimoji="1" lang="en" altLang="zh-CN" dirty="0">
                <a:solidFill>
                  <a:srgbClr val="7954B6"/>
                </a:solidFill>
                <a:latin typeface="Cambria" panose="02040503050406030204" pitchFamily="18" charset="0"/>
              </a:rPr>
              <a:t>Limitations</a:t>
            </a:r>
          </a:p>
          <a:p>
            <a:pPr>
              <a:lnSpc>
                <a:spcPct val="125000"/>
              </a:lnSpc>
            </a:pPr>
            <a:endParaRPr kumimoji="1" lang="en" altLang="zh-CN" dirty="0">
              <a:latin typeface="Cambria" panose="02040503050406030204" pitchFamily="18" charset="0"/>
            </a:endParaRPr>
          </a:p>
          <a:p>
            <a:pPr marL="257175" indent="-257175">
              <a:lnSpc>
                <a:spcPct val="125000"/>
              </a:lnSpc>
              <a:buFont typeface="Arial" panose="020B0604020202020204" pitchFamily="34" charset="0"/>
              <a:buChar char="•"/>
            </a:pPr>
            <a:r>
              <a:rPr kumimoji="1" lang="en" altLang="zh-CN" dirty="0">
                <a:latin typeface="Cambria" panose="02040503050406030204" pitchFamily="18" charset="0"/>
              </a:rPr>
              <a:t>Occasional hallucination and factual errors</a:t>
            </a:r>
          </a:p>
          <a:p>
            <a:pPr marL="257175" indent="-257175">
              <a:lnSpc>
                <a:spcPct val="125000"/>
              </a:lnSpc>
              <a:buFont typeface="Arial" panose="020B0604020202020204" pitchFamily="34" charset="0"/>
              <a:buChar char="•"/>
            </a:pPr>
            <a:r>
              <a:rPr kumimoji="1" lang="en" altLang="zh-CN" dirty="0">
                <a:latin typeface="Cambria" panose="02040503050406030204" pitchFamily="18" charset="0"/>
              </a:rPr>
              <a:t>Fixed paper structure limits expressiveness</a:t>
            </a:r>
          </a:p>
          <a:p>
            <a:pPr marL="257175" indent="-257175">
              <a:lnSpc>
                <a:spcPct val="125000"/>
              </a:lnSpc>
              <a:buFont typeface="Arial" panose="020B0604020202020204" pitchFamily="34" charset="0"/>
              <a:buChar char="•"/>
            </a:pPr>
            <a:r>
              <a:rPr kumimoji="1" lang="en" altLang="zh-CN" dirty="0">
                <a:latin typeface="Cambria" panose="02040503050406030204" pitchFamily="18" charset="0"/>
              </a:rPr>
              <a:t>Literature retrieval and citation sometimes fail</a:t>
            </a:r>
          </a:p>
          <a:p>
            <a:pPr marL="257175" indent="-257175">
              <a:lnSpc>
                <a:spcPct val="125000"/>
              </a:lnSpc>
              <a:buFont typeface="Arial" panose="020B0604020202020204" pitchFamily="34" charset="0"/>
              <a:buChar char="•"/>
            </a:pPr>
            <a:r>
              <a:rPr kumimoji="1" lang="en" altLang="zh-CN" dirty="0">
                <a:latin typeface="Cambria" panose="02040503050406030204" pitchFamily="18" charset="0"/>
              </a:rPr>
              <a:t>LLM self-evaluation is unreliable</a:t>
            </a:r>
          </a:p>
        </p:txBody>
      </p:sp>
      <p:sp>
        <p:nvSpPr>
          <p:cNvPr id="5" name="矩形 4">
            <a:extLst>
              <a:ext uri="{FF2B5EF4-FFF2-40B4-BE49-F238E27FC236}">
                <a16:creationId xmlns:a16="http://schemas.microsoft.com/office/drawing/2014/main" id="{DD7758A0-D32D-1448-927E-16C866F16A52}"/>
              </a:ext>
            </a:extLst>
          </p:cNvPr>
          <p:cNvSpPr/>
          <p:nvPr/>
        </p:nvSpPr>
        <p:spPr>
          <a:xfrm>
            <a:off x="0" y="-29817"/>
            <a:ext cx="9144000" cy="275993"/>
          </a:xfrm>
          <a:prstGeom prst="rect">
            <a:avLst/>
          </a:prstGeom>
          <a:solidFill>
            <a:srgbClr val="7954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3360833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C196D7C-9103-3A45-B1E8-FE327A19D77C}"/>
              </a:ext>
            </a:extLst>
          </p:cNvPr>
          <p:cNvSpPr txBox="1"/>
          <p:nvPr/>
        </p:nvSpPr>
        <p:spPr>
          <a:xfrm>
            <a:off x="343812" y="649806"/>
            <a:ext cx="7901608" cy="3867021"/>
          </a:xfrm>
          <a:prstGeom prst="rect">
            <a:avLst/>
          </a:prstGeom>
          <a:noFill/>
        </p:spPr>
        <p:txBody>
          <a:bodyPr wrap="square" rtlCol="0">
            <a:spAutoFit/>
          </a:bodyPr>
          <a:lstStyle/>
          <a:p>
            <a:pPr>
              <a:lnSpc>
                <a:spcPct val="125000"/>
              </a:lnSpc>
            </a:pPr>
            <a:r>
              <a:rPr kumimoji="1" lang="en" altLang="zh-CN" dirty="0">
                <a:solidFill>
                  <a:srgbClr val="7954B6"/>
                </a:solidFill>
                <a:latin typeface="Cambria" panose="02040503050406030204" pitchFamily="18" charset="0"/>
              </a:rPr>
              <a:t>Takeaways</a:t>
            </a:r>
          </a:p>
          <a:p>
            <a:pPr>
              <a:lnSpc>
                <a:spcPct val="125000"/>
              </a:lnSpc>
            </a:pPr>
            <a:endParaRPr kumimoji="1" lang="en" altLang="zh-CN" dirty="0">
              <a:latin typeface="Cambria" panose="02040503050406030204" pitchFamily="18" charset="0"/>
            </a:endParaRPr>
          </a:p>
          <a:p>
            <a:pPr>
              <a:lnSpc>
                <a:spcPct val="125000"/>
              </a:lnSpc>
            </a:pPr>
            <a:r>
              <a:rPr kumimoji="1" lang="en" altLang="zh-CN" dirty="0">
                <a:latin typeface="Cambria" panose="02040503050406030204" pitchFamily="18" charset="0"/>
              </a:rPr>
              <a:t>• Agent Laboratory is a promising step toward LLM-assisted research</a:t>
            </a:r>
          </a:p>
          <a:p>
            <a:pPr>
              <a:lnSpc>
                <a:spcPct val="125000"/>
              </a:lnSpc>
            </a:pPr>
            <a:r>
              <a:rPr kumimoji="1" lang="en" altLang="zh-CN" dirty="0">
                <a:latin typeface="Cambria" panose="02040503050406030204" pitchFamily="18" charset="0"/>
              </a:rPr>
              <a:t>• Modular, extensible, and user-guidable</a:t>
            </a:r>
          </a:p>
          <a:p>
            <a:pPr>
              <a:lnSpc>
                <a:spcPct val="125000"/>
              </a:lnSpc>
            </a:pPr>
            <a:r>
              <a:rPr kumimoji="1" lang="en" altLang="zh-CN" dirty="0">
                <a:latin typeface="Cambria" panose="02040503050406030204" pitchFamily="18" charset="0"/>
              </a:rPr>
              <a:t>• Co-pilot mode balances automation and human control</a:t>
            </a:r>
          </a:p>
          <a:p>
            <a:pPr>
              <a:lnSpc>
                <a:spcPct val="125000"/>
              </a:lnSpc>
            </a:pPr>
            <a:endParaRPr kumimoji="1" lang="en" altLang="zh-CN" dirty="0">
              <a:latin typeface="Cambria" panose="02040503050406030204" pitchFamily="18" charset="0"/>
            </a:endParaRPr>
          </a:p>
          <a:p>
            <a:pPr>
              <a:lnSpc>
                <a:spcPct val="125000"/>
              </a:lnSpc>
            </a:pPr>
            <a:r>
              <a:rPr kumimoji="1" lang="en" altLang="zh-CN" dirty="0">
                <a:solidFill>
                  <a:srgbClr val="7954B6"/>
                </a:solidFill>
                <a:latin typeface="Cambria" panose="02040503050406030204" pitchFamily="18" charset="0"/>
              </a:rPr>
              <a:t>Discussion Questions</a:t>
            </a:r>
          </a:p>
          <a:p>
            <a:pPr>
              <a:lnSpc>
                <a:spcPct val="125000"/>
              </a:lnSpc>
            </a:pPr>
            <a:endParaRPr kumimoji="1" lang="en" altLang="zh-CN" dirty="0">
              <a:latin typeface="Cambria" panose="02040503050406030204" pitchFamily="18" charset="0"/>
            </a:endParaRPr>
          </a:p>
          <a:p>
            <a:pPr>
              <a:lnSpc>
                <a:spcPct val="125000"/>
              </a:lnSpc>
            </a:pPr>
            <a:r>
              <a:rPr kumimoji="1" lang="en" altLang="zh-CN" dirty="0">
                <a:latin typeface="Cambria" panose="02040503050406030204" pitchFamily="18" charset="0"/>
              </a:rPr>
              <a:t>• Can agents do real scientific discovery?</a:t>
            </a:r>
          </a:p>
          <a:p>
            <a:pPr>
              <a:lnSpc>
                <a:spcPct val="125000"/>
              </a:lnSpc>
            </a:pPr>
            <a:r>
              <a:rPr kumimoji="1" lang="en" altLang="zh-CN" dirty="0">
                <a:latin typeface="Cambria" panose="02040503050406030204" pitchFamily="18" charset="0"/>
              </a:rPr>
              <a:t>• How should we evaluate “AI-generated science”?</a:t>
            </a:r>
          </a:p>
          <a:p>
            <a:pPr>
              <a:lnSpc>
                <a:spcPct val="125000"/>
              </a:lnSpc>
            </a:pPr>
            <a:r>
              <a:rPr kumimoji="1" lang="en" altLang="zh-CN" dirty="0">
                <a:latin typeface="Cambria" panose="02040503050406030204" pitchFamily="18" charset="0"/>
              </a:rPr>
              <a:t>• Where should we draw the ethical boundary?</a:t>
            </a:r>
            <a:endParaRPr kumimoji="1" lang="zh-CN" altLang="en-US" dirty="0">
              <a:latin typeface="Cambria" panose="02040503050406030204" pitchFamily="18" charset="0"/>
            </a:endParaRPr>
          </a:p>
        </p:txBody>
      </p:sp>
      <p:sp>
        <p:nvSpPr>
          <p:cNvPr id="5" name="矩形 4">
            <a:extLst>
              <a:ext uri="{FF2B5EF4-FFF2-40B4-BE49-F238E27FC236}">
                <a16:creationId xmlns:a16="http://schemas.microsoft.com/office/drawing/2014/main" id="{DD7758A0-D32D-1448-927E-16C866F16A52}"/>
              </a:ext>
            </a:extLst>
          </p:cNvPr>
          <p:cNvSpPr/>
          <p:nvPr/>
        </p:nvSpPr>
        <p:spPr>
          <a:xfrm>
            <a:off x="0" y="-29817"/>
            <a:ext cx="9144000" cy="275993"/>
          </a:xfrm>
          <a:prstGeom prst="rect">
            <a:avLst/>
          </a:prstGeom>
          <a:solidFill>
            <a:srgbClr val="7954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216912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C7F075-D327-6021-CAEB-FDBAD9DDDCEB}"/>
              </a:ext>
            </a:extLst>
          </p:cNvPr>
          <p:cNvSpPr txBox="1"/>
          <p:nvPr/>
        </p:nvSpPr>
        <p:spPr>
          <a:xfrm>
            <a:off x="248575" y="372862"/>
            <a:ext cx="8282866" cy="4524315"/>
          </a:xfrm>
          <a:prstGeom prst="rect">
            <a:avLst/>
          </a:prstGeom>
          <a:noFill/>
        </p:spPr>
        <p:txBody>
          <a:bodyPr wrap="square" rtlCol="0">
            <a:spAutoFit/>
          </a:bodyPr>
          <a:lstStyle/>
          <a:p>
            <a:pPr>
              <a:buNone/>
            </a:pPr>
            <a:r>
              <a:rPr lang="en-US" b="1" dirty="0"/>
              <a:t>1. Exam Format</a:t>
            </a:r>
            <a:endParaRPr lang="en-US" dirty="0"/>
          </a:p>
          <a:p>
            <a:pPr>
              <a:buFont typeface="Arial" panose="020B0604020202020204" pitchFamily="34" charset="0"/>
              <a:buChar char="•"/>
            </a:pPr>
            <a:r>
              <a:rPr lang="en-US" dirty="0"/>
              <a:t>Closed-book exam. Students will be required to handwrite a short proposal-style essay on-site.</a:t>
            </a:r>
          </a:p>
          <a:p>
            <a:pPr>
              <a:buFont typeface="Arial" panose="020B0604020202020204" pitchFamily="34" charset="0"/>
              <a:buChar char="•"/>
            </a:pPr>
            <a:r>
              <a:rPr lang="en-US" dirty="0"/>
              <a:t>Duration: 1.5–2 hours.</a:t>
            </a:r>
          </a:p>
          <a:p>
            <a:pPr>
              <a:buNone/>
            </a:pPr>
            <a:r>
              <a:rPr lang="en-US" b="1" dirty="0"/>
              <a:t>2. Bonus Points</a:t>
            </a:r>
            <a:endParaRPr lang="en-US" dirty="0"/>
          </a:p>
          <a:p>
            <a:pPr>
              <a:buFont typeface="Arial" panose="020B0604020202020204" pitchFamily="34" charset="0"/>
              <a:buChar char="•"/>
            </a:pPr>
            <a:r>
              <a:rPr lang="en-US" dirty="0"/>
              <a:t>This exam can contribute up to </a:t>
            </a:r>
            <a:r>
              <a:rPr lang="en-US" b="1" dirty="0"/>
              <a:t>10 bonus points</a:t>
            </a:r>
            <a:r>
              <a:rPr lang="en-US" dirty="0"/>
              <a:t> to your final grade.</a:t>
            </a:r>
          </a:p>
          <a:p>
            <a:pPr>
              <a:buNone/>
            </a:pPr>
            <a:r>
              <a:rPr lang="en-US" b="1" dirty="0"/>
              <a:t>3. Content &amp; Preparation</a:t>
            </a:r>
            <a:endParaRPr lang="en-US" dirty="0"/>
          </a:p>
          <a:p>
            <a:pPr>
              <a:buFont typeface="Arial" panose="020B0604020202020204" pitchFamily="34" charset="0"/>
              <a:buChar char="•"/>
            </a:pPr>
            <a:r>
              <a:rPr lang="en-US" dirty="0"/>
              <a:t>The exam paper will include explanations of relevant concepts and other necessary reference materials as part of your real-time learning.</a:t>
            </a:r>
          </a:p>
          <a:p>
            <a:pPr>
              <a:buFont typeface="Arial" panose="020B0604020202020204" pitchFamily="34" charset="0"/>
              <a:buChar char="•"/>
            </a:pPr>
            <a:r>
              <a:rPr lang="en-US" dirty="0"/>
              <a:t>Your answer should draw on: the provided reading materials, your understanding of the course content, and your reflections on issues related to LLM</a:t>
            </a:r>
            <a:r>
              <a:rPr lang="zh-CN" altLang="en-US" dirty="0"/>
              <a:t> </a:t>
            </a:r>
            <a:r>
              <a:rPr lang="en-US" dirty="0"/>
              <a:t>alignment.</a:t>
            </a:r>
          </a:p>
          <a:p>
            <a:pPr>
              <a:buFont typeface="Arial" panose="020B0604020202020204" pitchFamily="34" charset="0"/>
              <a:buChar char="•"/>
            </a:pPr>
            <a:r>
              <a:rPr lang="en-US" dirty="0"/>
              <a:t>It is recommended to review the lecture slides in advance, with particular focus on topics related to alignment.</a:t>
            </a:r>
          </a:p>
          <a:p>
            <a:pPr>
              <a:buNone/>
            </a:pPr>
            <a:r>
              <a:rPr lang="en-US" b="1" dirty="0"/>
              <a:t>4. Items to Bring</a:t>
            </a:r>
            <a:endParaRPr lang="en-US" dirty="0"/>
          </a:p>
          <a:p>
            <a:pPr>
              <a:buFont typeface="Arial" panose="020B0604020202020204" pitchFamily="34" charset="0"/>
              <a:buChar char="•"/>
            </a:pPr>
            <a:r>
              <a:rPr lang="en-US" dirty="0"/>
              <a:t>A pen (for handwritten responses).</a:t>
            </a:r>
          </a:p>
          <a:p>
            <a:endParaRPr lang="en-US" dirty="0"/>
          </a:p>
        </p:txBody>
      </p:sp>
    </p:spTree>
    <p:extLst>
      <p:ext uri="{BB962C8B-B14F-4D97-AF65-F5344CB8AC3E}">
        <p14:creationId xmlns:p14="http://schemas.microsoft.com/office/powerpoint/2010/main" val="3989257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6CBC5-1A5D-A88C-8E02-D8171F75A3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09001E-074A-4A47-6D01-1423E39471C0}"/>
              </a:ext>
            </a:extLst>
          </p:cNvPr>
          <p:cNvSpPr txBox="1"/>
          <p:nvPr/>
        </p:nvSpPr>
        <p:spPr>
          <a:xfrm>
            <a:off x="2913360" y="2040836"/>
            <a:ext cx="2741456" cy="1015663"/>
          </a:xfrm>
          <a:prstGeom prst="rect">
            <a:avLst/>
          </a:prstGeom>
          <a:noFill/>
        </p:spPr>
        <p:txBody>
          <a:bodyPr wrap="none" rtlCol="0">
            <a:spAutoFit/>
          </a:bodyPr>
          <a:lstStyle/>
          <a:p>
            <a:r>
              <a:rPr lang="en-US" altLang="zh-CN" sz="3000" dirty="0"/>
              <a:t>Paper</a:t>
            </a:r>
            <a:r>
              <a:rPr lang="zh-CN" altLang="en-US" sz="3000" dirty="0"/>
              <a:t> </a:t>
            </a:r>
            <a:r>
              <a:rPr lang="en-US" altLang="zh-CN" sz="3000" dirty="0"/>
              <a:t>Sharing</a:t>
            </a:r>
            <a:r>
              <a:rPr lang="zh-CN" altLang="en-US" sz="3000" dirty="0"/>
              <a:t> </a:t>
            </a:r>
            <a:r>
              <a:rPr lang="en-US" altLang="zh-CN" sz="3000" dirty="0"/>
              <a:t>-3</a:t>
            </a:r>
          </a:p>
          <a:p>
            <a:endParaRPr lang="en-US" sz="3000" dirty="0"/>
          </a:p>
        </p:txBody>
      </p:sp>
      <p:sp>
        <p:nvSpPr>
          <p:cNvPr id="3" name="TextBox 2">
            <a:extLst>
              <a:ext uri="{FF2B5EF4-FFF2-40B4-BE49-F238E27FC236}">
                <a16:creationId xmlns:a16="http://schemas.microsoft.com/office/drawing/2014/main" id="{3E2F4A4D-B381-7CAD-2E4F-D3BA096CFC35}"/>
              </a:ext>
            </a:extLst>
          </p:cNvPr>
          <p:cNvSpPr txBox="1"/>
          <p:nvPr/>
        </p:nvSpPr>
        <p:spPr>
          <a:xfrm>
            <a:off x="6550591" y="4485361"/>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1364380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808EA61A-AC2D-4C51-B1DC-47E545187B1E}"/>
              </a:ext>
            </a:extLst>
          </p:cNvPr>
          <p:cNvSpPr/>
          <p:nvPr/>
        </p:nvSpPr>
        <p:spPr>
          <a:xfrm>
            <a:off x="214059" y="73254"/>
            <a:ext cx="8715883" cy="4694068"/>
          </a:xfrm>
          <a:prstGeom prst="roundRect">
            <a:avLst>
              <a:gd name="adj" fmla="val 2718"/>
            </a:avLst>
          </a:prstGeom>
          <a:solidFill>
            <a:srgbClr val="EEEAEB"/>
          </a:solidFill>
          <a:ln>
            <a:noFill/>
          </a:ln>
          <a:effectLst>
            <a:outerShdw blurRad="3556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350"/>
          </a:p>
        </p:txBody>
      </p:sp>
      <p:sp>
        <p:nvSpPr>
          <p:cNvPr id="4" name="文本框 3">
            <a:extLst>
              <a:ext uri="{FF2B5EF4-FFF2-40B4-BE49-F238E27FC236}">
                <a16:creationId xmlns:a16="http://schemas.microsoft.com/office/drawing/2014/main" id="{10CD1861-799B-4E3A-B522-9A705E777F25}"/>
              </a:ext>
            </a:extLst>
          </p:cNvPr>
          <p:cNvSpPr txBox="1"/>
          <p:nvPr/>
        </p:nvSpPr>
        <p:spPr>
          <a:xfrm>
            <a:off x="689286" y="740781"/>
            <a:ext cx="7095226" cy="1338828"/>
          </a:xfrm>
          <a:prstGeom prst="rect">
            <a:avLst/>
          </a:prstGeom>
          <a:noFill/>
        </p:spPr>
        <p:txBody>
          <a:bodyPr wrap="square" rtlCol="0">
            <a:spAutoFit/>
          </a:bodyPr>
          <a:lstStyle/>
          <a:p>
            <a:r>
              <a:rPr lang="en-US" altLang="zh-CN" sz="2700" dirty="0">
                <a:solidFill>
                  <a:srgbClr val="1C1C73"/>
                </a:solidFill>
                <a:latin typeface="印品黑体" panose="00000500000000000000" pitchFamily="2" charset="-122"/>
                <a:ea typeface="印品黑体" panose="00000500000000000000" pitchFamily="2" charset="-122"/>
              </a:rPr>
              <a:t>Large Language Models Suffer From Their Own Output: An Analysis of the Self-Consuming Training Loop</a:t>
            </a:r>
            <a:endParaRPr lang="zh-CN" altLang="en-US" sz="2700" dirty="0">
              <a:solidFill>
                <a:srgbClr val="AAA4D1"/>
              </a:solidFill>
              <a:latin typeface="印品黑体" panose="00000500000000000000" pitchFamily="2" charset="-122"/>
              <a:ea typeface="印品黑体" panose="00000500000000000000" pitchFamily="2" charset="-122"/>
            </a:endParaRPr>
          </a:p>
        </p:txBody>
      </p:sp>
      <p:cxnSp>
        <p:nvCxnSpPr>
          <p:cNvPr id="5" name="直接连接符 4">
            <a:extLst>
              <a:ext uri="{FF2B5EF4-FFF2-40B4-BE49-F238E27FC236}">
                <a16:creationId xmlns:a16="http://schemas.microsoft.com/office/drawing/2014/main" id="{F4A73C59-991E-4DF0-92B2-D40C7A4D4CBA}"/>
              </a:ext>
            </a:extLst>
          </p:cNvPr>
          <p:cNvCxnSpPr>
            <a:cxnSpLocks/>
          </p:cNvCxnSpPr>
          <p:nvPr/>
        </p:nvCxnSpPr>
        <p:spPr>
          <a:xfrm>
            <a:off x="825489" y="2238407"/>
            <a:ext cx="2590800" cy="0"/>
          </a:xfrm>
          <a:prstGeom prst="line">
            <a:avLst/>
          </a:prstGeom>
          <a:ln w="12700">
            <a:solidFill>
              <a:srgbClr val="AAA4D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E226DA74-A79C-4E6F-8B50-6E78F5C27EBF}"/>
              </a:ext>
            </a:extLst>
          </p:cNvPr>
          <p:cNvCxnSpPr>
            <a:cxnSpLocks/>
          </p:cNvCxnSpPr>
          <p:nvPr/>
        </p:nvCxnSpPr>
        <p:spPr>
          <a:xfrm>
            <a:off x="763845" y="2238407"/>
            <a:ext cx="1322797" cy="0"/>
          </a:xfrm>
          <a:prstGeom prst="line">
            <a:avLst/>
          </a:prstGeom>
          <a:ln w="101600">
            <a:solidFill>
              <a:srgbClr val="1C1C73"/>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CCD9F93B-E0C8-47C8-B63A-5EC2F2AA12D3}"/>
              </a:ext>
            </a:extLst>
          </p:cNvPr>
          <p:cNvSpPr/>
          <p:nvPr/>
        </p:nvSpPr>
        <p:spPr>
          <a:xfrm>
            <a:off x="689285" y="2420289"/>
            <a:ext cx="2865116" cy="507831"/>
          </a:xfrm>
          <a:prstGeom prst="rect">
            <a:avLst/>
          </a:prstGeom>
        </p:spPr>
        <p:txBody>
          <a:bodyPr wrap="square">
            <a:spAutoFit/>
          </a:bodyPr>
          <a:lstStyle/>
          <a:p>
            <a:r>
              <a:rPr lang="de-DE" altLang="zh-CN" sz="1350" b="1" dirty="0">
                <a:solidFill>
                  <a:srgbClr val="AAA4D1"/>
                </a:solidFill>
                <a:latin typeface="印品黑体" panose="00000500000000000000" pitchFamily="2" charset="-122"/>
                <a:ea typeface="印品黑体" panose="00000500000000000000" pitchFamily="2" charset="-122"/>
              </a:rPr>
              <a:t>Martin Briesch, Dominik Sobania, Franz Rothlauf</a:t>
            </a:r>
            <a:endParaRPr lang="zh-CN" altLang="en-US" sz="1350" b="1" dirty="0">
              <a:solidFill>
                <a:srgbClr val="AAA4D1"/>
              </a:solidFill>
              <a:latin typeface="印品黑体" panose="00000500000000000000" pitchFamily="2" charset="-122"/>
              <a:ea typeface="印品黑体" panose="00000500000000000000" pitchFamily="2" charset="-122"/>
            </a:endParaRPr>
          </a:p>
        </p:txBody>
      </p:sp>
      <p:sp>
        <p:nvSpPr>
          <p:cNvPr id="9" name="文本框 8">
            <a:extLst>
              <a:ext uri="{FF2B5EF4-FFF2-40B4-BE49-F238E27FC236}">
                <a16:creationId xmlns:a16="http://schemas.microsoft.com/office/drawing/2014/main" id="{1D712E95-8079-4C50-AD6A-C5D7CF82D03D}"/>
              </a:ext>
            </a:extLst>
          </p:cNvPr>
          <p:cNvSpPr txBox="1"/>
          <p:nvPr/>
        </p:nvSpPr>
        <p:spPr>
          <a:xfrm>
            <a:off x="732690" y="4275762"/>
            <a:ext cx="1531085" cy="276999"/>
          </a:xfrm>
          <a:prstGeom prst="rect">
            <a:avLst/>
          </a:prstGeom>
          <a:solidFill>
            <a:srgbClr val="1C1C73"/>
          </a:solidFill>
        </p:spPr>
        <p:txBody>
          <a:bodyPr wrap="square" rtlCol="0">
            <a:spAutoFit/>
          </a:bodyPr>
          <a:lstStyle/>
          <a:p>
            <a:r>
              <a:rPr lang="en-US" altLang="zh-CN" sz="1200" dirty="0">
                <a:solidFill>
                  <a:schemeClr val="bg1"/>
                </a:solidFill>
                <a:latin typeface="印品黑体" panose="00000500000000000000" pitchFamily="2" charset="-122"/>
                <a:ea typeface="印品黑体" panose="00000500000000000000" pitchFamily="2" charset="-122"/>
              </a:rPr>
              <a:t>Liu Yijun  2025.4</a:t>
            </a:r>
            <a:endParaRPr lang="zh-CN" altLang="en-US" sz="1200" dirty="0">
              <a:solidFill>
                <a:schemeClr val="bg1"/>
              </a:solidFill>
              <a:latin typeface="印品黑体" panose="00000500000000000000" pitchFamily="2" charset="-122"/>
              <a:ea typeface="印品黑体" panose="00000500000000000000" pitchFamily="2" charset="-122"/>
            </a:endParaRPr>
          </a:p>
        </p:txBody>
      </p:sp>
      <p:pic>
        <p:nvPicPr>
          <p:cNvPr id="3" name="图片 2">
            <a:extLst>
              <a:ext uri="{FF2B5EF4-FFF2-40B4-BE49-F238E27FC236}">
                <a16:creationId xmlns:a16="http://schemas.microsoft.com/office/drawing/2014/main" id="{748FB6AE-6D17-C770-0742-F59987C5C4C6}"/>
              </a:ext>
            </a:extLst>
          </p:cNvPr>
          <p:cNvPicPr>
            <a:picLocks noChangeAspect="1"/>
          </p:cNvPicPr>
          <p:nvPr/>
        </p:nvPicPr>
        <p:blipFill>
          <a:blip r:embed="rId3"/>
          <a:stretch>
            <a:fillRect/>
          </a:stretch>
        </p:blipFill>
        <p:spPr>
          <a:xfrm>
            <a:off x="689285" y="2905036"/>
            <a:ext cx="2019404" cy="1224026"/>
          </a:xfrm>
          <a:prstGeom prst="rect">
            <a:avLst/>
          </a:prstGeom>
        </p:spPr>
      </p:pic>
    </p:spTree>
    <p:extLst>
      <p:ext uri="{BB962C8B-B14F-4D97-AF65-F5344CB8AC3E}">
        <p14:creationId xmlns:p14="http://schemas.microsoft.com/office/powerpoint/2010/main" val="214488152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E1EEC-CB5E-7D0B-38C8-7A6672BAA4C2}"/>
            </a:ext>
          </a:extLst>
        </p:cNvPr>
        <p:cNvGrpSpPr/>
        <p:nvPr/>
      </p:nvGrpSpPr>
      <p:grpSpPr>
        <a:xfrm>
          <a:off x="0" y="0"/>
          <a:ext cx="0" cy="0"/>
          <a:chOff x="0" y="0"/>
          <a:chExt cx="0" cy="0"/>
        </a:xfrm>
      </p:grpSpPr>
      <p:sp>
        <p:nvSpPr>
          <p:cNvPr id="67" name="矩形: 圆角 66">
            <a:extLst>
              <a:ext uri="{FF2B5EF4-FFF2-40B4-BE49-F238E27FC236}">
                <a16:creationId xmlns:a16="http://schemas.microsoft.com/office/drawing/2014/main" id="{BD553E8B-9879-4B30-212D-93D323C9CD3C}"/>
              </a:ext>
            </a:extLst>
          </p:cNvPr>
          <p:cNvSpPr/>
          <p:nvPr/>
        </p:nvSpPr>
        <p:spPr>
          <a:xfrm>
            <a:off x="168185" y="107778"/>
            <a:ext cx="8715883" cy="4694068"/>
          </a:xfrm>
          <a:prstGeom prst="roundRect">
            <a:avLst>
              <a:gd name="adj" fmla="val 2718"/>
            </a:avLst>
          </a:prstGeom>
          <a:solidFill>
            <a:srgbClr val="EEEAEB"/>
          </a:solidFill>
          <a:ln>
            <a:noFill/>
          </a:ln>
          <a:effectLst>
            <a:outerShdw blurRad="3556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350" dirty="0"/>
          </a:p>
        </p:txBody>
      </p:sp>
      <p:sp>
        <p:nvSpPr>
          <p:cNvPr id="73" name="矩形: 圆角 72">
            <a:extLst>
              <a:ext uri="{FF2B5EF4-FFF2-40B4-BE49-F238E27FC236}">
                <a16:creationId xmlns:a16="http://schemas.microsoft.com/office/drawing/2014/main" id="{33F41500-693B-C04F-5A04-DB94D73BF62F}"/>
              </a:ext>
            </a:extLst>
          </p:cNvPr>
          <p:cNvSpPr/>
          <p:nvPr/>
        </p:nvSpPr>
        <p:spPr>
          <a:xfrm>
            <a:off x="464924" y="399795"/>
            <a:ext cx="5480191" cy="665984"/>
          </a:xfrm>
          <a:prstGeom prst="roundRect">
            <a:avLst>
              <a:gd name="adj" fmla="val 14449"/>
            </a:avLst>
          </a:prstGeom>
          <a:solidFill>
            <a:srgbClr val="EEEAEB"/>
          </a:solidFill>
          <a:ln>
            <a:noFill/>
          </a:ln>
          <a:effectLst>
            <a:outerShdw blurRad="2159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350"/>
          </a:p>
        </p:txBody>
      </p:sp>
      <p:sp>
        <p:nvSpPr>
          <p:cNvPr id="78" name="Rectangle 1">
            <a:extLst>
              <a:ext uri="{FF2B5EF4-FFF2-40B4-BE49-F238E27FC236}">
                <a16:creationId xmlns:a16="http://schemas.microsoft.com/office/drawing/2014/main" id="{AE9F0D83-C775-85DD-C260-381FC289AAEC}"/>
              </a:ext>
            </a:extLst>
          </p:cNvPr>
          <p:cNvSpPr/>
          <p:nvPr/>
        </p:nvSpPr>
        <p:spPr>
          <a:xfrm>
            <a:off x="703962" y="487092"/>
            <a:ext cx="5736199" cy="504081"/>
          </a:xfrm>
          <a:prstGeom prst="rect">
            <a:avLst/>
          </a:prstGeom>
        </p:spPr>
        <p:txBody>
          <a:bodyPr wrap="square">
            <a:noAutofit/>
          </a:bodyPr>
          <a:lstStyle/>
          <a:p>
            <a:r>
              <a:rPr lang="en-US" altLang="zh-CN" sz="2400" b="1" spc="300" dirty="0">
                <a:solidFill>
                  <a:srgbClr val="1C1C73"/>
                </a:solidFill>
                <a:latin typeface="印品黑体" panose="00000500000000000000" pitchFamily="2" charset="-122"/>
                <a:ea typeface="印品黑体" panose="00000500000000000000" pitchFamily="2" charset="-122"/>
              </a:rPr>
              <a:t>Background and Core Issue</a:t>
            </a:r>
            <a:endParaRPr lang="zh-CN" altLang="en-US" sz="2400" b="1" spc="300" dirty="0">
              <a:solidFill>
                <a:srgbClr val="1C1C73"/>
              </a:solidFill>
              <a:latin typeface="印品黑体" panose="00000500000000000000" pitchFamily="2" charset="-122"/>
              <a:ea typeface="印品黑体" panose="00000500000000000000" pitchFamily="2" charset="-122"/>
            </a:endParaRPr>
          </a:p>
        </p:txBody>
      </p:sp>
      <p:sp>
        <p:nvSpPr>
          <p:cNvPr id="80" name="Rectangle 2">
            <a:extLst>
              <a:ext uri="{FF2B5EF4-FFF2-40B4-BE49-F238E27FC236}">
                <a16:creationId xmlns:a16="http://schemas.microsoft.com/office/drawing/2014/main" id="{46A1D063-0EFA-0DF7-953B-59279BE1738C}"/>
              </a:ext>
            </a:extLst>
          </p:cNvPr>
          <p:cNvSpPr/>
          <p:nvPr/>
        </p:nvSpPr>
        <p:spPr bwMode="auto">
          <a:xfrm rot="10800000">
            <a:off x="610468" y="483916"/>
            <a:ext cx="71754" cy="504081"/>
          </a:xfrm>
          <a:prstGeom prst="rect">
            <a:avLst/>
          </a:prstGeom>
          <a:solidFill>
            <a:srgbClr val="AAA4D1"/>
          </a:solidFill>
          <a:ln w="19050">
            <a:noFill/>
            <a:round/>
            <a:headEnd/>
            <a:tailEnd/>
          </a:ln>
        </p:spPr>
        <p:txBody>
          <a:bodyPr anchor="ctr"/>
          <a:lstStyle/>
          <a:p>
            <a:pPr algn="ctr"/>
            <a:endParaRPr dirty="0">
              <a:latin typeface="印品黑体" panose="00000500000000000000" pitchFamily="2" charset="-122"/>
              <a:ea typeface="印品黑体" panose="00000500000000000000" pitchFamily="2" charset="-122"/>
            </a:endParaRPr>
          </a:p>
        </p:txBody>
      </p:sp>
      <p:sp>
        <p:nvSpPr>
          <p:cNvPr id="2" name="文本框 1">
            <a:extLst>
              <a:ext uri="{FF2B5EF4-FFF2-40B4-BE49-F238E27FC236}">
                <a16:creationId xmlns:a16="http://schemas.microsoft.com/office/drawing/2014/main" id="{3C95C75A-1AD3-9D30-EB80-325F11554F5D}"/>
              </a:ext>
            </a:extLst>
          </p:cNvPr>
          <p:cNvSpPr txBox="1"/>
          <p:nvPr/>
        </p:nvSpPr>
        <p:spPr>
          <a:xfrm>
            <a:off x="464924" y="1339809"/>
            <a:ext cx="7950887" cy="1546577"/>
          </a:xfrm>
          <a:prstGeom prst="rect">
            <a:avLst/>
          </a:prstGeom>
          <a:noFill/>
        </p:spPr>
        <p:txBody>
          <a:bodyPr wrap="square" rtlCol="0">
            <a:spAutoFit/>
          </a:bodyPr>
          <a:lstStyle/>
          <a:p>
            <a:r>
              <a:rPr lang="en-US" altLang="zh-CN" sz="1350" dirty="0">
                <a:ea typeface="印品黑体" panose="00000500000000000000"/>
              </a:rPr>
              <a:t>With the widespread application of Transformer - based Large Language Models (LLMs) in the field of machine learning, they are used in various tasks such as code generation, automated program repair, text summarization, and teaching assistance. Since it is difficult to distinguish between the content generated by LLMs and that generated by humans, the content generated by LLMs may be used to train the next generation of models, thus forming a self - consuming training loop. In the field of image generation, such a loop has been shown to reduce the quality and diversity of images, ultimately leading to model collapse. However, the performance of LLMs in such a loop remains unclear.</a:t>
            </a:r>
            <a:endParaRPr lang="zh-CN" altLang="en-US" sz="1350" dirty="0">
              <a:ea typeface="印品黑体" panose="00000500000000000000"/>
            </a:endParaRPr>
          </a:p>
        </p:txBody>
      </p:sp>
    </p:spTree>
    <p:extLst>
      <p:ext uri="{BB962C8B-B14F-4D97-AF65-F5344CB8AC3E}">
        <p14:creationId xmlns:p14="http://schemas.microsoft.com/office/powerpoint/2010/main" val="2231028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0-#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par>
                                <p:cTn id="9" presetID="37"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1000"/>
                                        <p:tgtEl>
                                          <p:spTgt spid="80"/>
                                        </p:tgtEl>
                                      </p:cBhvr>
                                    </p:animEffect>
                                    <p:anim calcmode="lin" valueType="num">
                                      <p:cBhvr>
                                        <p:cTn id="12" dur="1000" fill="hold"/>
                                        <p:tgtEl>
                                          <p:spTgt spid="80"/>
                                        </p:tgtEl>
                                        <p:attrNameLst>
                                          <p:attrName>ppt_x</p:attrName>
                                        </p:attrNameLst>
                                      </p:cBhvr>
                                      <p:tavLst>
                                        <p:tav tm="0">
                                          <p:val>
                                            <p:strVal val="#ppt_x"/>
                                          </p:val>
                                        </p:tav>
                                        <p:tav tm="100000">
                                          <p:val>
                                            <p:strVal val="#ppt_x"/>
                                          </p:val>
                                        </p:tav>
                                      </p:tavLst>
                                    </p:anim>
                                    <p:anim calcmode="lin" valueType="num">
                                      <p:cBhvr>
                                        <p:cTn id="13" dur="900" decel="100000" fill="hold"/>
                                        <p:tgtEl>
                                          <p:spTgt spid="80"/>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80"/>
                                        </p:tgtEl>
                                        <p:attrNameLst>
                                          <p:attrName>ppt_y</p:attrName>
                                        </p:attrNameLst>
                                      </p:cBhvr>
                                      <p:tavLst>
                                        <p:tav tm="0">
                                          <p:val>
                                            <p:strVal val="#ppt_y-.03"/>
                                          </p:val>
                                        </p:tav>
                                        <p:tav tm="100000">
                                          <p:val>
                                            <p:strVal val="#ppt_y"/>
                                          </p:val>
                                        </p:tav>
                                      </p:tavLst>
                                    </p:anim>
                                  </p:childTnLst>
                                </p:cTn>
                              </p:par>
                              <p:par>
                                <p:cTn id="15" presetID="31" presetClass="entr" presetSubtype="0" fill="hold" grpId="1" nodeType="withEffect">
                                  <p:stCondLst>
                                    <p:cond delay="0"/>
                                  </p:stCondLst>
                                  <p:childTnLst>
                                    <p:set>
                                      <p:cBhvr>
                                        <p:cTn id="16" dur="1" fill="hold">
                                          <p:stCondLst>
                                            <p:cond delay="0"/>
                                          </p:stCondLst>
                                        </p:cTn>
                                        <p:tgtEl>
                                          <p:spTgt spid="80"/>
                                        </p:tgtEl>
                                        <p:attrNameLst>
                                          <p:attrName>style.visibility</p:attrName>
                                        </p:attrNameLst>
                                      </p:cBhvr>
                                      <p:to>
                                        <p:strVal val="visible"/>
                                      </p:to>
                                    </p:set>
                                    <p:anim calcmode="lin" valueType="num">
                                      <p:cBhvr>
                                        <p:cTn id="17" dur="1000" fill="hold"/>
                                        <p:tgtEl>
                                          <p:spTgt spid="80"/>
                                        </p:tgtEl>
                                        <p:attrNameLst>
                                          <p:attrName>ppt_w</p:attrName>
                                        </p:attrNameLst>
                                      </p:cBhvr>
                                      <p:tavLst>
                                        <p:tav tm="0">
                                          <p:val>
                                            <p:fltVal val="0"/>
                                          </p:val>
                                        </p:tav>
                                        <p:tav tm="100000">
                                          <p:val>
                                            <p:strVal val="#ppt_w"/>
                                          </p:val>
                                        </p:tav>
                                      </p:tavLst>
                                    </p:anim>
                                    <p:anim calcmode="lin" valueType="num">
                                      <p:cBhvr>
                                        <p:cTn id="18" dur="1000" fill="hold"/>
                                        <p:tgtEl>
                                          <p:spTgt spid="80"/>
                                        </p:tgtEl>
                                        <p:attrNameLst>
                                          <p:attrName>ppt_h</p:attrName>
                                        </p:attrNameLst>
                                      </p:cBhvr>
                                      <p:tavLst>
                                        <p:tav tm="0">
                                          <p:val>
                                            <p:fltVal val="0"/>
                                          </p:val>
                                        </p:tav>
                                        <p:tav tm="100000">
                                          <p:val>
                                            <p:strVal val="#ppt_h"/>
                                          </p:val>
                                        </p:tav>
                                      </p:tavLst>
                                    </p:anim>
                                    <p:anim calcmode="lin" valueType="num">
                                      <p:cBhvr>
                                        <p:cTn id="19" dur="1000" fill="hold"/>
                                        <p:tgtEl>
                                          <p:spTgt spid="80"/>
                                        </p:tgtEl>
                                        <p:attrNameLst>
                                          <p:attrName>style.rotation</p:attrName>
                                        </p:attrNameLst>
                                      </p:cBhvr>
                                      <p:tavLst>
                                        <p:tav tm="0">
                                          <p:val>
                                            <p:fltVal val="90"/>
                                          </p:val>
                                        </p:tav>
                                        <p:tav tm="100000">
                                          <p:val>
                                            <p:fltVal val="0"/>
                                          </p:val>
                                        </p:tav>
                                      </p:tavLst>
                                    </p:anim>
                                    <p:animEffect transition="in" filter="fade">
                                      <p:cBhvr>
                                        <p:cTn id="20" dur="1000"/>
                                        <p:tgtEl>
                                          <p:spTgt spid="80"/>
                                        </p:tgtEl>
                                      </p:cBhvr>
                                    </p:animEffect>
                                  </p:childTnLst>
                                </p:cTn>
                              </p:par>
                            </p:childTnLst>
                          </p:cTn>
                        </p:par>
                        <p:par>
                          <p:cTn id="21" fill="hold">
                            <p:stCondLst>
                              <p:cond delay="10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78"/>
                                        </p:tgtEl>
                                        <p:attrNameLst>
                                          <p:attrName>style.visibility</p:attrName>
                                        </p:attrNameLst>
                                      </p:cBhvr>
                                      <p:to>
                                        <p:strVal val="visible"/>
                                      </p:to>
                                    </p:set>
                                    <p:anim calcmode="lin" valueType="num">
                                      <p:cBhvr>
                                        <p:cTn id="24" dur="500" fill="hold"/>
                                        <p:tgtEl>
                                          <p:spTgt spid="7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78"/>
                                        </p:tgtEl>
                                        <p:attrNameLst>
                                          <p:attrName>ppt_y</p:attrName>
                                        </p:attrNameLst>
                                      </p:cBhvr>
                                      <p:tavLst>
                                        <p:tav tm="0">
                                          <p:val>
                                            <p:strVal val="#ppt_y"/>
                                          </p:val>
                                        </p:tav>
                                        <p:tav tm="100000">
                                          <p:val>
                                            <p:strVal val="#ppt_y"/>
                                          </p:val>
                                        </p:tav>
                                      </p:tavLst>
                                    </p:anim>
                                    <p:anim calcmode="lin" valueType="num">
                                      <p:cBhvr>
                                        <p:cTn id="26" dur="500" fill="hold"/>
                                        <p:tgtEl>
                                          <p:spTgt spid="7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7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8" grpId="0"/>
      <p:bldP spid="80" grpId="0" animBg="1"/>
      <p:bldP spid="80"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388FA-97AC-2595-D9E1-9CFA2432DAAF}"/>
            </a:ext>
          </a:extLst>
        </p:cNvPr>
        <p:cNvGrpSpPr/>
        <p:nvPr/>
      </p:nvGrpSpPr>
      <p:grpSpPr>
        <a:xfrm>
          <a:off x="0" y="0"/>
          <a:ext cx="0" cy="0"/>
          <a:chOff x="0" y="0"/>
          <a:chExt cx="0" cy="0"/>
        </a:xfrm>
      </p:grpSpPr>
      <p:sp>
        <p:nvSpPr>
          <p:cNvPr id="67" name="矩形: 圆角 66">
            <a:extLst>
              <a:ext uri="{FF2B5EF4-FFF2-40B4-BE49-F238E27FC236}">
                <a16:creationId xmlns:a16="http://schemas.microsoft.com/office/drawing/2014/main" id="{41FAAE47-6DB4-A0E4-E31C-CE810785E4D5}"/>
              </a:ext>
            </a:extLst>
          </p:cNvPr>
          <p:cNvSpPr/>
          <p:nvPr/>
        </p:nvSpPr>
        <p:spPr>
          <a:xfrm>
            <a:off x="168185" y="107778"/>
            <a:ext cx="8715883" cy="4694068"/>
          </a:xfrm>
          <a:prstGeom prst="roundRect">
            <a:avLst>
              <a:gd name="adj" fmla="val 2718"/>
            </a:avLst>
          </a:prstGeom>
          <a:solidFill>
            <a:srgbClr val="EEEAEB"/>
          </a:solidFill>
          <a:ln>
            <a:noFill/>
          </a:ln>
          <a:effectLst>
            <a:outerShdw blurRad="3556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350" dirty="0"/>
          </a:p>
        </p:txBody>
      </p:sp>
      <p:sp>
        <p:nvSpPr>
          <p:cNvPr id="73" name="矩形: 圆角 72">
            <a:extLst>
              <a:ext uri="{FF2B5EF4-FFF2-40B4-BE49-F238E27FC236}">
                <a16:creationId xmlns:a16="http://schemas.microsoft.com/office/drawing/2014/main" id="{95ECCE72-65E3-1D83-927C-896BE0285C80}"/>
              </a:ext>
            </a:extLst>
          </p:cNvPr>
          <p:cNvSpPr/>
          <p:nvPr/>
        </p:nvSpPr>
        <p:spPr>
          <a:xfrm>
            <a:off x="464924" y="399795"/>
            <a:ext cx="5480191" cy="665984"/>
          </a:xfrm>
          <a:prstGeom prst="roundRect">
            <a:avLst>
              <a:gd name="adj" fmla="val 14449"/>
            </a:avLst>
          </a:prstGeom>
          <a:solidFill>
            <a:srgbClr val="EEEAEB"/>
          </a:solidFill>
          <a:ln>
            <a:noFill/>
          </a:ln>
          <a:effectLst>
            <a:outerShdw blurRad="2159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350"/>
          </a:p>
        </p:txBody>
      </p:sp>
      <p:sp>
        <p:nvSpPr>
          <p:cNvPr id="78" name="Rectangle 1">
            <a:extLst>
              <a:ext uri="{FF2B5EF4-FFF2-40B4-BE49-F238E27FC236}">
                <a16:creationId xmlns:a16="http://schemas.microsoft.com/office/drawing/2014/main" id="{4C7D9CED-F4EF-D4F1-D499-56DF35C5B2D4}"/>
              </a:ext>
            </a:extLst>
          </p:cNvPr>
          <p:cNvSpPr/>
          <p:nvPr/>
        </p:nvSpPr>
        <p:spPr>
          <a:xfrm>
            <a:off x="703962" y="487092"/>
            <a:ext cx="5736199" cy="504081"/>
          </a:xfrm>
          <a:prstGeom prst="rect">
            <a:avLst/>
          </a:prstGeom>
        </p:spPr>
        <p:txBody>
          <a:bodyPr wrap="square">
            <a:noAutofit/>
          </a:bodyPr>
          <a:lstStyle/>
          <a:p>
            <a:r>
              <a:rPr lang="en-US" altLang="zh-CN" sz="2400" b="1" spc="300" dirty="0">
                <a:solidFill>
                  <a:srgbClr val="1C1C73"/>
                </a:solidFill>
                <a:latin typeface="印品黑体" panose="00000500000000000000" pitchFamily="2" charset="-122"/>
                <a:ea typeface="印品黑体" panose="00000500000000000000" pitchFamily="2" charset="-122"/>
              </a:rPr>
              <a:t>Experimental Setup</a:t>
            </a:r>
            <a:endParaRPr lang="zh-CN" altLang="en-US" sz="2400" b="1" spc="300" dirty="0">
              <a:solidFill>
                <a:srgbClr val="1C1C73"/>
              </a:solidFill>
              <a:latin typeface="印品黑体" panose="00000500000000000000" pitchFamily="2" charset="-122"/>
              <a:ea typeface="印品黑体" panose="00000500000000000000" pitchFamily="2" charset="-122"/>
            </a:endParaRPr>
          </a:p>
        </p:txBody>
      </p:sp>
      <p:sp>
        <p:nvSpPr>
          <p:cNvPr id="80" name="Rectangle 2">
            <a:extLst>
              <a:ext uri="{FF2B5EF4-FFF2-40B4-BE49-F238E27FC236}">
                <a16:creationId xmlns:a16="http://schemas.microsoft.com/office/drawing/2014/main" id="{52C1CE92-3264-D1C7-42FD-CFA021B6FEF8}"/>
              </a:ext>
            </a:extLst>
          </p:cNvPr>
          <p:cNvSpPr/>
          <p:nvPr/>
        </p:nvSpPr>
        <p:spPr bwMode="auto">
          <a:xfrm rot="10800000">
            <a:off x="610468" y="483916"/>
            <a:ext cx="71754" cy="504081"/>
          </a:xfrm>
          <a:prstGeom prst="rect">
            <a:avLst/>
          </a:prstGeom>
          <a:solidFill>
            <a:srgbClr val="AAA4D1"/>
          </a:solidFill>
          <a:ln w="19050">
            <a:noFill/>
            <a:round/>
            <a:headEnd/>
            <a:tailEnd/>
          </a:ln>
        </p:spPr>
        <p:txBody>
          <a:bodyPr anchor="ctr"/>
          <a:lstStyle/>
          <a:p>
            <a:pPr algn="ctr"/>
            <a:endParaRPr dirty="0">
              <a:latin typeface="印品黑体" panose="00000500000000000000" pitchFamily="2" charset="-122"/>
              <a:ea typeface="印品黑体" panose="00000500000000000000" pitchFamily="2" charset="-122"/>
            </a:endParaRP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8B6816F5-C74E-27E5-4E20-64094F0F4BAF}"/>
                  </a:ext>
                </a:extLst>
              </p:cNvPr>
              <p:cNvSpPr txBox="1"/>
              <p:nvPr/>
            </p:nvSpPr>
            <p:spPr>
              <a:xfrm>
                <a:off x="464923" y="1078471"/>
                <a:ext cx="5480191" cy="3624069"/>
              </a:xfrm>
              <a:prstGeom prst="rect">
                <a:avLst/>
              </a:prstGeom>
              <a:noFill/>
            </p:spPr>
            <p:txBody>
              <a:bodyPr wrap="square" rtlCol="0">
                <a:spAutoFit/>
              </a:bodyPr>
              <a:lstStyle/>
              <a:p>
                <a:r>
                  <a:rPr lang="en-US" altLang="zh-CN" sz="1350" dirty="0">
                    <a:ea typeface="印品黑体" panose="00000500000000000000"/>
                  </a:rPr>
                  <a:t>• Verification with a Logic Expression Dataset: A logic expression dataset is proposed to verify the output of language models. Different from natural language text, the correctness of logic expressions can be clearly evaluated. Logic expressions with different depths are generated through a recursive function to construct the original dataset.</a:t>
                </a:r>
              </a:p>
              <a:p>
                <a:r>
                  <a:rPr lang="en-US" altLang="zh-CN" sz="1350" dirty="0">
                    <a:ea typeface="印品黑体" panose="00000500000000000000"/>
                  </a:rPr>
                  <a:t>• Measuring the Diversity of the Model’s Output: The </a:t>
                </a:r>
                <a:r>
                  <a:rPr lang="en-US" altLang="zh-CN" sz="1350" dirty="0" err="1">
                    <a:ea typeface="印品黑体" panose="00000500000000000000"/>
                  </a:rPr>
                  <a:t>Levenshtein</a:t>
                </a:r>
                <a:r>
                  <a:rPr lang="en-US" altLang="zh-CN" sz="1350" dirty="0">
                    <a:ea typeface="印品黑体" panose="00000500000000000000"/>
                  </a:rPr>
                  <a:t> diversity is used to measure the diversity of LLM samples. This metric calculates the pairwise </a:t>
                </a:r>
                <a:r>
                  <a:rPr lang="en-US" altLang="zh-CN" sz="1350" dirty="0" err="1">
                    <a:ea typeface="印品黑体" panose="00000500000000000000"/>
                  </a:rPr>
                  <a:t>Levenshtein</a:t>
                </a:r>
                <a:r>
                  <a:rPr lang="en-US" altLang="zh-CN" sz="1350" dirty="0">
                    <a:ea typeface="印品黑体" panose="00000500000000000000"/>
                  </a:rPr>
                  <a:t> distance between expressions in the sample, which is then normalized and averaged.</a:t>
                </a:r>
              </a:p>
              <a:p>
                <a:r>
                  <a:rPr lang="en-US" altLang="zh-CN" sz="1350" dirty="0">
                    <a:ea typeface="印品黑体" panose="00000500000000000000"/>
                  </a:rPr>
                  <a:t>• Data Cycles: A data cycle is defined as the way to construct the dataset </a:t>
                </a:r>
                <a14:m>
                  <m:oMath xmlns:m="http://schemas.openxmlformats.org/officeDocument/2006/math">
                    <m:sSub>
                      <m:sSubPr>
                        <m:ctrlPr>
                          <a:rPr lang="en-US" altLang="zh-CN" sz="1350" i="1">
                            <a:latin typeface="Cambria Math" panose="02040503050406030204" pitchFamily="18" charset="0"/>
                            <a:ea typeface="印品黑体" panose="00000500000000000000"/>
                          </a:rPr>
                        </m:ctrlPr>
                      </m:sSubPr>
                      <m:e>
                        <m:r>
                          <a:rPr lang="en-US" altLang="zh-CN" sz="1350" i="1">
                            <a:latin typeface="Cambria Math" panose="02040503050406030204" pitchFamily="18" charset="0"/>
                            <a:ea typeface="印品黑体" panose="00000500000000000000"/>
                          </a:rPr>
                          <m:t>𝐷</m:t>
                        </m:r>
                      </m:e>
                      <m:sub>
                        <m:r>
                          <a:rPr lang="en-US" altLang="zh-CN" sz="1350" i="1">
                            <a:latin typeface="Cambria Math" panose="02040503050406030204" pitchFamily="18" charset="0"/>
                            <a:ea typeface="印品黑体" panose="00000500000000000000"/>
                          </a:rPr>
                          <m:t>𝑡</m:t>
                        </m:r>
                      </m:sub>
                    </m:sSub>
                  </m:oMath>
                </a14:m>
                <a:r>
                  <a:rPr lang="en-US" altLang="zh-CN" sz="1350" dirty="0">
                    <a:ea typeface="印品黑体" panose="00000500000000000000"/>
                  </a:rPr>
                  <a:t>￼in each generation. Four different data cycles are studied: the full synthetic data cycle, the balanced data cycle, the incremental data cycle, and the expanding data cycle.</a:t>
                </a:r>
              </a:p>
              <a:p>
                <a:r>
                  <a:rPr lang="en-US" altLang="zh-CN" sz="1350" dirty="0">
                    <a:ea typeface="印品黑体" panose="00000500000000000000"/>
                  </a:rPr>
                  <a:t>• Model Architecture and Training: A GPT - style LLM is employed, using the open - source implementation </a:t>
                </a:r>
                <a:r>
                  <a:rPr lang="en-US" altLang="zh-CN" sz="1350" dirty="0" err="1">
                    <a:ea typeface="印品黑体" panose="00000500000000000000"/>
                  </a:rPr>
                  <a:t>nanoGPT</a:t>
                </a:r>
                <a:r>
                  <a:rPr lang="en-US" altLang="zh-CN" sz="1350" dirty="0">
                    <a:ea typeface="印品黑体" panose="00000500000000000000"/>
                  </a:rPr>
                  <a:t>. Training parameters such as batch size, dropout rate, and learning rate are set, and the self - consuming training loop is run for 50 generations under different data cycle settings.</a:t>
                </a:r>
                <a:endParaRPr lang="zh-CN" altLang="en-US" sz="1350" dirty="0">
                  <a:ea typeface="印品黑体" panose="00000500000000000000"/>
                </a:endParaRPr>
              </a:p>
            </p:txBody>
          </p:sp>
        </mc:Choice>
        <mc:Fallback>
          <p:sp>
            <p:nvSpPr>
              <p:cNvPr id="2" name="文本框 1">
                <a:extLst>
                  <a:ext uri="{FF2B5EF4-FFF2-40B4-BE49-F238E27FC236}">
                    <a16:creationId xmlns:a16="http://schemas.microsoft.com/office/drawing/2014/main" id="{8B6816F5-C74E-27E5-4E20-64094F0F4BAF}"/>
                  </a:ext>
                </a:extLst>
              </p:cNvPr>
              <p:cNvSpPr txBox="1">
                <a:spLocks noRot="1" noChangeAspect="1" noMove="1" noResize="1" noEditPoints="1" noAdjustHandles="1" noChangeArrowheads="1" noChangeShapeType="1" noTextEdit="1"/>
              </p:cNvSpPr>
              <p:nvPr/>
            </p:nvSpPr>
            <p:spPr>
              <a:xfrm>
                <a:off x="464923" y="1078471"/>
                <a:ext cx="5480191" cy="3624069"/>
              </a:xfrm>
              <a:prstGeom prst="rect">
                <a:avLst/>
              </a:prstGeom>
              <a:blipFill>
                <a:blip r:embed="rId3"/>
                <a:stretch>
                  <a:fillRect l="-231" b="-697"/>
                </a:stretch>
              </a:blipFill>
            </p:spPr>
            <p:txBody>
              <a:bodyPr/>
              <a:lstStyle/>
              <a:p>
                <a:r>
                  <a:rPr lang="en-US">
                    <a:noFill/>
                  </a:rPr>
                  <a:t> </a:t>
                </a:r>
              </a:p>
            </p:txBody>
          </p:sp>
        </mc:Fallback>
      </mc:AlternateContent>
      <p:pic>
        <p:nvPicPr>
          <p:cNvPr id="4" name="图片 3">
            <a:extLst>
              <a:ext uri="{FF2B5EF4-FFF2-40B4-BE49-F238E27FC236}">
                <a16:creationId xmlns:a16="http://schemas.microsoft.com/office/drawing/2014/main" id="{B484D2BE-A678-103D-31F9-14870BB46EDF}"/>
              </a:ext>
            </a:extLst>
          </p:cNvPr>
          <p:cNvPicPr>
            <a:picLocks noChangeAspect="1"/>
          </p:cNvPicPr>
          <p:nvPr/>
        </p:nvPicPr>
        <p:blipFill>
          <a:blip r:embed="rId4"/>
          <a:stretch>
            <a:fillRect/>
          </a:stretch>
        </p:blipFill>
        <p:spPr>
          <a:xfrm>
            <a:off x="5872705" y="1231945"/>
            <a:ext cx="3011363" cy="2519492"/>
          </a:xfrm>
          <a:prstGeom prst="rect">
            <a:avLst/>
          </a:prstGeom>
          <a:ln>
            <a:noFill/>
          </a:ln>
          <a:effectLst>
            <a:softEdge rad="112500"/>
          </a:effectLst>
        </p:spPr>
      </p:pic>
    </p:spTree>
    <p:extLst>
      <p:ext uri="{BB962C8B-B14F-4D97-AF65-F5344CB8AC3E}">
        <p14:creationId xmlns:p14="http://schemas.microsoft.com/office/powerpoint/2010/main" val="3067515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0-#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par>
                                <p:cTn id="9" presetID="37"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1000"/>
                                        <p:tgtEl>
                                          <p:spTgt spid="80"/>
                                        </p:tgtEl>
                                      </p:cBhvr>
                                    </p:animEffect>
                                    <p:anim calcmode="lin" valueType="num">
                                      <p:cBhvr>
                                        <p:cTn id="12" dur="1000" fill="hold"/>
                                        <p:tgtEl>
                                          <p:spTgt spid="80"/>
                                        </p:tgtEl>
                                        <p:attrNameLst>
                                          <p:attrName>ppt_x</p:attrName>
                                        </p:attrNameLst>
                                      </p:cBhvr>
                                      <p:tavLst>
                                        <p:tav tm="0">
                                          <p:val>
                                            <p:strVal val="#ppt_x"/>
                                          </p:val>
                                        </p:tav>
                                        <p:tav tm="100000">
                                          <p:val>
                                            <p:strVal val="#ppt_x"/>
                                          </p:val>
                                        </p:tav>
                                      </p:tavLst>
                                    </p:anim>
                                    <p:anim calcmode="lin" valueType="num">
                                      <p:cBhvr>
                                        <p:cTn id="13" dur="900" decel="100000" fill="hold"/>
                                        <p:tgtEl>
                                          <p:spTgt spid="80"/>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80"/>
                                        </p:tgtEl>
                                        <p:attrNameLst>
                                          <p:attrName>ppt_y</p:attrName>
                                        </p:attrNameLst>
                                      </p:cBhvr>
                                      <p:tavLst>
                                        <p:tav tm="0">
                                          <p:val>
                                            <p:strVal val="#ppt_y-.03"/>
                                          </p:val>
                                        </p:tav>
                                        <p:tav tm="100000">
                                          <p:val>
                                            <p:strVal val="#ppt_y"/>
                                          </p:val>
                                        </p:tav>
                                      </p:tavLst>
                                    </p:anim>
                                  </p:childTnLst>
                                </p:cTn>
                              </p:par>
                              <p:par>
                                <p:cTn id="15" presetID="31" presetClass="entr" presetSubtype="0" fill="hold" grpId="1" nodeType="withEffect">
                                  <p:stCondLst>
                                    <p:cond delay="0"/>
                                  </p:stCondLst>
                                  <p:childTnLst>
                                    <p:set>
                                      <p:cBhvr>
                                        <p:cTn id="16" dur="1" fill="hold">
                                          <p:stCondLst>
                                            <p:cond delay="0"/>
                                          </p:stCondLst>
                                        </p:cTn>
                                        <p:tgtEl>
                                          <p:spTgt spid="80"/>
                                        </p:tgtEl>
                                        <p:attrNameLst>
                                          <p:attrName>style.visibility</p:attrName>
                                        </p:attrNameLst>
                                      </p:cBhvr>
                                      <p:to>
                                        <p:strVal val="visible"/>
                                      </p:to>
                                    </p:set>
                                    <p:anim calcmode="lin" valueType="num">
                                      <p:cBhvr>
                                        <p:cTn id="17" dur="1000" fill="hold"/>
                                        <p:tgtEl>
                                          <p:spTgt spid="80"/>
                                        </p:tgtEl>
                                        <p:attrNameLst>
                                          <p:attrName>ppt_w</p:attrName>
                                        </p:attrNameLst>
                                      </p:cBhvr>
                                      <p:tavLst>
                                        <p:tav tm="0">
                                          <p:val>
                                            <p:fltVal val="0"/>
                                          </p:val>
                                        </p:tav>
                                        <p:tav tm="100000">
                                          <p:val>
                                            <p:strVal val="#ppt_w"/>
                                          </p:val>
                                        </p:tav>
                                      </p:tavLst>
                                    </p:anim>
                                    <p:anim calcmode="lin" valueType="num">
                                      <p:cBhvr>
                                        <p:cTn id="18" dur="1000" fill="hold"/>
                                        <p:tgtEl>
                                          <p:spTgt spid="80"/>
                                        </p:tgtEl>
                                        <p:attrNameLst>
                                          <p:attrName>ppt_h</p:attrName>
                                        </p:attrNameLst>
                                      </p:cBhvr>
                                      <p:tavLst>
                                        <p:tav tm="0">
                                          <p:val>
                                            <p:fltVal val="0"/>
                                          </p:val>
                                        </p:tav>
                                        <p:tav tm="100000">
                                          <p:val>
                                            <p:strVal val="#ppt_h"/>
                                          </p:val>
                                        </p:tav>
                                      </p:tavLst>
                                    </p:anim>
                                    <p:anim calcmode="lin" valueType="num">
                                      <p:cBhvr>
                                        <p:cTn id="19" dur="1000" fill="hold"/>
                                        <p:tgtEl>
                                          <p:spTgt spid="80"/>
                                        </p:tgtEl>
                                        <p:attrNameLst>
                                          <p:attrName>style.rotation</p:attrName>
                                        </p:attrNameLst>
                                      </p:cBhvr>
                                      <p:tavLst>
                                        <p:tav tm="0">
                                          <p:val>
                                            <p:fltVal val="90"/>
                                          </p:val>
                                        </p:tav>
                                        <p:tav tm="100000">
                                          <p:val>
                                            <p:fltVal val="0"/>
                                          </p:val>
                                        </p:tav>
                                      </p:tavLst>
                                    </p:anim>
                                    <p:animEffect transition="in" filter="fade">
                                      <p:cBhvr>
                                        <p:cTn id="20" dur="1000"/>
                                        <p:tgtEl>
                                          <p:spTgt spid="80"/>
                                        </p:tgtEl>
                                      </p:cBhvr>
                                    </p:animEffect>
                                  </p:childTnLst>
                                </p:cTn>
                              </p:par>
                            </p:childTnLst>
                          </p:cTn>
                        </p:par>
                        <p:par>
                          <p:cTn id="21" fill="hold">
                            <p:stCondLst>
                              <p:cond delay="10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78"/>
                                        </p:tgtEl>
                                        <p:attrNameLst>
                                          <p:attrName>style.visibility</p:attrName>
                                        </p:attrNameLst>
                                      </p:cBhvr>
                                      <p:to>
                                        <p:strVal val="visible"/>
                                      </p:to>
                                    </p:set>
                                    <p:anim calcmode="lin" valueType="num">
                                      <p:cBhvr>
                                        <p:cTn id="24" dur="500" fill="hold"/>
                                        <p:tgtEl>
                                          <p:spTgt spid="7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78"/>
                                        </p:tgtEl>
                                        <p:attrNameLst>
                                          <p:attrName>ppt_y</p:attrName>
                                        </p:attrNameLst>
                                      </p:cBhvr>
                                      <p:tavLst>
                                        <p:tav tm="0">
                                          <p:val>
                                            <p:strVal val="#ppt_y"/>
                                          </p:val>
                                        </p:tav>
                                        <p:tav tm="100000">
                                          <p:val>
                                            <p:strVal val="#ppt_y"/>
                                          </p:val>
                                        </p:tav>
                                      </p:tavLst>
                                    </p:anim>
                                    <p:anim calcmode="lin" valueType="num">
                                      <p:cBhvr>
                                        <p:cTn id="26" dur="500" fill="hold"/>
                                        <p:tgtEl>
                                          <p:spTgt spid="7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7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8" grpId="0"/>
      <p:bldP spid="80" grpId="0" animBg="1"/>
      <p:bldP spid="80"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D3238-26F9-FEE7-FA4F-325E557F68E0}"/>
            </a:ext>
          </a:extLst>
        </p:cNvPr>
        <p:cNvGrpSpPr/>
        <p:nvPr/>
      </p:nvGrpSpPr>
      <p:grpSpPr>
        <a:xfrm>
          <a:off x="0" y="0"/>
          <a:ext cx="0" cy="0"/>
          <a:chOff x="0" y="0"/>
          <a:chExt cx="0" cy="0"/>
        </a:xfrm>
      </p:grpSpPr>
      <p:sp>
        <p:nvSpPr>
          <p:cNvPr id="67" name="矩形: 圆角 66">
            <a:extLst>
              <a:ext uri="{FF2B5EF4-FFF2-40B4-BE49-F238E27FC236}">
                <a16:creationId xmlns:a16="http://schemas.microsoft.com/office/drawing/2014/main" id="{63BA43B0-6E26-0EB5-016A-1B1C8E208851}"/>
              </a:ext>
            </a:extLst>
          </p:cNvPr>
          <p:cNvSpPr/>
          <p:nvPr/>
        </p:nvSpPr>
        <p:spPr>
          <a:xfrm>
            <a:off x="168185" y="107778"/>
            <a:ext cx="8715883" cy="4694068"/>
          </a:xfrm>
          <a:prstGeom prst="roundRect">
            <a:avLst>
              <a:gd name="adj" fmla="val 2718"/>
            </a:avLst>
          </a:prstGeom>
          <a:solidFill>
            <a:srgbClr val="EEEAEB"/>
          </a:solidFill>
          <a:ln>
            <a:noFill/>
          </a:ln>
          <a:effectLst>
            <a:outerShdw blurRad="3556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defRPr/>
            </a:pPr>
            <a:endParaRPr lang="zh-CN" altLang="en-US" sz="1350" dirty="0">
              <a:solidFill>
                <a:prstClr val="white"/>
              </a:solidFill>
              <a:latin typeface="等线" panose="020F0502020204030204"/>
              <a:ea typeface="等线" panose="02010600030101010101" pitchFamily="2" charset="-122"/>
            </a:endParaRPr>
          </a:p>
        </p:txBody>
      </p:sp>
      <p:sp>
        <p:nvSpPr>
          <p:cNvPr id="73" name="矩形: 圆角 72">
            <a:extLst>
              <a:ext uri="{FF2B5EF4-FFF2-40B4-BE49-F238E27FC236}">
                <a16:creationId xmlns:a16="http://schemas.microsoft.com/office/drawing/2014/main" id="{B3E09641-B2E0-30B1-1FE8-1812D0EB4EB5}"/>
              </a:ext>
            </a:extLst>
          </p:cNvPr>
          <p:cNvSpPr/>
          <p:nvPr/>
        </p:nvSpPr>
        <p:spPr>
          <a:xfrm>
            <a:off x="464924" y="399795"/>
            <a:ext cx="5480191" cy="665984"/>
          </a:xfrm>
          <a:prstGeom prst="roundRect">
            <a:avLst>
              <a:gd name="adj" fmla="val 14449"/>
            </a:avLst>
          </a:prstGeom>
          <a:solidFill>
            <a:srgbClr val="EEEAEB"/>
          </a:solidFill>
          <a:ln>
            <a:noFill/>
          </a:ln>
          <a:effectLst>
            <a:outerShdw blurRad="2159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78" name="Rectangle 1">
            <a:extLst>
              <a:ext uri="{FF2B5EF4-FFF2-40B4-BE49-F238E27FC236}">
                <a16:creationId xmlns:a16="http://schemas.microsoft.com/office/drawing/2014/main" id="{96A3BDE3-32AC-5867-022C-88E9E3F1F310}"/>
              </a:ext>
            </a:extLst>
          </p:cNvPr>
          <p:cNvSpPr/>
          <p:nvPr/>
        </p:nvSpPr>
        <p:spPr>
          <a:xfrm>
            <a:off x="703962" y="487092"/>
            <a:ext cx="5736199" cy="504081"/>
          </a:xfrm>
          <a:prstGeom prst="rect">
            <a:avLst/>
          </a:prstGeom>
        </p:spPr>
        <p:txBody>
          <a:bodyPr wrap="square">
            <a:noAutofit/>
          </a:bodyPr>
          <a:lstStyle/>
          <a:p>
            <a:pPr lvl="0"/>
            <a:r>
              <a:rPr lang="en-US" altLang="zh-CN" sz="2400" b="1" spc="300" dirty="0">
                <a:solidFill>
                  <a:srgbClr val="1C1C73"/>
                </a:solidFill>
                <a:latin typeface="印品黑体" panose="00000500000000000000" pitchFamily="2" charset="-122"/>
                <a:ea typeface="印品黑体" panose="00000500000000000000" pitchFamily="2" charset="-122"/>
              </a:rPr>
              <a:t>Experimental Results</a:t>
            </a:r>
            <a:endParaRPr lang="zh-CN" altLang="en-US" sz="2400" b="1" spc="300" dirty="0">
              <a:solidFill>
                <a:srgbClr val="1C1C73"/>
              </a:solidFill>
              <a:latin typeface="印品黑体" panose="00000500000000000000" pitchFamily="2" charset="-122"/>
              <a:ea typeface="印品黑体" panose="00000500000000000000" pitchFamily="2" charset="-122"/>
            </a:endParaRPr>
          </a:p>
        </p:txBody>
      </p:sp>
      <p:sp>
        <p:nvSpPr>
          <p:cNvPr id="80" name="Rectangle 2">
            <a:extLst>
              <a:ext uri="{FF2B5EF4-FFF2-40B4-BE49-F238E27FC236}">
                <a16:creationId xmlns:a16="http://schemas.microsoft.com/office/drawing/2014/main" id="{57CBDAB9-2E43-CFCB-AD09-99BDE240B80E}"/>
              </a:ext>
            </a:extLst>
          </p:cNvPr>
          <p:cNvSpPr/>
          <p:nvPr/>
        </p:nvSpPr>
        <p:spPr bwMode="auto">
          <a:xfrm rot="10800000">
            <a:off x="610468" y="483916"/>
            <a:ext cx="71754" cy="504081"/>
          </a:xfrm>
          <a:prstGeom prst="rect">
            <a:avLst/>
          </a:prstGeom>
          <a:solidFill>
            <a:srgbClr val="AAA4D1"/>
          </a:solidFill>
          <a:ln w="19050">
            <a:noFill/>
            <a:round/>
            <a:headEnd/>
            <a:tailEnd/>
          </a:ln>
        </p:spPr>
        <p:txBody>
          <a:bodyPr anchor="ctr"/>
          <a:lstStyle/>
          <a:p>
            <a:pPr algn="ctr" defTabSz="685800">
              <a:defRPr/>
            </a:pPr>
            <a:endParaRPr dirty="0">
              <a:solidFill>
                <a:prstClr val="black"/>
              </a:solidFill>
              <a:latin typeface="印品黑体" panose="00000500000000000000" pitchFamily="2" charset="-122"/>
              <a:ea typeface="印品黑体" panose="00000500000000000000" pitchFamily="2" charset="-122"/>
            </a:endParaRPr>
          </a:p>
        </p:txBody>
      </p:sp>
      <p:sp>
        <p:nvSpPr>
          <p:cNvPr id="2" name="文本框 1">
            <a:extLst>
              <a:ext uri="{FF2B5EF4-FFF2-40B4-BE49-F238E27FC236}">
                <a16:creationId xmlns:a16="http://schemas.microsoft.com/office/drawing/2014/main" id="{E33DF20E-8A34-D522-6F35-64174D64B37F}"/>
              </a:ext>
            </a:extLst>
          </p:cNvPr>
          <p:cNvSpPr txBox="1"/>
          <p:nvPr/>
        </p:nvSpPr>
        <p:spPr>
          <a:xfrm>
            <a:off x="464924" y="1339809"/>
            <a:ext cx="7950887" cy="3208571"/>
          </a:xfrm>
          <a:prstGeom prst="rect">
            <a:avLst/>
          </a:prstGeom>
          <a:noFill/>
        </p:spPr>
        <p:txBody>
          <a:bodyPr wrap="square" rtlCol="0">
            <a:spAutoFit/>
          </a:bodyPr>
          <a:lstStyle/>
          <a:p>
            <a:pPr defTabSz="685800">
              <a:defRPr/>
            </a:pPr>
            <a:r>
              <a:rPr lang="en-US" altLang="zh-CN" sz="1350" dirty="0">
                <a:solidFill>
                  <a:prstClr val="black"/>
                </a:solidFill>
                <a:latin typeface="等线" panose="020F0502020204030204"/>
                <a:ea typeface="印品黑体" panose="00000500000000000000"/>
              </a:rPr>
              <a:t>1.Diversity Analysis Results</a:t>
            </a:r>
          </a:p>
          <a:p>
            <a:pPr defTabSz="685800">
              <a:defRPr/>
            </a:pPr>
            <a:r>
              <a:rPr lang="en-US" altLang="zh-CN" sz="1350" dirty="0">
                <a:solidFill>
                  <a:prstClr val="black"/>
                </a:solidFill>
                <a:latin typeface="等线" panose="020F0502020204030204"/>
                <a:ea typeface="印品黑体" panose="00000500000000000000"/>
              </a:rPr>
              <a:t>The experiments demonstrate that regardless of initialization methods, the diversity of model outputs decreases significantly with the number of self-consuming training generations. Specifically:</a:t>
            </a:r>
          </a:p>
          <a:p>
            <a:pPr defTabSz="685800">
              <a:defRPr/>
            </a:pPr>
            <a:r>
              <a:rPr lang="en-US" altLang="zh-CN" sz="1350" dirty="0">
                <a:solidFill>
                  <a:prstClr val="black"/>
                </a:solidFill>
                <a:latin typeface="等线" panose="020F0502020204030204"/>
                <a:ea typeface="印品黑体" panose="00000500000000000000"/>
              </a:rPr>
              <a:t>True-only initialization: Diversity drops to 0.6 by Gen2 and approaches 0 (&lt;0.1) by Gen5.</a:t>
            </a:r>
          </a:p>
          <a:p>
            <a:pPr defTabSz="685800">
              <a:defRPr/>
            </a:pPr>
            <a:r>
              <a:rPr lang="en-US" altLang="zh-CN" sz="1350" dirty="0">
                <a:solidFill>
                  <a:prstClr val="black"/>
                </a:solidFill>
                <a:latin typeface="等线" panose="020F0502020204030204"/>
                <a:ea typeface="印品黑体" panose="00000500000000000000"/>
              </a:rPr>
              <a:t>False-only initialization: Shows a similar but slightly faster decline in diversity.</a:t>
            </a:r>
          </a:p>
          <a:p>
            <a:pPr defTabSz="685800">
              <a:defRPr/>
            </a:pPr>
            <a:r>
              <a:rPr lang="en-US" altLang="zh-CN" sz="1350" dirty="0">
                <a:solidFill>
                  <a:prstClr val="black"/>
                </a:solidFill>
                <a:latin typeface="等线" panose="020F0502020204030204"/>
                <a:ea typeface="印品黑体" panose="00000500000000000000"/>
              </a:rPr>
              <a:t>Balanced initialization (1:1 </a:t>
            </a:r>
            <a:r>
              <a:rPr lang="en-US" altLang="zh-CN" sz="1350" dirty="0" err="1">
                <a:solidFill>
                  <a:prstClr val="black"/>
                </a:solidFill>
                <a:latin typeface="等线" panose="020F0502020204030204"/>
                <a:ea typeface="印品黑体" panose="00000500000000000000"/>
              </a:rPr>
              <a:t>true:false</a:t>
            </a:r>
            <a:r>
              <a:rPr lang="en-US" altLang="zh-CN" sz="1350" dirty="0">
                <a:solidFill>
                  <a:prstClr val="black"/>
                </a:solidFill>
                <a:latin typeface="等线" panose="020F0502020204030204"/>
                <a:ea typeface="印品黑体" panose="00000500000000000000"/>
              </a:rPr>
              <a:t>): Exhibits the slowest diversity loss, maintaining ~0.2 diversity at Gen5, but still trending toward 0 eventually.</a:t>
            </a:r>
          </a:p>
          <a:p>
            <a:pPr defTabSz="685800">
              <a:defRPr/>
            </a:pPr>
            <a:endParaRPr lang="en-US" altLang="zh-CN" sz="1350" dirty="0">
              <a:solidFill>
                <a:prstClr val="black"/>
              </a:solidFill>
              <a:latin typeface="等线" panose="020F0502020204030204"/>
              <a:ea typeface="印品黑体" panose="00000500000000000000"/>
            </a:endParaRPr>
          </a:p>
          <a:p>
            <a:pPr defTabSz="685800">
              <a:defRPr/>
            </a:pPr>
            <a:r>
              <a:rPr lang="en-US" altLang="zh-CN" sz="1350" dirty="0">
                <a:solidFill>
                  <a:prstClr val="black"/>
                </a:solidFill>
                <a:latin typeface="等线" panose="020F0502020204030204"/>
                <a:ea typeface="印品黑体" panose="00000500000000000000"/>
              </a:rPr>
              <a:t>2. Correctness Trend</a:t>
            </a:r>
          </a:p>
          <a:p>
            <a:pPr defTabSz="685800">
              <a:defRPr/>
            </a:pPr>
            <a:r>
              <a:rPr lang="en-US" altLang="zh-CN" sz="1350" dirty="0">
                <a:solidFill>
                  <a:prstClr val="black"/>
                </a:solidFill>
                <a:latin typeface="等线" panose="020F0502020204030204"/>
                <a:ea typeface="印品黑体" panose="00000500000000000000"/>
              </a:rPr>
              <a:t>During early self-consuming training (Gen1-Gen3), the correctness (syntactic and semantic accuracy) of model outputs improves significantly:</a:t>
            </a:r>
          </a:p>
          <a:p>
            <a:pPr defTabSz="685800">
              <a:defRPr/>
            </a:pPr>
            <a:r>
              <a:rPr lang="en-US" altLang="zh-CN" sz="1350" dirty="0">
                <a:solidFill>
                  <a:prstClr val="black"/>
                </a:solidFill>
                <a:latin typeface="等线" panose="020F0502020204030204"/>
                <a:ea typeface="印品黑体" panose="00000500000000000000"/>
              </a:rPr>
              <a:t>Syntactic accuracy: Rises from 85% initially to 98% by Gen3.</a:t>
            </a:r>
          </a:p>
          <a:p>
            <a:pPr defTabSz="685800">
              <a:defRPr/>
            </a:pPr>
            <a:r>
              <a:rPr lang="en-US" altLang="zh-CN" sz="1350" dirty="0">
                <a:solidFill>
                  <a:prstClr val="black"/>
                </a:solidFill>
                <a:latin typeface="等线" panose="020F0502020204030204"/>
                <a:ea typeface="印品黑体" panose="00000500000000000000"/>
              </a:rPr>
              <a:t>Semantic accuracy: Increases from 70% to 95% by Gen5.</a:t>
            </a:r>
          </a:p>
          <a:p>
            <a:pPr defTabSz="685800">
              <a:defRPr/>
            </a:pPr>
            <a:r>
              <a:rPr lang="en-US" altLang="zh-CN" sz="1350" dirty="0">
                <a:solidFill>
                  <a:prstClr val="black"/>
                </a:solidFill>
                <a:latin typeface="等线" panose="020F0502020204030204"/>
                <a:ea typeface="印品黑体" panose="00000500000000000000"/>
              </a:rPr>
              <a:t>However, beyond Gen5, the model experiences mode collapse, producing repetitive and meaningless content, causing correctness to plummet.</a:t>
            </a:r>
            <a:endParaRPr lang="zh-CN" altLang="en-US" sz="1350" dirty="0">
              <a:solidFill>
                <a:prstClr val="black"/>
              </a:solidFill>
              <a:latin typeface="等线" panose="020F0502020204030204"/>
              <a:ea typeface="印品黑体" panose="00000500000000000000"/>
            </a:endParaRPr>
          </a:p>
        </p:txBody>
      </p:sp>
    </p:spTree>
    <p:extLst>
      <p:ext uri="{BB962C8B-B14F-4D97-AF65-F5344CB8AC3E}">
        <p14:creationId xmlns:p14="http://schemas.microsoft.com/office/powerpoint/2010/main" val="4222026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0-#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par>
                                <p:cTn id="9" presetID="37"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1000"/>
                                        <p:tgtEl>
                                          <p:spTgt spid="80"/>
                                        </p:tgtEl>
                                      </p:cBhvr>
                                    </p:animEffect>
                                    <p:anim calcmode="lin" valueType="num">
                                      <p:cBhvr>
                                        <p:cTn id="12" dur="1000" fill="hold"/>
                                        <p:tgtEl>
                                          <p:spTgt spid="80"/>
                                        </p:tgtEl>
                                        <p:attrNameLst>
                                          <p:attrName>ppt_x</p:attrName>
                                        </p:attrNameLst>
                                      </p:cBhvr>
                                      <p:tavLst>
                                        <p:tav tm="0">
                                          <p:val>
                                            <p:strVal val="#ppt_x"/>
                                          </p:val>
                                        </p:tav>
                                        <p:tav tm="100000">
                                          <p:val>
                                            <p:strVal val="#ppt_x"/>
                                          </p:val>
                                        </p:tav>
                                      </p:tavLst>
                                    </p:anim>
                                    <p:anim calcmode="lin" valueType="num">
                                      <p:cBhvr>
                                        <p:cTn id="13" dur="900" decel="100000" fill="hold"/>
                                        <p:tgtEl>
                                          <p:spTgt spid="80"/>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80"/>
                                        </p:tgtEl>
                                        <p:attrNameLst>
                                          <p:attrName>ppt_y</p:attrName>
                                        </p:attrNameLst>
                                      </p:cBhvr>
                                      <p:tavLst>
                                        <p:tav tm="0">
                                          <p:val>
                                            <p:strVal val="#ppt_y-.03"/>
                                          </p:val>
                                        </p:tav>
                                        <p:tav tm="100000">
                                          <p:val>
                                            <p:strVal val="#ppt_y"/>
                                          </p:val>
                                        </p:tav>
                                      </p:tavLst>
                                    </p:anim>
                                  </p:childTnLst>
                                </p:cTn>
                              </p:par>
                              <p:par>
                                <p:cTn id="15" presetID="31" presetClass="entr" presetSubtype="0" fill="hold" grpId="1" nodeType="withEffect">
                                  <p:stCondLst>
                                    <p:cond delay="0"/>
                                  </p:stCondLst>
                                  <p:childTnLst>
                                    <p:set>
                                      <p:cBhvr>
                                        <p:cTn id="16" dur="1" fill="hold">
                                          <p:stCondLst>
                                            <p:cond delay="0"/>
                                          </p:stCondLst>
                                        </p:cTn>
                                        <p:tgtEl>
                                          <p:spTgt spid="80"/>
                                        </p:tgtEl>
                                        <p:attrNameLst>
                                          <p:attrName>style.visibility</p:attrName>
                                        </p:attrNameLst>
                                      </p:cBhvr>
                                      <p:to>
                                        <p:strVal val="visible"/>
                                      </p:to>
                                    </p:set>
                                    <p:anim calcmode="lin" valueType="num">
                                      <p:cBhvr>
                                        <p:cTn id="17" dur="1000" fill="hold"/>
                                        <p:tgtEl>
                                          <p:spTgt spid="80"/>
                                        </p:tgtEl>
                                        <p:attrNameLst>
                                          <p:attrName>ppt_w</p:attrName>
                                        </p:attrNameLst>
                                      </p:cBhvr>
                                      <p:tavLst>
                                        <p:tav tm="0">
                                          <p:val>
                                            <p:fltVal val="0"/>
                                          </p:val>
                                        </p:tav>
                                        <p:tav tm="100000">
                                          <p:val>
                                            <p:strVal val="#ppt_w"/>
                                          </p:val>
                                        </p:tav>
                                      </p:tavLst>
                                    </p:anim>
                                    <p:anim calcmode="lin" valueType="num">
                                      <p:cBhvr>
                                        <p:cTn id="18" dur="1000" fill="hold"/>
                                        <p:tgtEl>
                                          <p:spTgt spid="80"/>
                                        </p:tgtEl>
                                        <p:attrNameLst>
                                          <p:attrName>ppt_h</p:attrName>
                                        </p:attrNameLst>
                                      </p:cBhvr>
                                      <p:tavLst>
                                        <p:tav tm="0">
                                          <p:val>
                                            <p:fltVal val="0"/>
                                          </p:val>
                                        </p:tav>
                                        <p:tav tm="100000">
                                          <p:val>
                                            <p:strVal val="#ppt_h"/>
                                          </p:val>
                                        </p:tav>
                                      </p:tavLst>
                                    </p:anim>
                                    <p:anim calcmode="lin" valueType="num">
                                      <p:cBhvr>
                                        <p:cTn id="19" dur="1000" fill="hold"/>
                                        <p:tgtEl>
                                          <p:spTgt spid="80"/>
                                        </p:tgtEl>
                                        <p:attrNameLst>
                                          <p:attrName>style.rotation</p:attrName>
                                        </p:attrNameLst>
                                      </p:cBhvr>
                                      <p:tavLst>
                                        <p:tav tm="0">
                                          <p:val>
                                            <p:fltVal val="90"/>
                                          </p:val>
                                        </p:tav>
                                        <p:tav tm="100000">
                                          <p:val>
                                            <p:fltVal val="0"/>
                                          </p:val>
                                        </p:tav>
                                      </p:tavLst>
                                    </p:anim>
                                    <p:animEffect transition="in" filter="fade">
                                      <p:cBhvr>
                                        <p:cTn id="20" dur="1000"/>
                                        <p:tgtEl>
                                          <p:spTgt spid="80"/>
                                        </p:tgtEl>
                                      </p:cBhvr>
                                    </p:animEffect>
                                  </p:childTnLst>
                                </p:cTn>
                              </p:par>
                            </p:childTnLst>
                          </p:cTn>
                        </p:par>
                        <p:par>
                          <p:cTn id="21" fill="hold">
                            <p:stCondLst>
                              <p:cond delay="10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78"/>
                                        </p:tgtEl>
                                        <p:attrNameLst>
                                          <p:attrName>style.visibility</p:attrName>
                                        </p:attrNameLst>
                                      </p:cBhvr>
                                      <p:to>
                                        <p:strVal val="visible"/>
                                      </p:to>
                                    </p:set>
                                    <p:anim calcmode="lin" valueType="num">
                                      <p:cBhvr>
                                        <p:cTn id="24" dur="500" fill="hold"/>
                                        <p:tgtEl>
                                          <p:spTgt spid="7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78"/>
                                        </p:tgtEl>
                                        <p:attrNameLst>
                                          <p:attrName>ppt_y</p:attrName>
                                        </p:attrNameLst>
                                      </p:cBhvr>
                                      <p:tavLst>
                                        <p:tav tm="0">
                                          <p:val>
                                            <p:strVal val="#ppt_y"/>
                                          </p:val>
                                        </p:tav>
                                        <p:tav tm="100000">
                                          <p:val>
                                            <p:strVal val="#ppt_y"/>
                                          </p:val>
                                        </p:tav>
                                      </p:tavLst>
                                    </p:anim>
                                    <p:anim calcmode="lin" valueType="num">
                                      <p:cBhvr>
                                        <p:cTn id="26" dur="500" fill="hold"/>
                                        <p:tgtEl>
                                          <p:spTgt spid="7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7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8" grpId="0"/>
      <p:bldP spid="80" grpId="0" animBg="1"/>
      <p:bldP spid="8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688CD-A6ED-E876-458C-D6AD1BF3273E}"/>
            </a:ext>
          </a:extLst>
        </p:cNvPr>
        <p:cNvGrpSpPr/>
        <p:nvPr/>
      </p:nvGrpSpPr>
      <p:grpSpPr>
        <a:xfrm>
          <a:off x="0" y="0"/>
          <a:ext cx="0" cy="0"/>
          <a:chOff x="0" y="0"/>
          <a:chExt cx="0" cy="0"/>
        </a:xfrm>
      </p:grpSpPr>
      <p:sp>
        <p:nvSpPr>
          <p:cNvPr id="67" name="矩形: 圆角 66">
            <a:extLst>
              <a:ext uri="{FF2B5EF4-FFF2-40B4-BE49-F238E27FC236}">
                <a16:creationId xmlns:a16="http://schemas.microsoft.com/office/drawing/2014/main" id="{7F554DAE-198A-478E-1B07-54883751DF4D}"/>
              </a:ext>
            </a:extLst>
          </p:cNvPr>
          <p:cNvSpPr/>
          <p:nvPr/>
        </p:nvSpPr>
        <p:spPr>
          <a:xfrm>
            <a:off x="168185" y="107778"/>
            <a:ext cx="8715883" cy="4694068"/>
          </a:xfrm>
          <a:prstGeom prst="roundRect">
            <a:avLst>
              <a:gd name="adj" fmla="val 2718"/>
            </a:avLst>
          </a:prstGeom>
          <a:solidFill>
            <a:srgbClr val="EEEAEB"/>
          </a:solidFill>
          <a:ln>
            <a:noFill/>
          </a:ln>
          <a:effectLst>
            <a:outerShdw blurRad="3556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defRPr/>
            </a:pPr>
            <a:endParaRPr lang="zh-CN" altLang="en-US" sz="1350" dirty="0">
              <a:solidFill>
                <a:prstClr val="white"/>
              </a:solidFill>
              <a:latin typeface="等线" panose="020F0502020204030204"/>
              <a:ea typeface="等线" panose="02010600030101010101" pitchFamily="2" charset="-122"/>
            </a:endParaRPr>
          </a:p>
        </p:txBody>
      </p:sp>
      <p:sp>
        <p:nvSpPr>
          <p:cNvPr id="73" name="矩形: 圆角 72">
            <a:extLst>
              <a:ext uri="{FF2B5EF4-FFF2-40B4-BE49-F238E27FC236}">
                <a16:creationId xmlns:a16="http://schemas.microsoft.com/office/drawing/2014/main" id="{20805B6D-EF18-5C6C-0EA4-EC4DD77BAF59}"/>
              </a:ext>
            </a:extLst>
          </p:cNvPr>
          <p:cNvSpPr/>
          <p:nvPr/>
        </p:nvSpPr>
        <p:spPr>
          <a:xfrm>
            <a:off x="464924" y="399795"/>
            <a:ext cx="5480191" cy="665984"/>
          </a:xfrm>
          <a:prstGeom prst="roundRect">
            <a:avLst>
              <a:gd name="adj" fmla="val 14449"/>
            </a:avLst>
          </a:prstGeom>
          <a:solidFill>
            <a:srgbClr val="EEEAEB"/>
          </a:solidFill>
          <a:ln>
            <a:noFill/>
          </a:ln>
          <a:effectLst>
            <a:outerShdw blurRad="2159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78" name="Rectangle 1">
            <a:extLst>
              <a:ext uri="{FF2B5EF4-FFF2-40B4-BE49-F238E27FC236}">
                <a16:creationId xmlns:a16="http://schemas.microsoft.com/office/drawing/2014/main" id="{7B7F2F91-E9D5-E444-EC0C-29883C9CA7CE}"/>
              </a:ext>
            </a:extLst>
          </p:cNvPr>
          <p:cNvSpPr/>
          <p:nvPr/>
        </p:nvSpPr>
        <p:spPr>
          <a:xfrm>
            <a:off x="703962" y="487092"/>
            <a:ext cx="5736199" cy="504081"/>
          </a:xfrm>
          <a:prstGeom prst="rect">
            <a:avLst/>
          </a:prstGeom>
        </p:spPr>
        <p:txBody>
          <a:bodyPr wrap="square">
            <a:noAutofit/>
          </a:bodyPr>
          <a:lstStyle/>
          <a:p>
            <a:pPr lvl="0"/>
            <a:r>
              <a:rPr lang="en-US" altLang="zh-CN" sz="2400" b="1" spc="300" dirty="0">
                <a:solidFill>
                  <a:srgbClr val="1C1C73"/>
                </a:solidFill>
                <a:latin typeface="印品黑体" panose="00000500000000000000" pitchFamily="2" charset="-122"/>
                <a:ea typeface="印品黑体" panose="00000500000000000000" pitchFamily="2" charset="-122"/>
              </a:rPr>
              <a:t>Experimental Results</a:t>
            </a:r>
            <a:endParaRPr lang="zh-CN" altLang="en-US" sz="2400" b="1" spc="300" dirty="0">
              <a:solidFill>
                <a:srgbClr val="1C1C73"/>
              </a:solidFill>
              <a:latin typeface="印品黑体" panose="00000500000000000000" pitchFamily="2" charset="-122"/>
              <a:ea typeface="印品黑体" panose="00000500000000000000" pitchFamily="2" charset="-122"/>
            </a:endParaRPr>
          </a:p>
        </p:txBody>
      </p:sp>
      <p:sp>
        <p:nvSpPr>
          <p:cNvPr id="80" name="Rectangle 2">
            <a:extLst>
              <a:ext uri="{FF2B5EF4-FFF2-40B4-BE49-F238E27FC236}">
                <a16:creationId xmlns:a16="http://schemas.microsoft.com/office/drawing/2014/main" id="{17E07918-552A-138A-BDB2-BA6FE4D6D624}"/>
              </a:ext>
            </a:extLst>
          </p:cNvPr>
          <p:cNvSpPr/>
          <p:nvPr/>
        </p:nvSpPr>
        <p:spPr bwMode="auto">
          <a:xfrm rot="10800000">
            <a:off x="610468" y="483916"/>
            <a:ext cx="71754" cy="504081"/>
          </a:xfrm>
          <a:prstGeom prst="rect">
            <a:avLst/>
          </a:prstGeom>
          <a:solidFill>
            <a:srgbClr val="AAA4D1"/>
          </a:solidFill>
          <a:ln w="19050">
            <a:noFill/>
            <a:round/>
            <a:headEnd/>
            <a:tailEnd/>
          </a:ln>
        </p:spPr>
        <p:txBody>
          <a:bodyPr anchor="ctr"/>
          <a:lstStyle/>
          <a:p>
            <a:pPr algn="ctr" defTabSz="685800">
              <a:defRPr/>
            </a:pPr>
            <a:endParaRPr dirty="0">
              <a:solidFill>
                <a:prstClr val="black"/>
              </a:solidFill>
              <a:latin typeface="印品黑体" panose="00000500000000000000" pitchFamily="2" charset="-122"/>
              <a:ea typeface="印品黑体" panose="00000500000000000000" pitchFamily="2" charset="-122"/>
            </a:endParaRPr>
          </a:p>
        </p:txBody>
      </p:sp>
      <p:sp>
        <p:nvSpPr>
          <p:cNvPr id="2" name="文本框 1">
            <a:extLst>
              <a:ext uri="{FF2B5EF4-FFF2-40B4-BE49-F238E27FC236}">
                <a16:creationId xmlns:a16="http://schemas.microsoft.com/office/drawing/2014/main" id="{807EC656-2951-50FE-C34B-57AEC248C301}"/>
              </a:ext>
            </a:extLst>
          </p:cNvPr>
          <p:cNvSpPr txBox="1"/>
          <p:nvPr/>
        </p:nvSpPr>
        <p:spPr>
          <a:xfrm>
            <a:off x="464924" y="1353433"/>
            <a:ext cx="7950887" cy="2585323"/>
          </a:xfrm>
          <a:prstGeom prst="rect">
            <a:avLst/>
          </a:prstGeom>
          <a:noFill/>
        </p:spPr>
        <p:txBody>
          <a:bodyPr wrap="square" rtlCol="0">
            <a:spAutoFit/>
          </a:bodyPr>
          <a:lstStyle/>
          <a:p>
            <a:pPr defTabSz="685800">
              <a:defRPr/>
            </a:pPr>
            <a:r>
              <a:rPr lang="en-US" altLang="zh-CN" sz="1350" dirty="0">
                <a:solidFill>
                  <a:prstClr val="black"/>
                </a:solidFill>
                <a:latin typeface="等线" panose="020F0502020204030204"/>
                <a:ea typeface="印品黑体" panose="00000500000000000000"/>
              </a:rPr>
              <a:t>3.Impact of Data Recycling Methods</a:t>
            </a:r>
          </a:p>
          <a:p>
            <a:pPr defTabSz="685800">
              <a:defRPr/>
            </a:pPr>
            <a:r>
              <a:rPr lang="en-US" altLang="zh-CN" sz="1350" dirty="0">
                <a:solidFill>
                  <a:prstClr val="black"/>
                </a:solidFill>
                <a:latin typeface="等线" panose="020F0502020204030204"/>
                <a:ea typeface="印品黑体" panose="00000500000000000000"/>
              </a:rPr>
              <a:t>Full-synthetic recycling: Fastest diversity loss, &lt;0.3 by Gen3.</a:t>
            </a:r>
          </a:p>
          <a:p>
            <a:pPr defTabSz="685800">
              <a:defRPr/>
            </a:pPr>
            <a:r>
              <a:rPr lang="en-US" altLang="zh-CN" sz="1350" dirty="0">
                <a:solidFill>
                  <a:prstClr val="black"/>
                </a:solidFill>
                <a:latin typeface="等线" panose="020F0502020204030204"/>
                <a:ea typeface="印品黑体" panose="00000500000000000000"/>
              </a:rPr>
              <a:t>Balanced recycling: Mixing real and generated data maintains 0.4 diversity at Gen5.</a:t>
            </a:r>
          </a:p>
          <a:p>
            <a:pPr defTabSz="685800">
              <a:defRPr/>
            </a:pPr>
            <a:r>
              <a:rPr lang="en-US" altLang="zh-CN" sz="1350" dirty="0">
                <a:solidFill>
                  <a:prstClr val="black"/>
                </a:solidFill>
                <a:latin typeface="等线" panose="020F0502020204030204"/>
                <a:ea typeface="印品黑体" panose="00000500000000000000"/>
              </a:rPr>
              <a:t>Incremental recycling: Gradually increasing synthetic data results in 0.35 diversity at Gen5.</a:t>
            </a:r>
          </a:p>
          <a:p>
            <a:pPr defTabSz="685800">
              <a:defRPr/>
            </a:pPr>
            <a:r>
              <a:rPr lang="en-US" altLang="zh-CN" sz="1350" dirty="0">
                <a:solidFill>
                  <a:prstClr val="black"/>
                </a:solidFill>
                <a:latin typeface="等线" panose="020F0502020204030204"/>
                <a:ea typeface="印品黑体" panose="00000500000000000000"/>
              </a:rPr>
              <a:t>Extended recycling: Adding fresh real data achieves 0.5 diversity at Gen5, significantly higher than others.</a:t>
            </a:r>
          </a:p>
          <a:p>
            <a:pPr defTabSz="685800">
              <a:defRPr/>
            </a:pPr>
            <a:endParaRPr lang="en-US" altLang="zh-CN" sz="1350" dirty="0">
              <a:solidFill>
                <a:prstClr val="black"/>
              </a:solidFill>
              <a:latin typeface="等线" panose="020F0502020204030204"/>
              <a:ea typeface="印品黑体" panose="00000500000000000000"/>
            </a:endParaRPr>
          </a:p>
          <a:p>
            <a:pPr defTabSz="685800">
              <a:defRPr/>
            </a:pPr>
            <a:r>
              <a:rPr lang="en-US" altLang="zh-CN" sz="1350" dirty="0">
                <a:solidFill>
                  <a:prstClr val="black"/>
                </a:solidFill>
                <a:latin typeface="等线" panose="020F0502020204030204"/>
                <a:ea typeface="印品黑体" panose="00000500000000000000"/>
              </a:rPr>
              <a:t>4. Model Collapse in Long-Term Training</a:t>
            </a:r>
          </a:p>
          <a:p>
            <a:pPr defTabSz="685800">
              <a:defRPr/>
            </a:pPr>
            <a:r>
              <a:rPr lang="en-US" altLang="zh-CN" sz="1350" dirty="0">
                <a:solidFill>
                  <a:prstClr val="black"/>
                </a:solidFill>
                <a:latin typeface="等线" panose="020F0502020204030204"/>
                <a:ea typeface="印品黑体" panose="00000500000000000000"/>
              </a:rPr>
              <a:t>Beyond Gen10, all models collapse severely:</a:t>
            </a:r>
          </a:p>
          <a:p>
            <a:pPr defTabSz="685800">
              <a:defRPr/>
            </a:pPr>
            <a:r>
              <a:rPr lang="en-US" altLang="zh-CN" sz="1350" dirty="0">
                <a:solidFill>
                  <a:prstClr val="black"/>
                </a:solidFill>
                <a:latin typeface="等线" panose="020F0502020204030204"/>
                <a:ea typeface="印品黑体" panose="00000500000000000000"/>
              </a:rPr>
              <a:t>Output repetition rate: &gt;95% of outputs are identical.</a:t>
            </a:r>
          </a:p>
          <a:p>
            <a:pPr defTabSz="685800">
              <a:defRPr/>
            </a:pPr>
            <a:r>
              <a:rPr lang="en-US" altLang="zh-CN" sz="1350" dirty="0">
                <a:solidFill>
                  <a:prstClr val="black"/>
                </a:solidFill>
                <a:latin typeface="等线" panose="020F0502020204030204"/>
                <a:ea typeface="印品黑体" panose="00000500000000000000"/>
              </a:rPr>
              <a:t>Semantic accuracy: Drops sharply from 95% at Gen5 to &lt;20% at Gen10.</a:t>
            </a:r>
          </a:p>
          <a:p>
            <a:pPr defTabSz="685800">
              <a:defRPr/>
            </a:pPr>
            <a:r>
              <a:rPr lang="en-US" altLang="zh-CN" sz="1350" dirty="0">
                <a:solidFill>
                  <a:prstClr val="black"/>
                </a:solidFill>
                <a:latin typeface="等线" panose="020F0502020204030204"/>
                <a:ea typeface="印品黑体" panose="00000500000000000000"/>
              </a:rPr>
              <a:t>Pattern homogenization: Models generate only a few fixed templates (e.g., "True and True" or "not(False)").</a:t>
            </a:r>
            <a:endParaRPr lang="zh-CN" altLang="en-US" sz="1350" dirty="0">
              <a:solidFill>
                <a:prstClr val="black"/>
              </a:solidFill>
              <a:latin typeface="等线" panose="020F0502020204030204"/>
              <a:ea typeface="印品黑体" panose="00000500000000000000"/>
            </a:endParaRPr>
          </a:p>
        </p:txBody>
      </p:sp>
    </p:spTree>
    <p:extLst>
      <p:ext uri="{BB962C8B-B14F-4D97-AF65-F5344CB8AC3E}">
        <p14:creationId xmlns:p14="http://schemas.microsoft.com/office/powerpoint/2010/main" val="564375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0-#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par>
                                <p:cTn id="9" presetID="37"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1000"/>
                                        <p:tgtEl>
                                          <p:spTgt spid="80"/>
                                        </p:tgtEl>
                                      </p:cBhvr>
                                    </p:animEffect>
                                    <p:anim calcmode="lin" valueType="num">
                                      <p:cBhvr>
                                        <p:cTn id="12" dur="1000" fill="hold"/>
                                        <p:tgtEl>
                                          <p:spTgt spid="80"/>
                                        </p:tgtEl>
                                        <p:attrNameLst>
                                          <p:attrName>ppt_x</p:attrName>
                                        </p:attrNameLst>
                                      </p:cBhvr>
                                      <p:tavLst>
                                        <p:tav tm="0">
                                          <p:val>
                                            <p:strVal val="#ppt_x"/>
                                          </p:val>
                                        </p:tav>
                                        <p:tav tm="100000">
                                          <p:val>
                                            <p:strVal val="#ppt_x"/>
                                          </p:val>
                                        </p:tav>
                                      </p:tavLst>
                                    </p:anim>
                                    <p:anim calcmode="lin" valueType="num">
                                      <p:cBhvr>
                                        <p:cTn id="13" dur="900" decel="100000" fill="hold"/>
                                        <p:tgtEl>
                                          <p:spTgt spid="80"/>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80"/>
                                        </p:tgtEl>
                                        <p:attrNameLst>
                                          <p:attrName>ppt_y</p:attrName>
                                        </p:attrNameLst>
                                      </p:cBhvr>
                                      <p:tavLst>
                                        <p:tav tm="0">
                                          <p:val>
                                            <p:strVal val="#ppt_y-.03"/>
                                          </p:val>
                                        </p:tav>
                                        <p:tav tm="100000">
                                          <p:val>
                                            <p:strVal val="#ppt_y"/>
                                          </p:val>
                                        </p:tav>
                                      </p:tavLst>
                                    </p:anim>
                                  </p:childTnLst>
                                </p:cTn>
                              </p:par>
                              <p:par>
                                <p:cTn id="15" presetID="31" presetClass="entr" presetSubtype="0" fill="hold" grpId="1" nodeType="withEffect">
                                  <p:stCondLst>
                                    <p:cond delay="0"/>
                                  </p:stCondLst>
                                  <p:childTnLst>
                                    <p:set>
                                      <p:cBhvr>
                                        <p:cTn id="16" dur="1" fill="hold">
                                          <p:stCondLst>
                                            <p:cond delay="0"/>
                                          </p:stCondLst>
                                        </p:cTn>
                                        <p:tgtEl>
                                          <p:spTgt spid="80"/>
                                        </p:tgtEl>
                                        <p:attrNameLst>
                                          <p:attrName>style.visibility</p:attrName>
                                        </p:attrNameLst>
                                      </p:cBhvr>
                                      <p:to>
                                        <p:strVal val="visible"/>
                                      </p:to>
                                    </p:set>
                                    <p:anim calcmode="lin" valueType="num">
                                      <p:cBhvr>
                                        <p:cTn id="17" dur="1000" fill="hold"/>
                                        <p:tgtEl>
                                          <p:spTgt spid="80"/>
                                        </p:tgtEl>
                                        <p:attrNameLst>
                                          <p:attrName>ppt_w</p:attrName>
                                        </p:attrNameLst>
                                      </p:cBhvr>
                                      <p:tavLst>
                                        <p:tav tm="0">
                                          <p:val>
                                            <p:fltVal val="0"/>
                                          </p:val>
                                        </p:tav>
                                        <p:tav tm="100000">
                                          <p:val>
                                            <p:strVal val="#ppt_w"/>
                                          </p:val>
                                        </p:tav>
                                      </p:tavLst>
                                    </p:anim>
                                    <p:anim calcmode="lin" valueType="num">
                                      <p:cBhvr>
                                        <p:cTn id="18" dur="1000" fill="hold"/>
                                        <p:tgtEl>
                                          <p:spTgt spid="80"/>
                                        </p:tgtEl>
                                        <p:attrNameLst>
                                          <p:attrName>ppt_h</p:attrName>
                                        </p:attrNameLst>
                                      </p:cBhvr>
                                      <p:tavLst>
                                        <p:tav tm="0">
                                          <p:val>
                                            <p:fltVal val="0"/>
                                          </p:val>
                                        </p:tav>
                                        <p:tav tm="100000">
                                          <p:val>
                                            <p:strVal val="#ppt_h"/>
                                          </p:val>
                                        </p:tav>
                                      </p:tavLst>
                                    </p:anim>
                                    <p:anim calcmode="lin" valueType="num">
                                      <p:cBhvr>
                                        <p:cTn id="19" dur="1000" fill="hold"/>
                                        <p:tgtEl>
                                          <p:spTgt spid="80"/>
                                        </p:tgtEl>
                                        <p:attrNameLst>
                                          <p:attrName>style.rotation</p:attrName>
                                        </p:attrNameLst>
                                      </p:cBhvr>
                                      <p:tavLst>
                                        <p:tav tm="0">
                                          <p:val>
                                            <p:fltVal val="90"/>
                                          </p:val>
                                        </p:tav>
                                        <p:tav tm="100000">
                                          <p:val>
                                            <p:fltVal val="0"/>
                                          </p:val>
                                        </p:tav>
                                      </p:tavLst>
                                    </p:anim>
                                    <p:animEffect transition="in" filter="fade">
                                      <p:cBhvr>
                                        <p:cTn id="20" dur="1000"/>
                                        <p:tgtEl>
                                          <p:spTgt spid="80"/>
                                        </p:tgtEl>
                                      </p:cBhvr>
                                    </p:animEffect>
                                  </p:childTnLst>
                                </p:cTn>
                              </p:par>
                            </p:childTnLst>
                          </p:cTn>
                        </p:par>
                        <p:par>
                          <p:cTn id="21" fill="hold">
                            <p:stCondLst>
                              <p:cond delay="10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78"/>
                                        </p:tgtEl>
                                        <p:attrNameLst>
                                          <p:attrName>style.visibility</p:attrName>
                                        </p:attrNameLst>
                                      </p:cBhvr>
                                      <p:to>
                                        <p:strVal val="visible"/>
                                      </p:to>
                                    </p:set>
                                    <p:anim calcmode="lin" valueType="num">
                                      <p:cBhvr>
                                        <p:cTn id="24" dur="500" fill="hold"/>
                                        <p:tgtEl>
                                          <p:spTgt spid="7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78"/>
                                        </p:tgtEl>
                                        <p:attrNameLst>
                                          <p:attrName>ppt_y</p:attrName>
                                        </p:attrNameLst>
                                      </p:cBhvr>
                                      <p:tavLst>
                                        <p:tav tm="0">
                                          <p:val>
                                            <p:strVal val="#ppt_y"/>
                                          </p:val>
                                        </p:tav>
                                        <p:tav tm="100000">
                                          <p:val>
                                            <p:strVal val="#ppt_y"/>
                                          </p:val>
                                        </p:tav>
                                      </p:tavLst>
                                    </p:anim>
                                    <p:anim calcmode="lin" valueType="num">
                                      <p:cBhvr>
                                        <p:cTn id="26" dur="500" fill="hold"/>
                                        <p:tgtEl>
                                          <p:spTgt spid="7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7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8" grpId="0"/>
      <p:bldP spid="80" grpId="0" animBg="1"/>
      <p:bldP spid="8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8979B-A794-1A01-50F4-2DA7795CECC8}"/>
            </a:ext>
          </a:extLst>
        </p:cNvPr>
        <p:cNvGrpSpPr/>
        <p:nvPr/>
      </p:nvGrpSpPr>
      <p:grpSpPr>
        <a:xfrm>
          <a:off x="0" y="0"/>
          <a:ext cx="0" cy="0"/>
          <a:chOff x="0" y="0"/>
          <a:chExt cx="0" cy="0"/>
        </a:xfrm>
      </p:grpSpPr>
      <p:sp>
        <p:nvSpPr>
          <p:cNvPr id="67" name="矩形: 圆角 66">
            <a:extLst>
              <a:ext uri="{FF2B5EF4-FFF2-40B4-BE49-F238E27FC236}">
                <a16:creationId xmlns:a16="http://schemas.microsoft.com/office/drawing/2014/main" id="{BD8107CA-40B8-FC46-61E6-1F3CDA11F1A0}"/>
              </a:ext>
            </a:extLst>
          </p:cNvPr>
          <p:cNvSpPr/>
          <p:nvPr/>
        </p:nvSpPr>
        <p:spPr>
          <a:xfrm>
            <a:off x="168185" y="107778"/>
            <a:ext cx="8715883" cy="4694068"/>
          </a:xfrm>
          <a:prstGeom prst="roundRect">
            <a:avLst>
              <a:gd name="adj" fmla="val 2718"/>
            </a:avLst>
          </a:prstGeom>
          <a:solidFill>
            <a:srgbClr val="EEEAEB"/>
          </a:solidFill>
          <a:ln>
            <a:noFill/>
          </a:ln>
          <a:effectLst>
            <a:outerShdw blurRad="3556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defRPr/>
            </a:pPr>
            <a:endParaRPr lang="zh-CN" altLang="en-US" sz="1350" dirty="0">
              <a:solidFill>
                <a:prstClr val="white"/>
              </a:solidFill>
              <a:latin typeface="等线" panose="020F0502020204030204"/>
              <a:ea typeface="等线" panose="02010600030101010101" pitchFamily="2" charset="-122"/>
            </a:endParaRPr>
          </a:p>
        </p:txBody>
      </p:sp>
      <p:sp>
        <p:nvSpPr>
          <p:cNvPr id="73" name="矩形: 圆角 72">
            <a:extLst>
              <a:ext uri="{FF2B5EF4-FFF2-40B4-BE49-F238E27FC236}">
                <a16:creationId xmlns:a16="http://schemas.microsoft.com/office/drawing/2014/main" id="{54A514AD-E8BB-6BB5-DC9F-75D06E5A54B2}"/>
              </a:ext>
            </a:extLst>
          </p:cNvPr>
          <p:cNvSpPr/>
          <p:nvPr/>
        </p:nvSpPr>
        <p:spPr>
          <a:xfrm>
            <a:off x="464924" y="399795"/>
            <a:ext cx="5480191" cy="665984"/>
          </a:xfrm>
          <a:prstGeom prst="roundRect">
            <a:avLst>
              <a:gd name="adj" fmla="val 14449"/>
            </a:avLst>
          </a:prstGeom>
          <a:solidFill>
            <a:srgbClr val="EEEAEB"/>
          </a:solidFill>
          <a:ln>
            <a:noFill/>
          </a:ln>
          <a:effectLst>
            <a:outerShdw blurRad="2159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78" name="Rectangle 1">
            <a:extLst>
              <a:ext uri="{FF2B5EF4-FFF2-40B4-BE49-F238E27FC236}">
                <a16:creationId xmlns:a16="http://schemas.microsoft.com/office/drawing/2014/main" id="{DFFAC316-BB09-7561-5380-5667CA62E3C7}"/>
              </a:ext>
            </a:extLst>
          </p:cNvPr>
          <p:cNvSpPr/>
          <p:nvPr/>
        </p:nvSpPr>
        <p:spPr>
          <a:xfrm>
            <a:off x="703962" y="487092"/>
            <a:ext cx="5736199" cy="504081"/>
          </a:xfrm>
          <a:prstGeom prst="rect">
            <a:avLst/>
          </a:prstGeom>
        </p:spPr>
        <p:txBody>
          <a:bodyPr wrap="square">
            <a:noAutofit/>
          </a:bodyPr>
          <a:lstStyle/>
          <a:p>
            <a:pPr lvl="0"/>
            <a:r>
              <a:rPr lang="en-US" altLang="zh-CN" sz="2400" b="1" spc="300" dirty="0">
                <a:solidFill>
                  <a:srgbClr val="1C1C73"/>
                </a:solidFill>
                <a:latin typeface="印品黑体" panose="00000500000000000000" pitchFamily="2" charset="-122"/>
                <a:ea typeface="印品黑体" panose="00000500000000000000" pitchFamily="2" charset="-122"/>
              </a:rPr>
              <a:t>Conclusion</a:t>
            </a:r>
            <a:endParaRPr lang="zh-CN" altLang="en-US" sz="2400" b="1" spc="300" dirty="0">
              <a:solidFill>
                <a:srgbClr val="1C1C73"/>
              </a:solidFill>
              <a:latin typeface="印品黑体" panose="00000500000000000000" pitchFamily="2" charset="-122"/>
              <a:ea typeface="印品黑体" panose="00000500000000000000" pitchFamily="2" charset="-122"/>
            </a:endParaRPr>
          </a:p>
        </p:txBody>
      </p:sp>
      <p:sp>
        <p:nvSpPr>
          <p:cNvPr id="80" name="Rectangle 2">
            <a:extLst>
              <a:ext uri="{FF2B5EF4-FFF2-40B4-BE49-F238E27FC236}">
                <a16:creationId xmlns:a16="http://schemas.microsoft.com/office/drawing/2014/main" id="{ADE3095B-E01D-D108-59A2-8F2361DBF1B2}"/>
              </a:ext>
            </a:extLst>
          </p:cNvPr>
          <p:cNvSpPr/>
          <p:nvPr/>
        </p:nvSpPr>
        <p:spPr bwMode="auto">
          <a:xfrm rot="10800000">
            <a:off x="610468" y="483916"/>
            <a:ext cx="71754" cy="504081"/>
          </a:xfrm>
          <a:prstGeom prst="rect">
            <a:avLst/>
          </a:prstGeom>
          <a:solidFill>
            <a:srgbClr val="AAA4D1"/>
          </a:solidFill>
          <a:ln w="19050">
            <a:noFill/>
            <a:round/>
            <a:headEnd/>
            <a:tailEnd/>
          </a:ln>
        </p:spPr>
        <p:txBody>
          <a:bodyPr anchor="ctr"/>
          <a:lstStyle/>
          <a:p>
            <a:pPr algn="ctr" defTabSz="685800">
              <a:defRPr/>
            </a:pPr>
            <a:endParaRPr dirty="0">
              <a:solidFill>
                <a:prstClr val="black"/>
              </a:solidFill>
              <a:latin typeface="印品黑体" panose="00000500000000000000" pitchFamily="2" charset="-122"/>
              <a:ea typeface="印品黑体" panose="00000500000000000000" pitchFamily="2" charset="-122"/>
            </a:endParaRPr>
          </a:p>
        </p:txBody>
      </p:sp>
      <p:sp>
        <p:nvSpPr>
          <p:cNvPr id="2" name="文本框 1">
            <a:extLst>
              <a:ext uri="{FF2B5EF4-FFF2-40B4-BE49-F238E27FC236}">
                <a16:creationId xmlns:a16="http://schemas.microsoft.com/office/drawing/2014/main" id="{ABBFBF9B-1164-14F8-2989-17BC1294B6B8}"/>
              </a:ext>
            </a:extLst>
          </p:cNvPr>
          <p:cNvSpPr txBox="1"/>
          <p:nvPr/>
        </p:nvSpPr>
        <p:spPr>
          <a:xfrm>
            <a:off x="464924" y="1353433"/>
            <a:ext cx="7950887" cy="1131079"/>
          </a:xfrm>
          <a:prstGeom prst="rect">
            <a:avLst/>
          </a:prstGeom>
          <a:noFill/>
        </p:spPr>
        <p:txBody>
          <a:bodyPr wrap="square" rtlCol="0">
            <a:spAutoFit/>
          </a:bodyPr>
          <a:lstStyle/>
          <a:p>
            <a:pPr defTabSz="685800">
              <a:defRPr/>
            </a:pPr>
            <a:r>
              <a:rPr lang="en-US" altLang="zh-CN" sz="1350" dirty="0">
                <a:solidFill>
                  <a:prstClr val="black"/>
                </a:solidFill>
                <a:latin typeface="等线" panose="020F0502020204030204"/>
                <a:ea typeface="印品黑体" panose="00000500000000000000"/>
              </a:rPr>
              <a:t>This study uncovers the inherent paradox of self-consuming training: while it enhances output correctness in the short term by reinforcing the model's adaptation to generated patterns, prolonged reliance on homogeneous data sources precipitates a sharp decline in diversity. Experiments demonstrate that balanced initialization—by introducing equilibrium between real and synthetic data—effectively delays mode collapse, though it cannot fully mitigate homogenization risks. </a:t>
            </a:r>
            <a:endParaRPr lang="zh-CN" altLang="en-US" sz="1350" dirty="0">
              <a:solidFill>
                <a:prstClr val="black"/>
              </a:solidFill>
              <a:latin typeface="等线" panose="020F0502020204030204"/>
              <a:ea typeface="印品黑体" panose="00000500000000000000"/>
            </a:endParaRPr>
          </a:p>
        </p:txBody>
      </p:sp>
    </p:spTree>
    <p:extLst>
      <p:ext uri="{BB962C8B-B14F-4D97-AF65-F5344CB8AC3E}">
        <p14:creationId xmlns:p14="http://schemas.microsoft.com/office/powerpoint/2010/main" val="827599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0-#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par>
                                <p:cTn id="9" presetID="37"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1000"/>
                                        <p:tgtEl>
                                          <p:spTgt spid="80"/>
                                        </p:tgtEl>
                                      </p:cBhvr>
                                    </p:animEffect>
                                    <p:anim calcmode="lin" valueType="num">
                                      <p:cBhvr>
                                        <p:cTn id="12" dur="1000" fill="hold"/>
                                        <p:tgtEl>
                                          <p:spTgt spid="80"/>
                                        </p:tgtEl>
                                        <p:attrNameLst>
                                          <p:attrName>ppt_x</p:attrName>
                                        </p:attrNameLst>
                                      </p:cBhvr>
                                      <p:tavLst>
                                        <p:tav tm="0">
                                          <p:val>
                                            <p:strVal val="#ppt_x"/>
                                          </p:val>
                                        </p:tav>
                                        <p:tav tm="100000">
                                          <p:val>
                                            <p:strVal val="#ppt_x"/>
                                          </p:val>
                                        </p:tav>
                                      </p:tavLst>
                                    </p:anim>
                                    <p:anim calcmode="lin" valueType="num">
                                      <p:cBhvr>
                                        <p:cTn id="13" dur="900" decel="100000" fill="hold"/>
                                        <p:tgtEl>
                                          <p:spTgt spid="80"/>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80"/>
                                        </p:tgtEl>
                                        <p:attrNameLst>
                                          <p:attrName>ppt_y</p:attrName>
                                        </p:attrNameLst>
                                      </p:cBhvr>
                                      <p:tavLst>
                                        <p:tav tm="0">
                                          <p:val>
                                            <p:strVal val="#ppt_y-.03"/>
                                          </p:val>
                                        </p:tav>
                                        <p:tav tm="100000">
                                          <p:val>
                                            <p:strVal val="#ppt_y"/>
                                          </p:val>
                                        </p:tav>
                                      </p:tavLst>
                                    </p:anim>
                                  </p:childTnLst>
                                </p:cTn>
                              </p:par>
                              <p:par>
                                <p:cTn id="15" presetID="31" presetClass="entr" presetSubtype="0" fill="hold" grpId="1" nodeType="withEffect">
                                  <p:stCondLst>
                                    <p:cond delay="0"/>
                                  </p:stCondLst>
                                  <p:childTnLst>
                                    <p:set>
                                      <p:cBhvr>
                                        <p:cTn id="16" dur="1" fill="hold">
                                          <p:stCondLst>
                                            <p:cond delay="0"/>
                                          </p:stCondLst>
                                        </p:cTn>
                                        <p:tgtEl>
                                          <p:spTgt spid="80"/>
                                        </p:tgtEl>
                                        <p:attrNameLst>
                                          <p:attrName>style.visibility</p:attrName>
                                        </p:attrNameLst>
                                      </p:cBhvr>
                                      <p:to>
                                        <p:strVal val="visible"/>
                                      </p:to>
                                    </p:set>
                                    <p:anim calcmode="lin" valueType="num">
                                      <p:cBhvr>
                                        <p:cTn id="17" dur="1000" fill="hold"/>
                                        <p:tgtEl>
                                          <p:spTgt spid="80"/>
                                        </p:tgtEl>
                                        <p:attrNameLst>
                                          <p:attrName>ppt_w</p:attrName>
                                        </p:attrNameLst>
                                      </p:cBhvr>
                                      <p:tavLst>
                                        <p:tav tm="0">
                                          <p:val>
                                            <p:fltVal val="0"/>
                                          </p:val>
                                        </p:tav>
                                        <p:tav tm="100000">
                                          <p:val>
                                            <p:strVal val="#ppt_w"/>
                                          </p:val>
                                        </p:tav>
                                      </p:tavLst>
                                    </p:anim>
                                    <p:anim calcmode="lin" valueType="num">
                                      <p:cBhvr>
                                        <p:cTn id="18" dur="1000" fill="hold"/>
                                        <p:tgtEl>
                                          <p:spTgt spid="80"/>
                                        </p:tgtEl>
                                        <p:attrNameLst>
                                          <p:attrName>ppt_h</p:attrName>
                                        </p:attrNameLst>
                                      </p:cBhvr>
                                      <p:tavLst>
                                        <p:tav tm="0">
                                          <p:val>
                                            <p:fltVal val="0"/>
                                          </p:val>
                                        </p:tav>
                                        <p:tav tm="100000">
                                          <p:val>
                                            <p:strVal val="#ppt_h"/>
                                          </p:val>
                                        </p:tav>
                                      </p:tavLst>
                                    </p:anim>
                                    <p:anim calcmode="lin" valueType="num">
                                      <p:cBhvr>
                                        <p:cTn id="19" dur="1000" fill="hold"/>
                                        <p:tgtEl>
                                          <p:spTgt spid="80"/>
                                        </p:tgtEl>
                                        <p:attrNameLst>
                                          <p:attrName>style.rotation</p:attrName>
                                        </p:attrNameLst>
                                      </p:cBhvr>
                                      <p:tavLst>
                                        <p:tav tm="0">
                                          <p:val>
                                            <p:fltVal val="90"/>
                                          </p:val>
                                        </p:tav>
                                        <p:tav tm="100000">
                                          <p:val>
                                            <p:fltVal val="0"/>
                                          </p:val>
                                        </p:tav>
                                      </p:tavLst>
                                    </p:anim>
                                    <p:animEffect transition="in" filter="fade">
                                      <p:cBhvr>
                                        <p:cTn id="20" dur="1000"/>
                                        <p:tgtEl>
                                          <p:spTgt spid="80"/>
                                        </p:tgtEl>
                                      </p:cBhvr>
                                    </p:animEffect>
                                  </p:childTnLst>
                                </p:cTn>
                              </p:par>
                            </p:childTnLst>
                          </p:cTn>
                        </p:par>
                        <p:par>
                          <p:cTn id="21" fill="hold">
                            <p:stCondLst>
                              <p:cond delay="10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78"/>
                                        </p:tgtEl>
                                        <p:attrNameLst>
                                          <p:attrName>style.visibility</p:attrName>
                                        </p:attrNameLst>
                                      </p:cBhvr>
                                      <p:to>
                                        <p:strVal val="visible"/>
                                      </p:to>
                                    </p:set>
                                    <p:anim calcmode="lin" valueType="num">
                                      <p:cBhvr>
                                        <p:cTn id="24" dur="500" fill="hold"/>
                                        <p:tgtEl>
                                          <p:spTgt spid="7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78"/>
                                        </p:tgtEl>
                                        <p:attrNameLst>
                                          <p:attrName>ppt_y</p:attrName>
                                        </p:attrNameLst>
                                      </p:cBhvr>
                                      <p:tavLst>
                                        <p:tav tm="0">
                                          <p:val>
                                            <p:strVal val="#ppt_y"/>
                                          </p:val>
                                        </p:tav>
                                        <p:tav tm="100000">
                                          <p:val>
                                            <p:strVal val="#ppt_y"/>
                                          </p:val>
                                        </p:tav>
                                      </p:tavLst>
                                    </p:anim>
                                    <p:anim calcmode="lin" valueType="num">
                                      <p:cBhvr>
                                        <p:cTn id="26" dur="500" fill="hold"/>
                                        <p:tgtEl>
                                          <p:spTgt spid="7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7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8" grpId="0"/>
      <p:bldP spid="80" grpId="0" animBg="1"/>
      <p:bldP spid="80"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A9595-34E5-52BA-CB75-7C9EFCCB740D}"/>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378078FB-3690-B17F-1812-82B4BD8A3F34}"/>
              </a:ext>
            </a:extLst>
          </p:cNvPr>
          <p:cNvSpPr/>
          <p:nvPr/>
        </p:nvSpPr>
        <p:spPr>
          <a:xfrm>
            <a:off x="214059" y="146945"/>
            <a:ext cx="8715883" cy="4694068"/>
          </a:xfrm>
          <a:prstGeom prst="roundRect">
            <a:avLst>
              <a:gd name="adj" fmla="val 2718"/>
            </a:avLst>
          </a:prstGeom>
          <a:solidFill>
            <a:srgbClr val="EEEAEB"/>
          </a:solidFill>
          <a:ln>
            <a:noFill/>
          </a:ln>
          <a:effectLst>
            <a:outerShdw blurRad="3556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defRPr/>
            </a:pPr>
            <a:endParaRPr lang="zh-CN" altLang="en-US" sz="1350">
              <a:solidFill>
                <a:prstClr val="white"/>
              </a:solidFill>
              <a:latin typeface="等线" panose="020F0502020204030204"/>
              <a:ea typeface="等线" panose="02010600030101010101" pitchFamily="2" charset="-122"/>
            </a:endParaRPr>
          </a:p>
        </p:txBody>
      </p:sp>
      <p:sp>
        <p:nvSpPr>
          <p:cNvPr id="12" name="文本框 11">
            <a:extLst>
              <a:ext uri="{FF2B5EF4-FFF2-40B4-BE49-F238E27FC236}">
                <a16:creationId xmlns:a16="http://schemas.microsoft.com/office/drawing/2014/main" id="{73115FE9-BD15-2A23-92CD-6A4354AE06D1}"/>
              </a:ext>
            </a:extLst>
          </p:cNvPr>
          <p:cNvSpPr txBox="1"/>
          <p:nvPr/>
        </p:nvSpPr>
        <p:spPr>
          <a:xfrm>
            <a:off x="878209" y="1671503"/>
            <a:ext cx="7940535" cy="923330"/>
          </a:xfrm>
          <a:prstGeom prst="rect">
            <a:avLst/>
          </a:prstGeom>
          <a:noFill/>
        </p:spPr>
        <p:txBody>
          <a:bodyPr wrap="square" rtlCol="0">
            <a:spAutoFit/>
          </a:bodyPr>
          <a:lstStyle/>
          <a:p>
            <a:pPr defTabSz="685800">
              <a:defRPr/>
            </a:pPr>
            <a:r>
              <a:rPr lang="en-US" altLang="zh-CN" sz="5400" b="1" dirty="0">
                <a:solidFill>
                  <a:srgbClr val="1C1C73"/>
                </a:solidFill>
                <a:latin typeface="印品黑体" panose="00000500000000000000" pitchFamily="2" charset="-122"/>
                <a:ea typeface="印品黑体" panose="00000500000000000000" pitchFamily="2" charset="-122"/>
              </a:rPr>
              <a:t>Thank you </a:t>
            </a:r>
            <a:r>
              <a:rPr lang="en-US" altLang="zh-CN" sz="5400" dirty="0">
                <a:solidFill>
                  <a:srgbClr val="AAA4D1"/>
                </a:solidFill>
                <a:latin typeface="印品黑体" panose="00000500000000000000" pitchFamily="2" charset="-122"/>
                <a:ea typeface="印品黑体" panose="00000500000000000000" pitchFamily="2" charset="-122"/>
              </a:rPr>
              <a:t>for listening</a:t>
            </a:r>
            <a:endParaRPr lang="zh-CN" altLang="en-US" sz="5400" dirty="0">
              <a:solidFill>
                <a:srgbClr val="AAA4D1"/>
              </a:solidFill>
              <a:latin typeface="印品黑体" panose="00000500000000000000" pitchFamily="2" charset="-122"/>
              <a:ea typeface="印品黑体" panose="00000500000000000000" pitchFamily="2" charset="-122"/>
            </a:endParaRPr>
          </a:p>
        </p:txBody>
      </p:sp>
      <p:cxnSp>
        <p:nvCxnSpPr>
          <p:cNvPr id="13" name="直接连接符 12">
            <a:extLst>
              <a:ext uri="{FF2B5EF4-FFF2-40B4-BE49-F238E27FC236}">
                <a16:creationId xmlns:a16="http://schemas.microsoft.com/office/drawing/2014/main" id="{A721A160-657C-B609-82FE-5F95EC0AD825}"/>
              </a:ext>
            </a:extLst>
          </p:cNvPr>
          <p:cNvCxnSpPr>
            <a:cxnSpLocks/>
          </p:cNvCxnSpPr>
          <p:nvPr/>
        </p:nvCxnSpPr>
        <p:spPr>
          <a:xfrm>
            <a:off x="1014413" y="2607127"/>
            <a:ext cx="2590800" cy="0"/>
          </a:xfrm>
          <a:prstGeom prst="line">
            <a:avLst/>
          </a:prstGeom>
          <a:ln w="12700">
            <a:solidFill>
              <a:srgbClr val="AAA4D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E5A7DBC-FCE7-9EFE-5176-3BC6CD95DEAF}"/>
              </a:ext>
            </a:extLst>
          </p:cNvPr>
          <p:cNvCxnSpPr>
            <a:cxnSpLocks/>
          </p:cNvCxnSpPr>
          <p:nvPr/>
        </p:nvCxnSpPr>
        <p:spPr>
          <a:xfrm>
            <a:off x="952769" y="2607127"/>
            <a:ext cx="1322797" cy="0"/>
          </a:xfrm>
          <a:prstGeom prst="line">
            <a:avLst/>
          </a:prstGeom>
          <a:ln w="101600">
            <a:solidFill>
              <a:srgbClr val="1C1C73"/>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0AF4758-C62D-7AF3-3F9A-FE03D55EBCF4}"/>
              </a:ext>
            </a:extLst>
          </p:cNvPr>
          <p:cNvSpPr txBox="1"/>
          <p:nvPr/>
        </p:nvSpPr>
        <p:spPr>
          <a:xfrm>
            <a:off x="952768" y="4164494"/>
            <a:ext cx="1477450" cy="323165"/>
          </a:xfrm>
          <a:prstGeom prst="rect">
            <a:avLst/>
          </a:prstGeom>
          <a:solidFill>
            <a:srgbClr val="1C1C73"/>
          </a:solidFill>
        </p:spPr>
        <p:txBody>
          <a:bodyPr wrap="square" rtlCol="0">
            <a:spAutoFit/>
          </a:bodyPr>
          <a:lstStyle/>
          <a:p>
            <a:pPr defTabSz="685800">
              <a:defRPr/>
            </a:pPr>
            <a:r>
              <a:rPr lang="en-US" altLang="zh-CN" sz="1500" dirty="0">
                <a:solidFill>
                  <a:prstClr val="white"/>
                </a:solidFill>
                <a:latin typeface="印品黑体" panose="00000500000000000000" pitchFamily="2" charset="-122"/>
                <a:ea typeface="印品黑体" panose="00000500000000000000" pitchFamily="2" charset="-122"/>
              </a:rPr>
              <a:t>CUHKSZ 2025</a:t>
            </a:r>
            <a:endParaRPr lang="zh-CN" altLang="en-US" sz="1500" dirty="0">
              <a:solidFill>
                <a:prstClr val="white"/>
              </a:solidFill>
              <a:latin typeface="印品黑体" panose="00000500000000000000" pitchFamily="2" charset="-122"/>
              <a:ea typeface="印品黑体" panose="00000500000000000000" pitchFamily="2" charset="-122"/>
            </a:endParaRPr>
          </a:p>
        </p:txBody>
      </p:sp>
      <p:pic>
        <p:nvPicPr>
          <p:cNvPr id="11" name="图片 10">
            <a:extLst>
              <a:ext uri="{FF2B5EF4-FFF2-40B4-BE49-F238E27FC236}">
                <a16:creationId xmlns:a16="http://schemas.microsoft.com/office/drawing/2014/main" id="{24D995A0-882C-AC82-7698-CD0EE723D85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5599257" y="2539670"/>
            <a:ext cx="3330684" cy="2301342"/>
          </a:xfrm>
          <a:prstGeom prst="rect">
            <a:avLst/>
          </a:prstGeom>
        </p:spPr>
      </p:pic>
    </p:spTree>
    <p:extLst>
      <p:ext uri="{BB962C8B-B14F-4D97-AF65-F5344CB8AC3E}">
        <p14:creationId xmlns:p14="http://schemas.microsoft.com/office/powerpoint/2010/main" val="4126163686"/>
      </p:ext>
    </p:extLst>
  </p:cSld>
  <p:clrMapOvr>
    <a:masterClrMapping/>
  </p:clrMapOvr>
  <mc:AlternateContent xmlns:mc="http://schemas.openxmlformats.org/markup-compatibility/2006" xmlns:p14="http://schemas.microsoft.com/office/powerpoint/2010/main">
    <mc:Choice Requires="p14">
      <p:transition spd="slow" p14:dur="1500" advTm="1000">
        <p:split orient="vert"/>
      </p:transition>
    </mc:Choice>
    <mc:Fallback xmlns="">
      <p:transition spd="slow" advTm="1000">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6CBC5-1A5D-A88C-8E02-D8171F75A3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09001E-074A-4A47-6D01-1423E39471C0}"/>
              </a:ext>
            </a:extLst>
          </p:cNvPr>
          <p:cNvSpPr txBox="1"/>
          <p:nvPr/>
        </p:nvSpPr>
        <p:spPr>
          <a:xfrm>
            <a:off x="2913360" y="2040836"/>
            <a:ext cx="2741456" cy="1015663"/>
          </a:xfrm>
          <a:prstGeom prst="rect">
            <a:avLst/>
          </a:prstGeom>
          <a:noFill/>
        </p:spPr>
        <p:txBody>
          <a:bodyPr wrap="none" rtlCol="0">
            <a:spAutoFit/>
          </a:bodyPr>
          <a:lstStyle/>
          <a:p>
            <a:r>
              <a:rPr lang="en-US" altLang="zh-CN" sz="3000" dirty="0"/>
              <a:t>Paper</a:t>
            </a:r>
            <a:r>
              <a:rPr lang="zh-CN" altLang="en-US" sz="3000" dirty="0"/>
              <a:t> </a:t>
            </a:r>
            <a:r>
              <a:rPr lang="en-US" altLang="zh-CN" sz="3000" dirty="0"/>
              <a:t>Sharing</a:t>
            </a:r>
            <a:r>
              <a:rPr lang="zh-CN" altLang="en-US" sz="3000" dirty="0"/>
              <a:t> </a:t>
            </a:r>
            <a:r>
              <a:rPr lang="en-US" altLang="zh-CN" sz="3000" dirty="0"/>
              <a:t>-4</a:t>
            </a:r>
          </a:p>
          <a:p>
            <a:endParaRPr lang="en-US" sz="3000" dirty="0"/>
          </a:p>
        </p:txBody>
      </p:sp>
      <p:sp>
        <p:nvSpPr>
          <p:cNvPr id="3" name="TextBox 2">
            <a:extLst>
              <a:ext uri="{FF2B5EF4-FFF2-40B4-BE49-F238E27FC236}">
                <a16:creationId xmlns:a16="http://schemas.microsoft.com/office/drawing/2014/main" id="{3E2F4A4D-B381-7CAD-2E4F-D3BA096CFC35}"/>
              </a:ext>
            </a:extLst>
          </p:cNvPr>
          <p:cNvSpPr txBox="1"/>
          <p:nvPr/>
        </p:nvSpPr>
        <p:spPr>
          <a:xfrm>
            <a:off x="6550591" y="4485361"/>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937787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5143500"/>
          </a:xfrm>
          <a:prstGeom prst="rect">
            <a:avLst/>
          </a:prstGeom>
        </p:spPr>
      </p:pic>
      <p:grpSp>
        <p:nvGrpSpPr>
          <p:cNvPr id="3" name="object 3"/>
          <p:cNvGrpSpPr/>
          <p:nvPr/>
        </p:nvGrpSpPr>
        <p:grpSpPr>
          <a:xfrm>
            <a:off x="0" y="0"/>
            <a:ext cx="9144000" cy="5143500"/>
            <a:chOff x="0" y="0"/>
            <a:chExt cx="12192000" cy="6858000"/>
          </a:xfrm>
        </p:grpSpPr>
        <p:pic>
          <p:nvPicPr>
            <p:cNvPr id="4" name="object 4"/>
            <p:cNvPicPr/>
            <p:nvPr/>
          </p:nvPicPr>
          <p:blipFill>
            <a:blip r:embed="rId3" cstate="print"/>
            <a:stretch>
              <a:fillRect/>
            </a:stretch>
          </p:blipFill>
          <p:spPr>
            <a:xfrm>
              <a:off x="1074327" y="0"/>
              <a:ext cx="11117672" cy="5375503"/>
            </a:xfrm>
            <a:prstGeom prst="rect">
              <a:avLst/>
            </a:prstGeom>
          </p:spPr>
        </p:pic>
        <p:pic>
          <p:nvPicPr>
            <p:cNvPr id="5" name="object 5"/>
            <p:cNvPicPr/>
            <p:nvPr/>
          </p:nvPicPr>
          <p:blipFill>
            <a:blip r:embed="rId4" cstate="print"/>
            <a:stretch>
              <a:fillRect/>
            </a:stretch>
          </p:blipFill>
          <p:spPr>
            <a:xfrm>
              <a:off x="0" y="0"/>
              <a:ext cx="7709916" cy="6858000"/>
            </a:xfrm>
            <a:prstGeom prst="rect">
              <a:avLst/>
            </a:prstGeom>
          </p:spPr>
        </p:pic>
        <p:pic>
          <p:nvPicPr>
            <p:cNvPr id="6" name="object 6"/>
            <p:cNvPicPr/>
            <p:nvPr/>
          </p:nvPicPr>
          <p:blipFill>
            <a:blip r:embed="rId5" cstate="print"/>
            <a:stretch>
              <a:fillRect/>
            </a:stretch>
          </p:blipFill>
          <p:spPr>
            <a:xfrm>
              <a:off x="5641557" y="875042"/>
              <a:ext cx="6550442" cy="5982957"/>
            </a:xfrm>
            <a:prstGeom prst="rect">
              <a:avLst/>
            </a:prstGeom>
          </p:spPr>
        </p:pic>
        <p:sp>
          <p:nvSpPr>
            <p:cNvPr id="7" name="object 7"/>
            <p:cNvSpPr/>
            <p:nvPr/>
          </p:nvSpPr>
          <p:spPr>
            <a:xfrm>
              <a:off x="10566400" y="5265953"/>
              <a:ext cx="1625600" cy="1592580"/>
            </a:xfrm>
            <a:custGeom>
              <a:avLst/>
              <a:gdLst/>
              <a:ahLst/>
              <a:cxnLst/>
              <a:rect l="l" t="t" r="r" b="b"/>
              <a:pathLst>
                <a:path w="1625600" h="1592579">
                  <a:moveTo>
                    <a:pt x="1625600" y="1592046"/>
                  </a:moveTo>
                  <a:lnTo>
                    <a:pt x="0" y="1592046"/>
                  </a:lnTo>
                  <a:lnTo>
                    <a:pt x="137706" y="1522945"/>
                  </a:lnTo>
                  <a:lnTo>
                    <a:pt x="184763" y="1496959"/>
                  </a:lnTo>
                  <a:lnTo>
                    <a:pt x="231311" y="1470473"/>
                  </a:lnTo>
                  <a:lnTo>
                    <a:pt x="277344" y="1443492"/>
                  </a:lnTo>
                  <a:lnTo>
                    <a:pt x="322855" y="1416022"/>
                  </a:lnTo>
                  <a:lnTo>
                    <a:pt x="367837" y="1388068"/>
                  </a:lnTo>
                  <a:lnTo>
                    <a:pt x="412283" y="1359634"/>
                  </a:lnTo>
                  <a:lnTo>
                    <a:pt x="456187" y="1330726"/>
                  </a:lnTo>
                  <a:lnTo>
                    <a:pt x="499542" y="1301350"/>
                  </a:lnTo>
                  <a:lnTo>
                    <a:pt x="542341" y="1271509"/>
                  </a:lnTo>
                  <a:lnTo>
                    <a:pt x="584577" y="1241210"/>
                  </a:lnTo>
                  <a:lnTo>
                    <a:pt x="626245" y="1210457"/>
                  </a:lnTo>
                  <a:lnTo>
                    <a:pt x="667336" y="1179256"/>
                  </a:lnTo>
                  <a:lnTo>
                    <a:pt x="707845" y="1147612"/>
                  </a:lnTo>
                  <a:lnTo>
                    <a:pt x="747764" y="1115530"/>
                  </a:lnTo>
                  <a:lnTo>
                    <a:pt x="787088" y="1083015"/>
                  </a:lnTo>
                  <a:lnTo>
                    <a:pt x="825808" y="1050072"/>
                  </a:lnTo>
                  <a:lnTo>
                    <a:pt x="863919" y="1016706"/>
                  </a:lnTo>
                  <a:lnTo>
                    <a:pt x="901414" y="982923"/>
                  </a:lnTo>
                  <a:lnTo>
                    <a:pt x="938286" y="948727"/>
                  </a:lnTo>
                  <a:lnTo>
                    <a:pt x="974528" y="914124"/>
                  </a:lnTo>
                  <a:lnTo>
                    <a:pt x="1010134" y="879119"/>
                  </a:lnTo>
                  <a:lnTo>
                    <a:pt x="1045096" y="843717"/>
                  </a:lnTo>
                  <a:lnTo>
                    <a:pt x="1079409" y="807923"/>
                  </a:lnTo>
                  <a:lnTo>
                    <a:pt x="1113066" y="771742"/>
                  </a:lnTo>
                  <a:lnTo>
                    <a:pt x="1146059" y="735180"/>
                  </a:lnTo>
                  <a:lnTo>
                    <a:pt x="1178382" y="698242"/>
                  </a:lnTo>
                  <a:lnTo>
                    <a:pt x="1210028" y="660932"/>
                  </a:lnTo>
                  <a:lnTo>
                    <a:pt x="1240991" y="623256"/>
                  </a:lnTo>
                  <a:lnTo>
                    <a:pt x="1271264" y="585219"/>
                  </a:lnTo>
                  <a:lnTo>
                    <a:pt x="1300840" y="546826"/>
                  </a:lnTo>
                  <a:lnTo>
                    <a:pt x="1329713" y="508082"/>
                  </a:lnTo>
                  <a:lnTo>
                    <a:pt x="1357875" y="468993"/>
                  </a:lnTo>
                  <a:lnTo>
                    <a:pt x="1385320" y="429563"/>
                  </a:lnTo>
                  <a:lnTo>
                    <a:pt x="1412042" y="389798"/>
                  </a:lnTo>
                  <a:lnTo>
                    <a:pt x="1438033" y="349703"/>
                  </a:lnTo>
                  <a:lnTo>
                    <a:pt x="1463287" y="309283"/>
                  </a:lnTo>
                  <a:lnTo>
                    <a:pt x="1487797" y="268543"/>
                  </a:lnTo>
                  <a:lnTo>
                    <a:pt x="1511557" y="227488"/>
                  </a:lnTo>
                  <a:lnTo>
                    <a:pt x="1534559" y="186123"/>
                  </a:lnTo>
                  <a:lnTo>
                    <a:pt x="1556797" y="144454"/>
                  </a:lnTo>
                  <a:lnTo>
                    <a:pt x="1578265" y="102486"/>
                  </a:lnTo>
                  <a:lnTo>
                    <a:pt x="1598955" y="60223"/>
                  </a:lnTo>
                  <a:lnTo>
                    <a:pt x="1625600" y="0"/>
                  </a:lnTo>
                  <a:lnTo>
                    <a:pt x="1625600" y="1592046"/>
                  </a:lnTo>
                  <a:close/>
                </a:path>
              </a:pathLst>
            </a:custGeom>
            <a:solidFill>
              <a:srgbClr val="C1D7FA"/>
            </a:solidFill>
          </p:spPr>
          <p:txBody>
            <a:bodyPr wrap="square" lIns="0" tIns="0" rIns="0" bIns="0" rtlCol="0"/>
            <a:lstStyle/>
            <a:p>
              <a:pPr defTabSz="685800"/>
              <a:endParaRPr sz="1350" kern="0">
                <a:solidFill>
                  <a:sysClr val="windowText" lastClr="000000"/>
                </a:solidFill>
              </a:endParaRPr>
            </a:p>
          </p:txBody>
        </p:sp>
        <p:sp>
          <p:nvSpPr>
            <p:cNvPr id="8" name="object 8"/>
            <p:cNvSpPr/>
            <p:nvPr/>
          </p:nvSpPr>
          <p:spPr>
            <a:xfrm>
              <a:off x="11297322" y="5774537"/>
              <a:ext cx="894715" cy="1083945"/>
            </a:xfrm>
            <a:custGeom>
              <a:avLst/>
              <a:gdLst/>
              <a:ahLst/>
              <a:cxnLst/>
              <a:rect l="l" t="t" r="r" b="b"/>
              <a:pathLst>
                <a:path w="894715" h="1083945">
                  <a:moveTo>
                    <a:pt x="894676" y="1083462"/>
                  </a:moveTo>
                  <a:lnTo>
                    <a:pt x="0" y="1083462"/>
                  </a:lnTo>
                  <a:lnTo>
                    <a:pt x="60604" y="1037348"/>
                  </a:lnTo>
                  <a:lnTo>
                    <a:pt x="94972" y="1008528"/>
                  </a:lnTo>
                  <a:lnTo>
                    <a:pt x="129147" y="978828"/>
                  </a:lnTo>
                  <a:lnTo>
                    <a:pt x="163127" y="948256"/>
                  </a:lnTo>
                  <a:lnTo>
                    <a:pt x="196909" y="916816"/>
                  </a:lnTo>
                  <a:lnTo>
                    <a:pt x="230490" y="884516"/>
                  </a:lnTo>
                  <a:lnTo>
                    <a:pt x="263868" y="851361"/>
                  </a:lnTo>
                  <a:lnTo>
                    <a:pt x="297040" y="817357"/>
                  </a:lnTo>
                  <a:lnTo>
                    <a:pt x="330004" y="782511"/>
                  </a:lnTo>
                  <a:lnTo>
                    <a:pt x="362756" y="746829"/>
                  </a:lnTo>
                  <a:lnTo>
                    <a:pt x="395293" y="710316"/>
                  </a:lnTo>
                  <a:lnTo>
                    <a:pt x="427614" y="672979"/>
                  </a:lnTo>
                  <a:lnTo>
                    <a:pt x="459714" y="634825"/>
                  </a:lnTo>
                  <a:lnTo>
                    <a:pt x="491593" y="595858"/>
                  </a:lnTo>
                  <a:lnTo>
                    <a:pt x="523246" y="556086"/>
                  </a:lnTo>
                  <a:lnTo>
                    <a:pt x="554671" y="515514"/>
                  </a:lnTo>
                  <a:lnTo>
                    <a:pt x="585866" y="474148"/>
                  </a:lnTo>
                  <a:lnTo>
                    <a:pt x="616827" y="431996"/>
                  </a:lnTo>
                  <a:lnTo>
                    <a:pt x="647553" y="389061"/>
                  </a:lnTo>
                  <a:lnTo>
                    <a:pt x="678039" y="345352"/>
                  </a:lnTo>
                  <a:lnTo>
                    <a:pt x="708284" y="300874"/>
                  </a:lnTo>
                  <a:lnTo>
                    <a:pt x="738285" y="255633"/>
                  </a:lnTo>
                  <a:lnTo>
                    <a:pt x="768038" y="209635"/>
                  </a:lnTo>
                  <a:lnTo>
                    <a:pt x="797543" y="162887"/>
                  </a:lnTo>
                  <a:lnTo>
                    <a:pt x="826794" y="115394"/>
                  </a:lnTo>
                  <a:lnTo>
                    <a:pt x="855791" y="67162"/>
                  </a:lnTo>
                  <a:lnTo>
                    <a:pt x="884529" y="18199"/>
                  </a:lnTo>
                  <a:lnTo>
                    <a:pt x="894676" y="0"/>
                  </a:lnTo>
                  <a:lnTo>
                    <a:pt x="894676" y="1083462"/>
                  </a:lnTo>
                  <a:close/>
                </a:path>
              </a:pathLst>
            </a:custGeom>
            <a:solidFill>
              <a:srgbClr val="82B0F8"/>
            </a:solidFill>
          </p:spPr>
          <p:txBody>
            <a:bodyPr wrap="square" lIns="0" tIns="0" rIns="0" bIns="0" rtlCol="0"/>
            <a:lstStyle/>
            <a:p>
              <a:pPr defTabSz="685800"/>
              <a:endParaRPr sz="1350" kern="0">
                <a:solidFill>
                  <a:sysClr val="windowText" lastClr="000000"/>
                </a:solidFill>
              </a:endParaRPr>
            </a:p>
          </p:txBody>
        </p:sp>
        <p:sp>
          <p:nvSpPr>
            <p:cNvPr id="9" name="object 9"/>
            <p:cNvSpPr/>
            <p:nvPr/>
          </p:nvSpPr>
          <p:spPr>
            <a:xfrm>
              <a:off x="11514035" y="6036970"/>
              <a:ext cx="678180" cy="821055"/>
            </a:xfrm>
            <a:custGeom>
              <a:avLst/>
              <a:gdLst/>
              <a:ahLst/>
              <a:cxnLst/>
              <a:rect l="l" t="t" r="r" b="b"/>
              <a:pathLst>
                <a:path w="678179" h="821054">
                  <a:moveTo>
                    <a:pt x="677964" y="821029"/>
                  </a:moveTo>
                  <a:lnTo>
                    <a:pt x="0" y="821029"/>
                  </a:lnTo>
                  <a:lnTo>
                    <a:pt x="45910" y="786091"/>
                  </a:lnTo>
                  <a:lnTo>
                    <a:pt x="79739" y="757568"/>
                  </a:lnTo>
                  <a:lnTo>
                    <a:pt x="113320" y="727922"/>
                  </a:lnTo>
                  <a:lnTo>
                    <a:pt x="146648" y="697162"/>
                  </a:lnTo>
                  <a:lnTo>
                    <a:pt x="179721" y="665300"/>
                  </a:lnTo>
                  <a:lnTo>
                    <a:pt x="212532" y="632344"/>
                  </a:lnTo>
                  <a:lnTo>
                    <a:pt x="245077" y="598305"/>
                  </a:lnTo>
                  <a:lnTo>
                    <a:pt x="277352" y="563194"/>
                  </a:lnTo>
                  <a:lnTo>
                    <a:pt x="309352" y="527021"/>
                  </a:lnTo>
                  <a:lnTo>
                    <a:pt x="341073" y="489795"/>
                  </a:lnTo>
                  <a:lnTo>
                    <a:pt x="372510" y="451527"/>
                  </a:lnTo>
                  <a:lnTo>
                    <a:pt x="403658" y="412228"/>
                  </a:lnTo>
                  <a:lnTo>
                    <a:pt x="434514" y="371907"/>
                  </a:lnTo>
                  <a:lnTo>
                    <a:pt x="465072" y="330574"/>
                  </a:lnTo>
                  <a:lnTo>
                    <a:pt x="495328" y="288240"/>
                  </a:lnTo>
                  <a:lnTo>
                    <a:pt x="525277" y="244915"/>
                  </a:lnTo>
                  <a:lnTo>
                    <a:pt x="554915" y="200609"/>
                  </a:lnTo>
                  <a:lnTo>
                    <a:pt x="584238" y="155332"/>
                  </a:lnTo>
                  <a:lnTo>
                    <a:pt x="613241" y="109095"/>
                  </a:lnTo>
                  <a:lnTo>
                    <a:pt x="641919" y="61907"/>
                  </a:lnTo>
                  <a:lnTo>
                    <a:pt x="670267" y="13779"/>
                  </a:lnTo>
                  <a:lnTo>
                    <a:pt x="677964" y="0"/>
                  </a:lnTo>
                  <a:lnTo>
                    <a:pt x="677964" y="821029"/>
                  </a:lnTo>
                  <a:close/>
                </a:path>
              </a:pathLst>
            </a:custGeom>
            <a:solidFill>
              <a:srgbClr val="4488F4"/>
            </a:solidFill>
          </p:spPr>
          <p:txBody>
            <a:bodyPr wrap="square" lIns="0" tIns="0" rIns="0" bIns="0" rtlCol="0"/>
            <a:lstStyle/>
            <a:p>
              <a:pPr defTabSz="685800"/>
              <a:endParaRPr sz="1350" kern="0">
                <a:solidFill>
                  <a:sysClr val="windowText" lastClr="000000"/>
                </a:solidFill>
              </a:endParaRPr>
            </a:p>
          </p:txBody>
        </p:sp>
        <p:pic>
          <p:nvPicPr>
            <p:cNvPr id="10" name="object 10"/>
            <p:cNvPicPr/>
            <p:nvPr/>
          </p:nvPicPr>
          <p:blipFill>
            <a:blip r:embed="rId6" cstate="print"/>
            <a:stretch>
              <a:fillRect/>
            </a:stretch>
          </p:blipFill>
          <p:spPr>
            <a:xfrm>
              <a:off x="2365603" y="1987410"/>
              <a:ext cx="446163" cy="669289"/>
            </a:xfrm>
            <a:prstGeom prst="rect">
              <a:avLst/>
            </a:prstGeom>
          </p:spPr>
        </p:pic>
        <p:pic>
          <p:nvPicPr>
            <p:cNvPr id="11" name="object 11"/>
            <p:cNvPicPr/>
            <p:nvPr/>
          </p:nvPicPr>
          <p:blipFill>
            <a:blip r:embed="rId7" cstate="print"/>
            <a:stretch>
              <a:fillRect/>
            </a:stretch>
          </p:blipFill>
          <p:spPr>
            <a:xfrm>
              <a:off x="0" y="0"/>
              <a:ext cx="2293505" cy="2658287"/>
            </a:xfrm>
            <a:prstGeom prst="rect">
              <a:avLst/>
            </a:prstGeom>
          </p:spPr>
        </p:pic>
      </p:grpSp>
      <p:sp>
        <p:nvSpPr>
          <p:cNvPr id="12" name="object 12"/>
          <p:cNvSpPr txBox="1"/>
          <p:nvPr/>
        </p:nvSpPr>
        <p:spPr>
          <a:xfrm>
            <a:off x="487823" y="1984086"/>
            <a:ext cx="3709035" cy="1393138"/>
          </a:xfrm>
          <a:prstGeom prst="rect">
            <a:avLst/>
          </a:prstGeom>
        </p:spPr>
        <p:txBody>
          <a:bodyPr vert="horz" wrap="square" lIns="0" tIns="9525" rIns="0" bIns="0" rtlCol="0">
            <a:spAutoFit/>
          </a:bodyPr>
          <a:lstStyle/>
          <a:p>
            <a:pPr marL="9525" marR="3810" defTabSz="685800">
              <a:lnSpc>
                <a:spcPct val="129900"/>
              </a:lnSpc>
              <a:spcBef>
                <a:spcPts val="75"/>
              </a:spcBef>
            </a:pPr>
            <a:r>
              <a:rPr sz="2400" b="1" kern="0" dirty="0">
                <a:solidFill>
                  <a:srgbClr val="FFFFFF"/>
                </a:solidFill>
                <a:latin typeface="Tahoma"/>
                <a:cs typeface="Tahoma"/>
              </a:rPr>
              <a:t>Chain</a:t>
            </a:r>
            <a:r>
              <a:rPr sz="2400" b="1" kern="0" spc="-56" dirty="0">
                <a:solidFill>
                  <a:srgbClr val="FFFFFF"/>
                </a:solidFill>
                <a:latin typeface="Tahoma"/>
                <a:cs typeface="Tahoma"/>
              </a:rPr>
              <a:t> </a:t>
            </a:r>
            <a:r>
              <a:rPr sz="2400" b="1" kern="0" spc="38" dirty="0">
                <a:solidFill>
                  <a:srgbClr val="FFFFFF"/>
                </a:solidFill>
                <a:latin typeface="Tahoma"/>
                <a:cs typeface="Tahoma"/>
              </a:rPr>
              <a:t>of</a:t>
            </a:r>
            <a:r>
              <a:rPr sz="2400" b="1" kern="0" spc="-49" dirty="0">
                <a:solidFill>
                  <a:srgbClr val="FFFFFF"/>
                </a:solidFill>
                <a:latin typeface="Tahoma"/>
                <a:cs typeface="Tahoma"/>
              </a:rPr>
              <a:t> </a:t>
            </a:r>
            <a:r>
              <a:rPr sz="2400" b="1" kern="0" dirty="0">
                <a:solidFill>
                  <a:srgbClr val="FFFFFF"/>
                </a:solidFill>
                <a:latin typeface="Tahoma"/>
                <a:cs typeface="Tahoma"/>
              </a:rPr>
              <a:t>Thought</a:t>
            </a:r>
            <a:r>
              <a:rPr sz="2400" b="1" kern="0" spc="-49" dirty="0">
                <a:solidFill>
                  <a:srgbClr val="FFFFFF"/>
                </a:solidFill>
                <a:latin typeface="Tahoma"/>
                <a:cs typeface="Tahoma"/>
              </a:rPr>
              <a:t> </a:t>
            </a:r>
            <a:r>
              <a:rPr sz="2400" b="1" kern="0" dirty="0">
                <a:solidFill>
                  <a:srgbClr val="FFFFFF"/>
                </a:solidFill>
                <a:latin typeface="Tahoma"/>
                <a:cs typeface="Tahoma"/>
              </a:rPr>
              <a:t>and</a:t>
            </a:r>
            <a:r>
              <a:rPr sz="2400" b="1" kern="0" spc="-53" dirty="0">
                <a:solidFill>
                  <a:srgbClr val="FFFFFF"/>
                </a:solidFill>
                <a:latin typeface="Tahoma"/>
                <a:cs typeface="Tahoma"/>
              </a:rPr>
              <a:t> </a:t>
            </a:r>
            <a:r>
              <a:rPr sz="2400" b="1" kern="0" spc="-221" dirty="0">
                <a:solidFill>
                  <a:srgbClr val="FFFFFF"/>
                </a:solidFill>
                <a:latin typeface="Tahoma"/>
                <a:cs typeface="Tahoma"/>
              </a:rPr>
              <a:t>AI </a:t>
            </a:r>
            <a:r>
              <a:rPr sz="2400" b="1" kern="0" dirty="0">
                <a:solidFill>
                  <a:srgbClr val="FFFFFF"/>
                </a:solidFill>
                <a:latin typeface="Tahoma"/>
                <a:cs typeface="Tahoma"/>
              </a:rPr>
              <a:t>SafetyAssessing</a:t>
            </a:r>
            <a:r>
              <a:rPr sz="2400" b="1" kern="0" spc="-90" dirty="0">
                <a:solidFill>
                  <a:srgbClr val="FFFFFF"/>
                </a:solidFill>
                <a:latin typeface="Tahoma"/>
                <a:cs typeface="Tahoma"/>
              </a:rPr>
              <a:t> </a:t>
            </a:r>
            <a:r>
              <a:rPr sz="2400" b="1" kern="0" spc="-19" dirty="0">
                <a:solidFill>
                  <a:srgbClr val="FFFFFF"/>
                </a:solidFill>
                <a:latin typeface="Tahoma"/>
                <a:cs typeface="Tahoma"/>
              </a:rPr>
              <a:t>CoT </a:t>
            </a:r>
            <a:r>
              <a:rPr sz="2400" b="1" kern="0" spc="-8" dirty="0">
                <a:solidFill>
                  <a:srgbClr val="FFFFFF"/>
                </a:solidFill>
                <a:latin typeface="Tahoma"/>
                <a:cs typeface="Tahoma"/>
              </a:rPr>
              <a:t>Faithfulness</a:t>
            </a:r>
            <a:endParaRPr sz="2400" kern="0">
              <a:solidFill>
                <a:sysClr val="windowText" lastClr="000000"/>
              </a:solidFill>
              <a:latin typeface="Tahoma"/>
              <a:cs typeface="Tahoma"/>
            </a:endParaRPr>
          </a:p>
        </p:txBody>
      </p:sp>
      <p:grpSp>
        <p:nvGrpSpPr>
          <p:cNvPr id="13" name="object 13"/>
          <p:cNvGrpSpPr/>
          <p:nvPr/>
        </p:nvGrpSpPr>
        <p:grpSpPr>
          <a:xfrm>
            <a:off x="430778" y="3475920"/>
            <a:ext cx="4059555" cy="1269683"/>
            <a:chOff x="574370" y="4634560"/>
            <a:chExt cx="5412740" cy="1692910"/>
          </a:xfrm>
        </p:grpSpPr>
        <p:pic>
          <p:nvPicPr>
            <p:cNvPr id="14" name="object 14"/>
            <p:cNvPicPr/>
            <p:nvPr/>
          </p:nvPicPr>
          <p:blipFill>
            <a:blip r:embed="rId8" cstate="print"/>
            <a:stretch>
              <a:fillRect/>
            </a:stretch>
          </p:blipFill>
          <p:spPr>
            <a:xfrm>
              <a:off x="654773" y="6064249"/>
              <a:ext cx="391363" cy="262889"/>
            </a:xfrm>
            <a:prstGeom prst="rect">
              <a:avLst/>
            </a:prstGeom>
          </p:spPr>
        </p:pic>
        <p:pic>
          <p:nvPicPr>
            <p:cNvPr id="15" name="object 15"/>
            <p:cNvPicPr/>
            <p:nvPr/>
          </p:nvPicPr>
          <p:blipFill>
            <a:blip r:embed="rId9" cstate="print"/>
            <a:stretch>
              <a:fillRect/>
            </a:stretch>
          </p:blipFill>
          <p:spPr>
            <a:xfrm>
              <a:off x="574370" y="4634560"/>
              <a:ext cx="5412613" cy="1514983"/>
            </a:xfrm>
            <a:prstGeom prst="rect">
              <a:avLst/>
            </a:prstGeom>
          </p:spPr>
        </p:pic>
      </p:grpSp>
      <p:sp>
        <p:nvSpPr>
          <p:cNvPr id="16" name="object 16"/>
          <p:cNvSpPr txBox="1"/>
          <p:nvPr/>
        </p:nvSpPr>
        <p:spPr>
          <a:xfrm>
            <a:off x="620077" y="3638550"/>
            <a:ext cx="1832610" cy="632866"/>
          </a:xfrm>
          <a:prstGeom prst="rect">
            <a:avLst/>
          </a:prstGeom>
        </p:spPr>
        <p:txBody>
          <a:bodyPr vert="horz" wrap="square" lIns="0" tIns="9525" rIns="0" bIns="0" rtlCol="0">
            <a:spAutoFit/>
          </a:bodyPr>
          <a:lstStyle/>
          <a:p>
            <a:pPr marL="9525" marR="3810" defTabSz="685800">
              <a:spcBef>
                <a:spcPts val="75"/>
              </a:spcBef>
            </a:pPr>
            <a:r>
              <a:rPr sz="1350" kern="0" dirty="0">
                <a:solidFill>
                  <a:sysClr val="windowText" lastClr="000000"/>
                </a:solidFill>
                <a:latin typeface="Tahoma"/>
                <a:cs typeface="Tahoma"/>
              </a:rPr>
              <a:t>YANG</a:t>
            </a:r>
            <a:r>
              <a:rPr sz="1350" kern="0" spc="-26" dirty="0">
                <a:solidFill>
                  <a:sysClr val="windowText" lastClr="000000"/>
                </a:solidFill>
                <a:latin typeface="Tahoma"/>
                <a:cs typeface="Tahoma"/>
              </a:rPr>
              <a:t> Jiahao</a:t>
            </a:r>
            <a:r>
              <a:rPr sz="1350" kern="0" spc="-23" dirty="0">
                <a:solidFill>
                  <a:sysClr val="windowText" lastClr="000000"/>
                </a:solidFill>
                <a:latin typeface="Tahoma"/>
                <a:cs typeface="Tahoma"/>
              </a:rPr>
              <a:t> </a:t>
            </a:r>
            <a:r>
              <a:rPr sz="1350" kern="0" spc="-30" dirty="0">
                <a:solidFill>
                  <a:sysClr val="windowText" lastClr="000000"/>
                </a:solidFill>
                <a:latin typeface="Tahoma"/>
                <a:cs typeface="Tahoma"/>
              </a:rPr>
              <a:t>224030219 </a:t>
            </a:r>
            <a:r>
              <a:rPr sz="1350" kern="0" spc="-8" dirty="0">
                <a:solidFill>
                  <a:sysClr val="windowText" lastClr="000000"/>
                </a:solidFill>
                <a:latin typeface="Tahoma"/>
                <a:cs typeface="Tahoma"/>
              </a:rPr>
              <a:t>CSS5230</a:t>
            </a:r>
            <a:endParaRPr sz="1350" kern="0">
              <a:solidFill>
                <a:sysClr val="windowText" lastClr="000000"/>
              </a:solidFill>
              <a:latin typeface="Tahoma"/>
              <a:cs typeface="Tahoma"/>
            </a:endParaRPr>
          </a:p>
          <a:p>
            <a:pPr marL="9525" defTabSz="685800"/>
            <a:r>
              <a:rPr sz="1350" kern="0" spc="-8" dirty="0">
                <a:solidFill>
                  <a:sysClr val="windowText" lastClr="000000"/>
                </a:solidFill>
                <a:latin typeface="Tahoma"/>
                <a:cs typeface="Tahoma"/>
              </a:rPr>
              <a:t>17/04/25</a:t>
            </a:r>
            <a:endParaRPr sz="1350" kern="0">
              <a:solidFill>
                <a:sysClr val="windowText" lastClr="000000"/>
              </a:solidFill>
              <a:latin typeface="Tahoma"/>
              <a:cs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6CBC5-1A5D-A88C-8E02-D8171F75A3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09001E-074A-4A47-6D01-1423E39471C0}"/>
              </a:ext>
            </a:extLst>
          </p:cNvPr>
          <p:cNvSpPr txBox="1"/>
          <p:nvPr/>
        </p:nvSpPr>
        <p:spPr>
          <a:xfrm>
            <a:off x="2913360" y="2040836"/>
            <a:ext cx="2741200" cy="1015663"/>
          </a:xfrm>
          <a:prstGeom prst="rect">
            <a:avLst/>
          </a:prstGeom>
          <a:noFill/>
        </p:spPr>
        <p:txBody>
          <a:bodyPr wrap="none" rtlCol="0">
            <a:spAutoFit/>
          </a:bodyPr>
          <a:lstStyle/>
          <a:p>
            <a:r>
              <a:rPr lang="en-US" altLang="zh-CN" sz="3000" dirty="0"/>
              <a:t>Paper</a:t>
            </a:r>
            <a:r>
              <a:rPr lang="zh-CN" altLang="en-US" sz="3000" dirty="0"/>
              <a:t> </a:t>
            </a:r>
            <a:r>
              <a:rPr lang="en-US" altLang="zh-CN" sz="3000" dirty="0"/>
              <a:t>Sharing</a:t>
            </a:r>
            <a:r>
              <a:rPr lang="zh-CN" altLang="en-US" sz="3000" dirty="0"/>
              <a:t> </a:t>
            </a:r>
            <a:r>
              <a:rPr lang="en-US" altLang="zh-CN" sz="3000"/>
              <a:t>-1</a:t>
            </a:r>
            <a:endParaRPr lang="en-US" altLang="zh-CN" sz="3000" dirty="0"/>
          </a:p>
          <a:p>
            <a:endParaRPr lang="en-US" sz="3000" dirty="0"/>
          </a:p>
        </p:txBody>
      </p:sp>
      <p:sp>
        <p:nvSpPr>
          <p:cNvPr id="3" name="TextBox 2">
            <a:extLst>
              <a:ext uri="{FF2B5EF4-FFF2-40B4-BE49-F238E27FC236}">
                <a16:creationId xmlns:a16="http://schemas.microsoft.com/office/drawing/2014/main" id="{3E2F4A4D-B381-7CAD-2E4F-D3BA096CFC35}"/>
              </a:ext>
            </a:extLst>
          </p:cNvPr>
          <p:cNvSpPr txBox="1"/>
          <p:nvPr/>
        </p:nvSpPr>
        <p:spPr>
          <a:xfrm>
            <a:off x="6550591" y="4485361"/>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15833933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897180"/>
            <a:ext cx="3291364" cy="2210753"/>
          </a:xfrm>
          <a:custGeom>
            <a:avLst/>
            <a:gdLst/>
            <a:ahLst/>
            <a:cxnLst/>
            <a:rect l="l" t="t" r="r" b="b"/>
            <a:pathLst>
              <a:path w="4388485" h="2947670">
                <a:moveTo>
                  <a:pt x="2676245" y="2947441"/>
                </a:moveTo>
                <a:lnTo>
                  <a:pt x="0" y="2947441"/>
                </a:lnTo>
                <a:lnTo>
                  <a:pt x="0" y="0"/>
                </a:lnTo>
                <a:lnTo>
                  <a:pt x="4387926" y="0"/>
                </a:lnTo>
                <a:lnTo>
                  <a:pt x="3887495" y="2001723"/>
                </a:lnTo>
                <a:lnTo>
                  <a:pt x="3824939" y="2136191"/>
                </a:lnTo>
                <a:lnTo>
                  <a:pt x="3619741" y="2439115"/>
                </a:lnTo>
                <a:lnTo>
                  <a:pt x="3245608" y="2759773"/>
                </a:lnTo>
                <a:lnTo>
                  <a:pt x="2676245" y="2947441"/>
                </a:lnTo>
                <a:close/>
              </a:path>
            </a:pathLst>
          </a:custGeom>
          <a:solidFill>
            <a:srgbClr val="C1D7FA"/>
          </a:solidFill>
        </p:spPr>
        <p:txBody>
          <a:bodyPr wrap="square" lIns="0" tIns="0" rIns="0" bIns="0" rtlCol="0"/>
          <a:lstStyle/>
          <a:p>
            <a:pPr defTabSz="685800"/>
            <a:endParaRPr sz="1350" kern="0">
              <a:solidFill>
                <a:sysClr val="windowText" lastClr="000000"/>
              </a:solidFill>
            </a:endParaRPr>
          </a:p>
        </p:txBody>
      </p:sp>
      <p:sp>
        <p:nvSpPr>
          <p:cNvPr id="3" name="object 3"/>
          <p:cNvSpPr/>
          <p:nvPr/>
        </p:nvSpPr>
        <p:spPr>
          <a:xfrm>
            <a:off x="511149" y="4961801"/>
            <a:ext cx="2714149" cy="5715"/>
          </a:xfrm>
          <a:custGeom>
            <a:avLst/>
            <a:gdLst/>
            <a:ahLst/>
            <a:cxnLst/>
            <a:rect l="l" t="t" r="r" b="b"/>
            <a:pathLst>
              <a:path w="3618865" h="7620">
                <a:moveTo>
                  <a:pt x="3618318" y="7620"/>
                </a:moveTo>
                <a:lnTo>
                  <a:pt x="0" y="7620"/>
                </a:lnTo>
                <a:lnTo>
                  <a:pt x="0" y="0"/>
                </a:lnTo>
                <a:lnTo>
                  <a:pt x="3809" y="0"/>
                </a:lnTo>
                <a:lnTo>
                  <a:pt x="3618318" y="0"/>
                </a:lnTo>
                <a:lnTo>
                  <a:pt x="3618318" y="7620"/>
                </a:lnTo>
                <a:close/>
              </a:path>
            </a:pathLst>
          </a:custGeom>
          <a:solidFill>
            <a:srgbClr val="0948AA"/>
          </a:solidFill>
        </p:spPr>
        <p:txBody>
          <a:bodyPr wrap="square" lIns="0" tIns="0" rIns="0" bIns="0" rtlCol="0"/>
          <a:lstStyle/>
          <a:p>
            <a:pPr defTabSz="685800"/>
            <a:endParaRPr sz="1350" kern="0">
              <a:solidFill>
                <a:sysClr val="windowText" lastClr="000000"/>
              </a:solidFill>
            </a:endParaRPr>
          </a:p>
        </p:txBody>
      </p:sp>
      <p:grpSp>
        <p:nvGrpSpPr>
          <p:cNvPr id="4" name="object 4"/>
          <p:cNvGrpSpPr/>
          <p:nvPr/>
        </p:nvGrpSpPr>
        <p:grpSpPr>
          <a:xfrm>
            <a:off x="354092" y="0"/>
            <a:ext cx="8790146" cy="4547235"/>
            <a:chOff x="472122" y="0"/>
            <a:chExt cx="11720195" cy="6062980"/>
          </a:xfrm>
        </p:grpSpPr>
        <p:sp>
          <p:nvSpPr>
            <p:cNvPr id="5" name="object 5"/>
            <p:cNvSpPr/>
            <p:nvPr/>
          </p:nvSpPr>
          <p:spPr>
            <a:xfrm>
              <a:off x="1765934" y="1257769"/>
              <a:ext cx="10426065" cy="4805045"/>
            </a:xfrm>
            <a:custGeom>
              <a:avLst/>
              <a:gdLst/>
              <a:ahLst/>
              <a:cxnLst/>
              <a:rect l="l" t="t" r="r" b="b"/>
              <a:pathLst>
                <a:path w="10426065" h="4805045">
                  <a:moveTo>
                    <a:pt x="10426065" y="4804981"/>
                  </a:moveTo>
                  <a:lnTo>
                    <a:pt x="0" y="4804981"/>
                  </a:lnTo>
                  <a:lnTo>
                    <a:pt x="763549" y="764019"/>
                  </a:lnTo>
                  <a:lnTo>
                    <a:pt x="812482" y="655385"/>
                  </a:lnTo>
                  <a:lnTo>
                    <a:pt x="985802" y="410660"/>
                  </a:lnTo>
                  <a:lnTo>
                    <a:pt x="1323290" y="151610"/>
                  </a:lnTo>
                  <a:lnTo>
                    <a:pt x="1864728" y="0"/>
                  </a:lnTo>
                  <a:lnTo>
                    <a:pt x="10426065" y="0"/>
                  </a:lnTo>
                  <a:lnTo>
                    <a:pt x="10426065" y="4804981"/>
                  </a:lnTo>
                  <a:close/>
                </a:path>
              </a:pathLst>
            </a:custGeom>
            <a:solidFill>
              <a:srgbClr val="C1D7FA">
                <a:alpha val="19999"/>
              </a:srgbClr>
            </a:solidFill>
          </p:spPr>
          <p:txBody>
            <a:bodyPr wrap="square" lIns="0" tIns="0" rIns="0" bIns="0" rtlCol="0"/>
            <a:lstStyle/>
            <a:p>
              <a:pPr defTabSz="685800"/>
              <a:endParaRPr sz="1350" kern="0">
                <a:solidFill>
                  <a:sysClr val="windowText" lastClr="000000"/>
                </a:solidFill>
              </a:endParaRPr>
            </a:p>
          </p:txBody>
        </p:sp>
        <p:sp>
          <p:nvSpPr>
            <p:cNvPr id="6" name="object 6"/>
            <p:cNvSpPr/>
            <p:nvPr/>
          </p:nvSpPr>
          <p:spPr>
            <a:xfrm>
              <a:off x="472122" y="0"/>
              <a:ext cx="4323715" cy="4829175"/>
            </a:xfrm>
            <a:custGeom>
              <a:avLst/>
              <a:gdLst/>
              <a:ahLst/>
              <a:cxnLst/>
              <a:rect l="l" t="t" r="r" b="b"/>
              <a:pathLst>
                <a:path w="4323715" h="4829175">
                  <a:moveTo>
                    <a:pt x="3276841" y="4828730"/>
                  </a:moveTo>
                  <a:lnTo>
                    <a:pt x="263080" y="4828730"/>
                  </a:lnTo>
                  <a:lnTo>
                    <a:pt x="220413" y="4819638"/>
                  </a:lnTo>
                  <a:lnTo>
                    <a:pt x="127377" y="4778962"/>
                  </a:lnTo>
                  <a:lnTo>
                    <a:pt x="36423" y="4686598"/>
                  </a:lnTo>
                  <a:lnTo>
                    <a:pt x="0" y="4522444"/>
                  </a:lnTo>
                  <a:lnTo>
                    <a:pt x="690252" y="0"/>
                  </a:lnTo>
                  <a:lnTo>
                    <a:pt x="4323695" y="0"/>
                  </a:lnTo>
                  <a:lnTo>
                    <a:pt x="3633431" y="4522444"/>
                  </a:lnTo>
                  <a:lnTo>
                    <a:pt x="3617585" y="4565995"/>
                  </a:lnTo>
                  <a:lnTo>
                    <a:pt x="3561459" y="4664105"/>
                  </a:lnTo>
                  <a:lnTo>
                    <a:pt x="3452171" y="4767955"/>
                  </a:lnTo>
                  <a:lnTo>
                    <a:pt x="3276841" y="4828730"/>
                  </a:lnTo>
                  <a:close/>
                </a:path>
              </a:pathLst>
            </a:custGeom>
            <a:solidFill>
              <a:srgbClr val="0948AA">
                <a:alpha val="45098"/>
              </a:srgbClr>
            </a:solidFill>
          </p:spPr>
          <p:txBody>
            <a:bodyPr wrap="square" lIns="0" tIns="0" rIns="0" bIns="0" rtlCol="0"/>
            <a:lstStyle/>
            <a:p>
              <a:pPr defTabSz="685800"/>
              <a:endParaRPr sz="1350" kern="0">
                <a:solidFill>
                  <a:sysClr val="windowText" lastClr="000000"/>
                </a:solidFill>
              </a:endParaRPr>
            </a:p>
          </p:txBody>
        </p:sp>
        <p:sp>
          <p:nvSpPr>
            <p:cNvPr id="7" name="object 7"/>
            <p:cNvSpPr/>
            <p:nvPr/>
          </p:nvSpPr>
          <p:spPr>
            <a:xfrm>
              <a:off x="685672" y="0"/>
              <a:ext cx="4624070" cy="4829175"/>
            </a:xfrm>
            <a:custGeom>
              <a:avLst/>
              <a:gdLst/>
              <a:ahLst/>
              <a:cxnLst/>
              <a:rect l="l" t="t" r="r" b="b"/>
              <a:pathLst>
                <a:path w="4624070" h="4829175">
                  <a:moveTo>
                    <a:pt x="3576802" y="4828730"/>
                  </a:moveTo>
                  <a:lnTo>
                    <a:pt x="263080" y="4828730"/>
                  </a:lnTo>
                  <a:lnTo>
                    <a:pt x="220415" y="4819638"/>
                  </a:lnTo>
                  <a:lnTo>
                    <a:pt x="127382" y="4778962"/>
                  </a:lnTo>
                  <a:lnTo>
                    <a:pt x="36428" y="4686598"/>
                  </a:lnTo>
                  <a:lnTo>
                    <a:pt x="0" y="4522444"/>
                  </a:lnTo>
                  <a:lnTo>
                    <a:pt x="690263" y="0"/>
                  </a:lnTo>
                  <a:lnTo>
                    <a:pt x="4623644" y="0"/>
                  </a:lnTo>
                  <a:lnTo>
                    <a:pt x="3933380" y="4522444"/>
                  </a:lnTo>
                  <a:lnTo>
                    <a:pt x="3917534" y="4565995"/>
                  </a:lnTo>
                  <a:lnTo>
                    <a:pt x="3861409" y="4664105"/>
                  </a:lnTo>
                  <a:lnTo>
                    <a:pt x="3752125" y="4767955"/>
                  </a:lnTo>
                  <a:lnTo>
                    <a:pt x="3576802" y="4828730"/>
                  </a:lnTo>
                  <a:close/>
                </a:path>
              </a:pathLst>
            </a:custGeom>
            <a:solidFill>
              <a:srgbClr val="0948AA"/>
            </a:solidFill>
          </p:spPr>
          <p:txBody>
            <a:bodyPr wrap="square" lIns="0" tIns="0" rIns="0" bIns="0" rtlCol="0"/>
            <a:lstStyle/>
            <a:p>
              <a:pPr defTabSz="685800"/>
              <a:endParaRPr sz="1350" kern="0">
                <a:solidFill>
                  <a:sysClr val="windowText" lastClr="000000"/>
                </a:solidFill>
              </a:endParaRPr>
            </a:p>
          </p:txBody>
        </p:sp>
      </p:grpSp>
      <p:sp>
        <p:nvSpPr>
          <p:cNvPr id="8" name="object 8"/>
          <p:cNvSpPr txBox="1"/>
          <p:nvPr/>
        </p:nvSpPr>
        <p:spPr>
          <a:xfrm>
            <a:off x="5948448" y="1249527"/>
            <a:ext cx="2315051" cy="240931"/>
          </a:xfrm>
          <a:prstGeom prst="rect">
            <a:avLst/>
          </a:prstGeom>
        </p:spPr>
        <p:txBody>
          <a:bodyPr vert="horz" wrap="square" lIns="0" tIns="10001" rIns="0" bIns="0" rtlCol="0">
            <a:spAutoFit/>
          </a:bodyPr>
          <a:lstStyle/>
          <a:p>
            <a:pPr marL="9525" defTabSz="685800">
              <a:spcBef>
                <a:spcPts val="79"/>
              </a:spcBef>
            </a:pPr>
            <a:r>
              <a:rPr sz="1500" kern="0" spc="90" dirty="0">
                <a:solidFill>
                  <a:srgbClr val="252525"/>
                </a:solidFill>
                <a:latin typeface="Verdana"/>
                <a:cs typeface="Verdana"/>
              </a:rPr>
              <a:t>Research</a:t>
            </a:r>
            <a:r>
              <a:rPr sz="1500" kern="0" spc="-71" dirty="0">
                <a:solidFill>
                  <a:srgbClr val="252525"/>
                </a:solidFill>
                <a:latin typeface="Verdana"/>
                <a:cs typeface="Verdana"/>
              </a:rPr>
              <a:t> </a:t>
            </a:r>
            <a:r>
              <a:rPr sz="1500" kern="0" spc="94" dirty="0">
                <a:solidFill>
                  <a:srgbClr val="252525"/>
                </a:solidFill>
                <a:latin typeface="Verdana"/>
                <a:cs typeface="Verdana"/>
              </a:rPr>
              <a:t>Background</a:t>
            </a:r>
            <a:endParaRPr sz="1500" kern="0">
              <a:solidFill>
                <a:sysClr val="windowText" lastClr="000000"/>
              </a:solidFill>
              <a:latin typeface="Verdana"/>
              <a:cs typeface="Verdana"/>
            </a:endParaRPr>
          </a:p>
        </p:txBody>
      </p:sp>
      <p:sp>
        <p:nvSpPr>
          <p:cNvPr id="9" name="object 9"/>
          <p:cNvSpPr txBox="1"/>
          <p:nvPr/>
        </p:nvSpPr>
        <p:spPr>
          <a:xfrm>
            <a:off x="5700969" y="2171642"/>
            <a:ext cx="2433638" cy="240931"/>
          </a:xfrm>
          <a:prstGeom prst="rect">
            <a:avLst/>
          </a:prstGeom>
        </p:spPr>
        <p:txBody>
          <a:bodyPr vert="horz" wrap="square" lIns="0" tIns="10001" rIns="0" bIns="0" rtlCol="0">
            <a:spAutoFit/>
          </a:bodyPr>
          <a:lstStyle/>
          <a:p>
            <a:pPr marL="9525" defTabSz="685800">
              <a:spcBef>
                <a:spcPts val="79"/>
              </a:spcBef>
            </a:pPr>
            <a:r>
              <a:rPr sz="1500" kern="0" spc="90" dirty="0">
                <a:solidFill>
                  <a:srgbClr val="252525"/>
                </a:solidFill>
                <a:latin typeface="Verdana"/>
                <a:cs typeface="Verdana"/>
              </a:rPr>
              <a:t>Research</a:t>
            </a:r>
            <a:r>
              <a:rPr sz="1500" kern="0" spc="-71" dirty="0">
                <a:solidFill>
                  <a:srgbClr val="252525"/>
                </a:solidFill>
                <a:latin typeface="Verdana"/>
                <a:cs typeface="Verdana"/>
              </a:rPr>
              <a:t> </a:t>
            </a:r>
            <a:r>
              <a:rPr sz="1500" kern="0" spc="105" dirty="0">
                <a:solidFill>
                  <a:srgbClr val="252525"/>
                </a:solidFill>
                <a:latin typeface="Verdana"/>
                <a:cs typeface="Verdana"/>
              </a:rPr>
              <a:t>Methodology</a:t>
            </a:r>
            <a:endParaRPr sz="1500" kern="0">
              <a:solidFill>
                <a:sysClr val="windowText" lastClr="000000"/>
              </a:solidFill>
              <a:latin typeface="Verdana"/>
              <a:cs typeface="Verdana"/>
            </a:endParaRPr>
          </a:p>
        </p:txBody>
      </p:sp>
      <p:sp>
        <p:nvSpPr>
          <p:cNvPr id="10" name="object 10"/>
          <p:cNvSpPr txBox="1"/>
          <p:nvPr/>
        </p:nvSpPr>
        <p:spPr>
          <a:xfrm>
            <a:off x="5475465" y="3072727"/>
            <a:ext cx="1928813" cy="240931"/>
          </a:xfrm>
          <a:prstGeom prst="rect">
            <a:avLst/>
          </a:prstGeom>
        </p:spPr>
        <p:txBody>
          <a:bodyPr vert="horz" wrap="square" lIns="0" tIns="10001" rIns="0" bIns="0" rtlCol="0">
            <a:spAutoFit/>
          </a:bodyPr>
          <a:lstStyle/>
          <a:p>
            <a:pPr marL="9525" defTabSz="685800">
              <a:spcBef>
                <a:spcPts val="79"/>
              </a:spcBef>
            </a:pPr>
            <a:r>
              <a:rPr sz="1500" kern="0" spc="90" dirty="0">
                <a:solidFill>
                  <a:srgbClr val="252525"/>
                </a:solidFill>
                <a:latin typeface="Verdana"/>
                <a:cs typeface="Verdana"/>
              </a:rPr>
              <a:t>Research</a:t>
            </a:r>
            <a:r>
              <a:rPr sz="1500" kern="0" spc="-71" dirty="0">
                <a:solidFill>
                  <a:srgbClr val="252525"/>
                </a:solidFill>
                <a:latin typeface="Verdana"/>
                <a:cs typeface="Verdana"/>
              </a:rPr>
              <a:t> </a:t>
            </a:r>
            <a:r>
              <a:rPr sz="1500" kern="0" spc="71" dirty="0">
                <a:solidFill>
                  <a:srgbClr val="252525"/>
                </a:solidFill>
                <a:latin typeface="Verdana"/>
                <a:cs typeface="Verdana"/>
              </a:rPr>
              <a:t>Findings</a:t>
            </a:r>
            <a:endParaRPr sz="1500" kern="0">
              <a:solidFill>
                <a:sysClr val="windowText" lastClr="000000"/>
              </a:solidFill>
              <a:latin typeface="Verdana"/>
              <a:cs typeface="Verdana"/>
            </a:endParaRPr>
          </a:p>
        </p:txBody>
      </p:sp>
      <p:sp>
        <p:nvSpPr>
          <p:cNvPr id="11" name="object 11"/>
          <p:cNvSpPr txBox="1"/>
          <p:nvPr/>
        </p:nvSpPr>
        <p:spPr>
          <a:xfrm>
            <a:off x="5265343" y="3870264"/>
            <a:ext cx="2309813" cy="471764"/>
          </a:xfrm>
          <a:prstGeom prst="rect">
            <a:avLst/>
          </a:prstGeom>
        </p:spPr>
        <p:txBody>
          <a:bodyPr vert="horz" wrap="square" lIns="0" tIns="10001" rIns="0" bIns="0" rtlCol="0">
            <a:spAutoFit/>
          </a:bodyPr>
          <a:lstStyle/>
          <a:p>
            <a:pPr marL="9525" marR="3810" defTabSz="685800">
              <a:spcBef>
                <a:spcPts val="79"/>
              </a:spcBef>
            </a:pPr>
            <a:r>
              <a:rPr sz="1500" kern="0" spc="90" dirty="0">
                <a:solidFill>
                  <a:srgbClr val="252525"/>
                </a:solidFill>
                <a:latin typeface="Verdana"/>
                <a:cs typeface="Verdana"/>
              </a:rPr>
              <a:t>Research</a:t>
            </a:r>
            <a:r>
              <a:rPr sz="1500" kern="0" spc="-71" dirty="0">
                <a:solidFill>
                  <a:srgbClr val="252525"/>
                </a:solidFill>
                <a:latin typeface="Verdana"/>
                <a:cs typeface="Verdana"/>
              </a:rPr>
              <a:t> </a:t>
            </a:r>
            <a:r>
              <a:rPr sz="1500" kern="0" spc="83" dirty="0">
                <a:solidFill>
                  <a:srgbClr val="252525"/>
                </a:solidFill>
                <a:latin typeface="Verdana"/>
                <a:cs typeface="Verdana"/>
              </a:rPr>
              <a:t>Conclusions </a:t>
            </a:r>
            <a:r>
              <a:rPr sz="1500" kern="0" spc="131" dirty="0">
                <a:solidFill>
                  <a:srgbClr val="252525"/>
                </a:solidFill>
                <a:latin typeface="Verdana"/>
                <a:cs typeface="Verdana"/>
              </a:rPr>
              <a:t>and</a:t>
            </a:r>
            <a:r>
              <a:rPr sz="1500" kern="0" spc="-90" dirty="0">
                <a:solidFill>
                  <a:srgbClr val="252525"/>
                </a:solidFill>
                <a:latin typeface="Verdana"/>
                <a:cs typeface="Verdana"/>
              </a:rPr>
              <a:t> </a:t>
            </a:r>
            <a:r>
              <a:rPr sz="1500" kern="0" spc="60" dirty="0">
                <a:solidFill>
                  <a:srgbClr val="252525"/>
                </a:solidFill>
                <a:latin typeface="Verdana"/>
                <a:cs typeface="Verdana"/>
              </a:rPr>
              <a:t>Implications</a:t>
            </a:r>
            <a:endParaRPr sz="1500" kern="0">
              <a:solidFill>
                <a:sysClr val="windowText" lastClr="000000"/>
              </a:solidFill>
              <a:latin typeface="Verdana"/>
              <a:cs typeface="Verdana"/>
            </a:endParaRPr>
          </a:p>
        </p:txBody>
      </p:sp>
      <p:grpSp>
        <p:nvGrpSpPr>
          <p:cNvPr id="12" name="object 12"/>
          <p:cNvGrpSpPr/>
          <p:nvPr/>
        </p:nvGrpSpPr>
        <p:grpSpPr>
          <a:xfrm>
            <a:off x="4234082" y="1218638"/>
            <a:ext cx="3588544" cy="3093720"/>
            <a:chOff x="5645442" y="1624850"/>
            <a:chExt cx="4784725" cy="4124960"/>
          </a:xfrm>
        </p:grpSpPr>
        <p:sp>
          <p:nvSpPr>
            <p:cNvPr id="13" name="object 13"/>
            <p:cNvSpPr/>
            <p:nvPr/>
          </p:nvSpPr>
          <p:spPr>
            <a:xfrm>
              <a:off x="5828017" y="2419413"/>
              <a:ext cx="4602480" cy="2468245"/>
            </a:xfrm>
            <a:custGeom>
              <a:avLst/>
              <a:gdLst/>
              <a:ahLst/>
              <a:cxnLst/>
              <a:rect l="l" t="t" r="r" b="b"/>
              <a:pathLst>
                <a:path w="4602480" h="2468245">
                  <a:moveTo>
                    <a:pt x="3924236" y="2460396"/>
                  </a:moveTo>
                  <a:lnTo>
                    <a:pt x="3810" y="2460396"/>
                  </a:lnTo>
                  <a:lnTo>
                    <a:pt x="0" y="2460396"/>
                  </a:lnTo>
                  <a:lnTo>
                    <a:pt x="0" y="2468016"/>
                  </a:lnTo>
                  <a:lnTo>
                    <a:pt x="3924236" y="2468016"/>
                  </a:lnTo>
                  <a:lnTo>
                    <a:pt x="3924236" y="2460396"/>
                  </a:lnTo>
                  <a:close/>
                </a:path>
                <a:path w="4602480" h="2468245">
                  <a:moveTo>
                    <a:pt x="4297883" y="1274191"/>
                  </a:moveTo>
                  <a:lnTo>
                    <a:pt x="377456" y="1274191"/>
                  </a:lnTo>
                  <a:lnTo>
                    <a:pt x="373646" y="1274191"/>
                  </a:lnTo>
                  <a:lnTo>
                    <a:pt x="373646" y="1281811"/>
                  </a:lnTo>
                  <a:lnTo>
                    <a:pt x="4297883" y="1281811"/>
                  </a:lnTo>
                  <a:lnTo>
                    <a:pt x="4297883" y="1274191"/>
                  </a:lnTo>
                  <a:close/>
                </a:path>
                <a:path w="4602480" h="2468245">
                  <a:moveTo>
                    <a:pt x="4601857" y="0"/>
                  </a:moveTo>
                  <a:lnTo>
                    <a:pt x="681418" y="0"/>
                  </a:lnTo>
                  <a:lnTo>
                    <a:pt x="677621" y="0"/>
                  </a:lnTo>
                  <a:lnTo>
                    <a:pt x="677621" y="7620"/>
                  </a:lnTo>
                  <a:lnTo>
                    <a:pt x="4601857" y="7620"/>
                  </a:lnTo>
                  <a:lnTo>
                    <a:pt x="4601857" y="0"/>
                  </a:lnTo>
                  <a:close/>
                </a:path>
              </a:pathLst>
            </a:custGeom>
            <a:solidFill>
              <a:srgbClr val="0948AA"/>
            </a:solidFill>
          </p:spPr>
          <p:txBody>
            <a:bodyPr wrap="square" lIns="0" tIns="0" rIns="0" bIns="0" rtlCol="0"/>
            <a:lstStyle/>
            <a:p>
              <a:pPr defTabSz="685800"/>
              <a:endParaRPr sz="1350" kern="0">
                <a:solidFill>
                  <a:sysClr val="windowText" lastClr="000000"/>
                </a:solidFill>
              </a:endParaRPr>
            </a:p>
          </p:txBody>
        </p:sp>
        <p:pic>
          <p:nvPicPr>
            <p:cNvPr id="14" name="object 14"/>
            <p:cNvPicPr/>
            <p:nvPr/>
          </p:nvPicPr>
          <p:blipFill>
            <a:blip r:embed="rId2" cstate="print"/>
            <a:stretch>
              <a:fillRect/>
            </a:stretch>
          </p:blipFill>
          <p:spPr>
            <a:xfrm>
              <a:off x="6559651" y="1624850"/>
              <a:ext cx="1121740" cy="477951"/>
            </a:xfrm>
            <a:prstGeom prst="rect">
              <a:avLst/>
            </a:prstGeom>
          </p:spPr>
        </p:pic>
        <p:pic>
          <p:nvPicPr>
            <p:cNvPr id="15" name="object 15"/>
            <p:cNvPicPr/>
            <p:nvPr/>
          </p:nvPicPr>
          <p:blipFill>
            <a:blip r:embed="rId3" cstate="print"/>
            <a:stretch>
              <a:fillRect/>
            </a:stretch>
          </p:blipFill>
          <p:spPr>
            <a:xfrm>
              <a:off x="6264046" y="2854337"/>
              <a:ext cx="1121740" cy="477951"/>
            </a:xfrm>
            <a:prstGeom prst="rect">
              <a:avLst/>
            </a:prstGeom>
          </p:spPr>
        </p:pic>
        <p:pic>
          <p:nvPicPr>
            <p:cNvPr id="16" name="object 16"/>
            <p:cNvPicPr/>
            <p:nvPr/>
          </p:nvPicPr>
          <p:blipFill>
            <a:blip r:embed="rId4" cstate="print"/>
            <a:stretch>
              <a:fillRect/>
            </a:stretch>
          </p:blipFill>
          <p:spPr>
            <a:xfrm>
              <a:off x="5938761" y="4055783"/>
              <a:ext cx="1121740" cy="477964"/>
            </a:xfrm>
            <a:prstGeom prst="rect">
              <a:avLst/>
            </a:prstGeom>
          </p:spPr>
        </p:pic>
        <p:pic>
          <p:nvPicPr>
            <p:cNvPr id="17" name="object 17"/>
            <p:cNvPicPr/>
            <p:nvPr/>
          </p:nvPicPr>
          <p:blipFill>
            <a:blip r:embed="rId5" cstate="print"/>
            <a:stretch>
              <a:fillRect/>
            </a:stretch>
          </p:blipFill>
          <p:spPr>
            <a:xfrm>
              <a:off x="5645442" y="5271554"/>
              <a:ext cx="1121740" cy="477964"/>
            </a:xfrm>
            <a:prstGeom prst="rect">
              <a:avLst/>
            </a:prstGeom>
          </p:spPr>
        </p:pic>
      </p:grpSp>
      <p:sp>
        <p:nvSpPr>
          <p:cNvPr id="18" name="object 18"/>
          <p:cNvSpPr txBox="1"/>
          <p:nvPr/>
        </p:nvSpPr>
        <p:spPr>
          <a:xfrm>
            <a:off x="1236355" y="2591057"/>
            <a:ext cx="1987391" cy="702115"/>
          </a:xfrm>
          <a:prstGeom prst="rect">
            <a:avLst/>
          </a:prstGeom>
        </p:spPr>
        <p:txBody>
          <a:bodyPr vert="horz" wrap="square" lIns="0" tIns="9525" rIns="0" bIns="0" rtlCol="0">
            <a:spAutoFit/>
          </a:bodyPr>
          <a:lstStyle/>
          <a:p>
            <a:pPr marL="9525" defTabSz="685800">
              <a:spcBef>
                <a:spcPts val="75"/>
              </a:spcBef>
            </a:pPr>
            <a:r>
              <a:rPr sz="4500" b="1" i="1" kern="0" spc="-8" dirty="0">
                <a:solidFill>
                  <a:srgbClr val="FFFFFF"/>
                </a:solidFill>
                <a:latin typeface="Times New Roman"/>
                <a:cs typeface="Times New Roman"/>
              </a:rPr>
              <a:t>contents</a:t>
            </a:r>
            <a:endParaRPr sz="4500" kern="0">
              <a:solidFill>
                <a:sysClr val="windowText" lastClr="000000"/>
              </a:solidFill>
              <a:latin typeface="Times New Roman"/>
              <a:cs typeface="Times New Roman"/>
            </a:endParaRPr>
          </a:p>
        </p:txBody>
      </p:sp>
      <p:sp>
        <p:nvSpPr>
          <p:cNvPr id="19" name="object 19"/>
          <p:cNvSpPr txBox="1"/>
          <p:nvPr/>
        </p:nvSpPr>
        <p:spPr>
          <a:xfrm>
            <a:off x="5203756" y="1223315"/>
            <a:ext cx="251936" cy="286617"/>
          </a:xfrm>
          <a:prstGeom prst="rect">
            <a:avLst/>
          </a:prstGeom>
        </p:spPr>
        <p:txBody>
          <a:bodyPr vert="horz" wrap="square" lIns="0" tIns="9525" rIns="0" bIns="0" rtlCol="0">
            <a:spAutoFit/>
          </a:bodyPr>
          <a:lstStyle/>
          <a:p>
            <a:pPr marL="9525" defTabSz="685800">
              <a:spcBef>
                <a:spcPts val="75"/>
              </a:spcBef>
            </a:pPr>
            <a:r>
              <a:rPr kern="0" spc="-68" dirty="0">
                <a:solidFill>
                  <a:srgbClr val="FFFFFF"/>
                </a:solidFill>
                <a:latin typeface="Arial MT"/>
                <a:cs typeface="Arial MT"/>
              </a:rPr>
              <a:t>01</a:t>
            </a:r>
            <a:endParaRPr kern="0">
              <a:solidFill>
                <a:sysClr val="windowText" lastClr="000000"/>
              </a:solidFill>
              <a:latin typeface="Arial MT"/>
              <a:cs typeface="Arial MT"/>
            </a:endParaRPr>
          </a:p>
        </p:txBody>
      </p:sp>
      <p:sp>
        <p:nvSpPr>
          <p:cNvPr id="20" name="object 20"/>
          <p:cNvSpPr txBox="1"/>
          <p:nvPr/>
        </p:nvSpPr>
        <p:spPr>
          <a:xfrm>
            <a:off x="4714751" y="3046524"/>
            <a:ext cx="298609" cy="286617"/>
          </a:xfrm>
          <a:prstGeom prst="rect">
            <a:avLst/>
          </a:prstGeom>
        </p:spPr>
        <p:txBody>
          <a:bodyPr vert="horz" wrap="square" lIns="0" tIns="9525" rIns="0" bIns="0" rtlCol="0">
            <a:spAutoFit/>
          </a:bodyPr>
          <a:lstStyle/>
          <a:p>
            <a:pPr marL="9525" defTabSz="685800">
              <a:spcBef>
                <a:spcPts val="75"/>
              </a:spcBef>
            </a:pPr>
            <a:r>
              <a:rPr kern="0" spc="68" dirty="0">
                <a:solidFill>
                  <a:srgbClr val="FFFFFF"/>
                </a:solidFill>
                <a:latin typeface="Arial MT"/>
                <a:cs typeface="Arial MT"/>
              </a:rPr>
              <a:t>03</a:t>
            </a:r>
            <a:endParaRPr kern="0">
              <a:solidFill>
                <a:sysClr val="windowText" lastClr="000000"/>
              </a:solidFill>
              <a:latin typeface="Arial MT"/>
              <a:cs typeface="Arial MT"/>
            </a:endParaRPr>
          </a:p>
        </p:txBody>
      </p:sp>
      <p:sp>
        <p:nvSpPr>
          <p:cNvPr id="21" name="object 21"/>
          <p:cNvSpPr txBox="1"/>
          <p:nvPr/>
        </p:nvSpPr>
        <p:spPr>
          <a:xfrm>
            <a:off x="4958715" y="2145430"/>
            <a:ext cx="298609" cy="286617"/>
          </a:xfrm>
          <a:prstGeom prst="rect">
            <a:avLst/>
          </a:prstGeom>
        </p:spPr>
        <p:txBody>
          <a:bodyPr vert="horz" wrap="square" lIns="0" tIns="9525" rIns="0" bIns="0" rtlCol="0">
            <a:spAutoFit/>
          </a:bodyPr>
          <a:lstStyle/>
          <a:p>
            <a:pPr marL="9525" defTabSz="685800">
              <a:spcBef>
                <a:spcPts val="75"/>
              </a:spcBef>
            </a:pPr>
            <a:r>
              <a:rPr kern="0" spc="68" dirty="0">
                <a:solidFill>
                  <a:srgbClr val="FFFFFF"/>
                </a:solidFill>
                <a:latin typeface="Arial MT"/>
                <a:cs typeface="Arial MT"/>
              </a:rPr>
              <a:t>02</a:t>
            </a:r>
            <a:endParaRPr kern="0">
              <a:solidFill>
                <a:sysClr val="windowText" lastClr="000000"/>
              </a:solidFill>
              <a:latin typeface="Arial MT"/>
              <a:cs typeface="Arial MT"/>
            </a:endParaRPr>
          </a:p>
        </p:txBody>
      </p:sp>
      <p:sp>
        <p:nvSpPr>
          <p:cNvPr id="22" name="object 22"/>
          <p:cNvSpPr txBox="1"/>
          <p:nvPr/>
        </p:nvSpPr>
        <p:spPr>
          <a:xfrm>
            <a:off x="4494762" y="3958352"/>
            <a:ext cx="298609" cy="286617"/>
          </a:xfrm>
          <a:prstGeom prst="rect">
            <a:avLst/>
          </a:prstGeom>
        </p:spPr>
        <p:txBody>
          <a:bodyPr vert="horz" wrap="square" lIns="0" tIns="9525" rIns="0" bIns="0" rtlCol="0">
            <a:spAutoFit/>
          </a:bodyPr>
          <a:lstStyle/>
          <a:p>
            <a:pPr marL="9525" defTabSz="685800">
              <a:spcBef>
                <a:spcPts val="75"/>
              </a:spcBef>
            </a:pPr>
            <a:r>
              <a:rPr kern="0" spc="68" dirty="0">
                <a:solidFill>
                  <a:srgbClr val="FFFFFF"/>
                </a:solidFill>
                <a:latin typeface="Arial MT"/>
                <a:cs typeface="Arial MT"/>
              </a:rPr>
              <a:t>04</a:t>
            </a:r>
            <a:endParaRPr kern="0">
              <a:solidFill>
                <a:sysClr val="windowText" lastClr="000000"/>
              </a:solidFill>
              <a:latin typeface="Arial MT"/>
              <a:cs typeface="Arial MT"/>
            </a:endParaRPr>
          </a:p>
        </p:txBody>
      </p:sp>
      <p:sp>
        <p:nvSpPr>
          <p:cNvPr id="23" name="object 23"/>
          <p:cNvSpPr/>
          <p:nvPr/>
        </p:nvSpPr>
        <p:spPr>
          <a:xfrm>
            <a:off x="8508550" y="4914119"/>
            <a:ext cx="407194" cy="101441"/>
          </a:xfrm>
          <a:custGeom>
            <a:avLst/>
            <a:gdLst/>
            <a:ahLst/>
            <a:cxnLst/>
            <a:rect l="l" t="t" r="r" b="b"/>
            <a:pathLst>
              <a:path w="542925" h="135254">
                <a:moveTo>
                  <a:pt x="542467" y="89077"/>
                </a:moveTo>
                <a:lnTo>
                  <a:pt x="156019" y="89077"/>
                </a:lnTo>
                <a:lnTo>
                  <a:pt x="156019" y="134785"/>
                </a:lnTo>
                <a:lnTo>
                  <a:pt x="542467" y="134785"/>
                </a:lnTo>
                <a:lnTo>
                  <a:pt x="542467" y="89077"/>
                </a:lnTo>
                <a:close/>
              </a:path>
              <a:path w="542925" h="135254">
                <a:moveTo>
                  <a:pt x="542467" y="0"/>
                </a:moveTo>
                <a:lnTo>
                  <a:pt x="0" y="0"/>
                </a:lnTo>
                <a:lnTo>
                  <a:pt x="0" y="45720"/>
                </a:lnTo>
                <a:lnTo>
                  <a:pt x="542467" y="45720"/>
                </a:lnTo>
                <a:lnTo>
                  <a:pt x="542467" y="0"/>
                </a:lnTo>
                <a:close/>
              </a:path>
            </a:pathLst>
          </a:custGeom>
          <a:solidFill>
            <a:srgbClr val="585858"/>
          </a:solidFill>
        </p:spPr>
        <p:txBody>
          <a:bodyPr wrap="square" lIns="0" tIns="0" rIns="0" bIns="0" rtlCol="0"/>
          <a:lstStyle/>
          <a:p>
            <a:pPr defTabSz="685800"/>
            <a:endParaRPr sz="1350" kern="0">
              <a:solidFill>
                <a:sysClr val="windowText" lastClr="000000"/>
              </a:solidFill>
            </a:endParaRPr>
          </a:p>
        </p:txBody>
      </p:sp>
      <p:grpSp>
        <p:nvGrpSpPr>
          <p:cNvPr id="24" name="object 24"/>
          <p:cNvGrpSpPr/>
          <p:nvPr/>
        </p:nvGrpSpPr>
        <p:grpSpPr>
          <a:xfrm>
            <a:off x="3576448" y="773392"/>
            <a:ext cx="404336" cy="404336"/>
            <a:chOff x="4768596" y="1031189"/>
            <a:chExt cx="539115" cy="539115"/>
          </a:xfrm>
        </p:grpSpPr>
        <p:pic>
          <p:nvPicPr>
            <p:cNvPr id="25" name="object 25"/>
            <p:cNvPicPr/>
            <p:nvPr/>
          </p:nvPicPr>
          <p:blipFill>
            <a:blip r:embed="rId6" cstate="print"/>
            <a:stretch>
              <a:fillRect/>
            </a:stretch>
          </p:blipFill>
          <p:spPr>
            <a:xfrm>
              <a:off x="4768596" y="1031189"/>
              <a:ext cx="538492" cy="538835"/>
            </a:xfrm>
            <a:prstGeom prst="rect">
              <a:avLst/>
            </a:prstGeom>
          </p:spPr>
        </p:pic>
        <p:pic>
          <p:nvPicPr>
            <p:cNvPr id="26" name="object 26"/>
            <p:cNvPicPr/>
            <p:nvPr/>
          </p:nvPicPr>
          <p:blipFill>
            <a:blip r:embed="rId7" cstate="print"/>
            <a:stretch>
              <a:fillRect/>
            </a:stretch>
          </p:blipFill>
          <p:spPr>
            <a:xfrm>
              <a:off x="4961013" y="1196733"/>
              <a:ext cx="184188" cy="207733"/>
            </a:xfrm>
            <a:prstGeom prst="rect">
              <a:avLst/>
            </a:prstGeom>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60221" y="2541127"/>
            <a:ext cx="2601278" cy="1251818"/>
          </a:xfrm>
          <a:prstGeom prst="rect">
            <a:avLst/>
          </a:prstGeom>
        </p:spPr>
        <p:txBody>
          <a:bodyPr vert="horz" wrap="square" lIns="0" tIns="9525" rIns="0" bIns="0" rtlCol="0">
            <a:spAutoFit/>
          </a:bodyPr>
          <a:lstStyle/>
          <a:p>
            <a:pPr marL="9525" marR="3810" indent="622935" defTabSz="685800">
              <a:lnSpc>
                <a:spcPct val="129900"/>
              </a:lnSpc>
              <a:spcBef>
                <a:spcPts val="75"/>
              </a:spcBef>
            </a:pPr>
            <a:r>
              <a:rPr sz="3300" b="1" kern="0" spc="-8" dirty="0">
                <a:solidFill>
                  <a:srgbClr val="FFFFFF"/>
                </a:solidFill>
                <a:latin typeface="Tahoma"/>
                <a:cs typeface="Tahoma"/>
              </a:rPr>
              <a:t>Research </a:t>
            </a:r>
            <a:r>
              <a:rPr sz="3300" b="1" kern="0" spc="30" dirty="0">
                <a:solidFill>
                  <a:srgbClr val="FFFFFF"/>
                </a:solidFill>
                <a:latin typeface="Tahoma"/>
                <a:cs typeface="Tahoma"/>
              </a:rPr>
              <a:t>Background</a:t>
            </a:r>
            <a:endParaRPr sz="3300" kern="0">
              <a:solidFill>
                <a:sysClr val="windowText" lastClr="000000"/>
              </a:solidFill>
              <a:latin typeface="Tahoma"/>
              <a:cs typeface="Tahoma"/>
            </a:endParaRPr>
          </a:p>
        </p:txBody>
      </p:sp>
      <p:grpSp>
        <p:nvGrpSpPr>
          <p:cNvPr id="3" name="object 3"/>
          <p:cNvGrpSpPr/>
          <p:nvPr/>
        </p:nvGrpSpPr>
        <p:grpSpPr>
          <a:xfrm>
            <a:off x="447" y="0"/>
            <a:ext cx="9144000" cy="5143500"/>
            <a:chOff x="596" y="0"/>
            <a:chExt cx="12192000" cy="6858000"/>
          </a:xfrm>
        </p:grpSpPr>
        <p:sp>
          <p:nvSpPr>
            <p:cNvPr id="4" name="object 4"/>
            <p:cNvSpPr/>
            <p:nvPr/>
          </p:nvSpPr>
          <p:spPr>
            <a:xfrm>
              <a:off x="10201300" y="0"/>
              <a:ext cx="1991360" cy="1950720"/>
            </a:xfrm>
            <a:custGeom>
              <a:avLst/>
              <a:gdLst/>
              <a:ahLst/>
              <a:cxnLst/>
              <a:rect l="l" t="t" r="r" b="b"/>
              <a:pathLst>
                <a:path w="1991359" h="1950720">
                  <a:moveTo>
                    <a:pt x="1991296" y="1950199"/>
                  </a:moveTo>
                  <a:lnTo>
                    <a:pt x="1958657" y="1876412"/>
                  </a:lnTo>
                  <a:lnTo>
                    <a:pt x="1938260" y="1834570"/>
                  </a:lnTo>
                  <a:lnTo>
                    <a:pt x="1917240" y="1792962"/>
                  </a:lnTo>
                  <a:lnTo>
                    <a:pt x="1895603" y="1751591"/>
                  </a:lnTo>
                  <a:lnTo>
                    <a:pt x="1873352" y="1710462"/>
                  </a:lnTo>
                  <a:lnTo>
                    <a:pt x="1850492" y="1669577"/>
                  </a:lnTo>
                  <a:lnTo>
                    <a:pt x="1827027" y="1628940"/>
                  </a:lnTo>
                  <a:lnTo>
                    <a:pt x="1802961" y="1588554"/>
                  </a:lnTo>
                  <a:lnTo>
                    <a:pt x="1778299" y="1548421"/>
                  </a:lnTo>
                  <a:lnTo>
                    <a:pt x="1753046" y="1508547"/>
                  </a:lnTo>
                  <a:lnTo>
                    <a:pt x="1727204" y="1468933"/>
                  </a:lnTo>
                  <a:lnTo>
                    <a:pt x="1700779" y="1429584"/>
                  </a:lnTo>
                  <a:lnTo>
                    <a:pt x="1673776" y="1390502"/>
                  </a:lnTo>
                  <a:lnTo>
                    <a:pt x="1646198" y="1351691"/>
                  </a:lnTo>
                  <a:lnTo>
                    <a:pt x="1618049" y="1313154"/>
                  </a:lnTo>
                  <a:lnTo>
                    <a:pt x="1589335" y="1274894"/>
                  </a:lnTo>
                  <a:lnTo>
                    <a:pt x="1560059" y="1236916"/>
                  </a:lnTo>
                  <a:lnTo>
                    <a:pt x="1530226" y="1199221"/>
                  </a:lnTo>
                  <a:lnTo>
                    <a:pt x="1499840" y="1161814"/>
                  </a:lnTo>
                  <a:lnTo>
                    <a:pt x="1468905" y="1124697"/>
                  </a:lnTo>
                  <a:lnTo>
                    <a:pt x="1437426" y="1087875"/>
                  </a:lnTo>
                  <a:lnTo>
                    <a:pt x="1405408" y="1051350"/>
                  </a:lnTo>
                  <a:lnTo>
                    <a:pt x="1372853" y="1015125"/>
                  </a:lnTo>
                  <a:lnTo>
                    <a:pt x="1339768" y="979205"/>
                  </a:lnTo>
                  <a:lnTo>
                    <a:pt x="1306155" y="943592"/>
                  </a:lnTo>
                  <a:lnTo>
                    <a:pt x="1272020" y="908289"/>
                  </a:lnTo>
                  <a:lnTo>
                    <a:pt x="1237367" y="873301"/>
                  </a:lnTo>
                  <a:lnTo>
                    <a:pt x="1202200" y="838629"/>
                  </a:lnTo>
                  <a:lnTo>
                    <a:pt x="1166523" y="804279"/>
                  </a:lnTo>
                  <a:lnTo>
                    <a:pt x="1130341" y="770252"/>
                  </a:lnTo>
                  <a:lnTo>
                    <a:pt x="1093658" y="736552"/>
                  </a:lnTo>
                  <a:lnTo>
                    <a:pt x="1056479" y="703183"/>
                  </a:lnTo>
                  <a:lnTo>
                    <a:pt x="1018807" y="670147"/>
                  </a:lnTo>
                  <a:lnTo>
                    <a:pt x="980647" y="637449"/>
                  </a:lnTo>
                  <a:lnTo>
                    <a:pt x="942004" y="605091"/>
                  </a:lnTo>
                  <a:lnTo>
                    <a:pt x="902882" y="573077"/>
                  </a:lnTo>
                  <a:lnTo>
                    <a:pt x="863285" y="541410"/>
                  </a:lnTo>
                  <a:lnTo>
                    <a:pt x="823217" y="510093"/>
                  </a:lnTo>
                  <a:lnTo>
                    <a:pt x="782683" y="479130"/>
                  </a:lnTo>
                  <a:lnTo>
                    <a:pt x="741687" y="448524"/>
                  </a:lnTo>
                  <a:lnTo>
                    <a:pt x="700234" y="418279"/>
                  </a:lnTo>
                  <a:lnTo>
                    <a:pt x="658327" y="388397"/>
                  </a:lnTo>
                  <a:lnTo>
                    <a:pt x="615971" y="358882"/>
                  </a:lnTo>
                  <a:lnTo>
                    <a:pt x="573171" y="329737"/>
                  </a:lnTo>
                  <a:lnTo>
                    <a:pt x="529931" y="300966"/>
                  </a:lnTo>
                  <a:lnTo>
                    <a:pt x="486255" y="272572"/>
                  </a:lnTo>
                  <a:lnTo>
                    <a:pt x="442147" y="244558"/>
                  </a:lnTo>
                  <a:lnTo>
                    <a:pt x="397612" y="216928"/>
                  </a:lnTo>
                  <a:lnTo>
                    <a:pt x="352654" y="189684"/>
                  </a:lnTo>
                  <a:lnTo>
                    <a:pt x="307278" y="162831"/>
                  </a:lnTo>
                  <a:lnTo>
                    <a:pt x="261487" y="136371"/>
                  </a:lnTo>
                  <a:lnTo>
                    <a:pt x="215287" y="110308"/>
                  </a:lnTo>
                  <a:lnTo>
                    <a:pt x="168681" y="84645"/>
                  </a:lnTo>
                  <a:lnTo>
                    <a:pt x="0" y="0"/>
                  </a:lnTo>
                  <a:lnTo>
                    <a:pt x="1991296" y="0"/>
                  </a:lnTo>
                  <a:lnTo>
                    <a:pt x="1991296" y="1950199"/>
                  </a:lnTo>
                  <a:close/>
                </a:path>
              </a:pathLst>
            </a:custGeom>
            <a:solidFill>
              <a:srgbClr val="F7ECD2"/>
            </a:solidFill>
          </p:spPr>
          <p:txBody>
            <a:bodyPr wrap="square" lIns="0" tIns="0" rIns="0" bIns="0" rtlCol="0"/>
            <a:lstStyle/>
            <a:p>
              <a:pPr defTabSz="685800"/>
              <a:endParaRPr sz="1350" kern="0">
                <a:solidFill>
                  <a:sysClr val="windowText" lastClr="000000"/>
                </a:solidFill>
              </a:endParaRPr>
            </a:p>
          </p:txBody>
        </p:sp>
        <p:sp>
          <p:nvSpPr>
            <p:cNvPr id="5" name="object 5"/>
            <p:cNvSpPr/>
            <p:nvPr/>
          </p:nvSpPr>
          <p:spPr>
            <a:xfrm>
              <a:off x="11096650" y="0"/>
              <a:ext cx="1096010" cy="1327785"/>
            </a:xfrm>
            <a:custGeom>
              <a:avLst/>
              <a:gdLst/>
              <a:ahLst/>
              <a:cxnLst/>
              <a:rect l="l" t="t" r="r" b="b"/>
              <a:pathLst>
                <a:path w="1096009" h="1327785">
                  <a:moveTo>
                    <a:pt x="1095946" y="1327188"/>
                  </a:moveTo>
                  <a:lnTo>
                    <a:pt x="1054934" y="1256111"/>
                  </a:lnTo>
                  <a:lnTo>
                    <a:pt x="1026146" y="1207901"/>
                  </a:lnTo>
                  <a:lnTo>
                    <a:pt x="997151" y="1160286"/>
                  </a:lnTo>
                  <a:lnTo>
                    <a:pt x="967951" y="1113271"/>
                  </a:lnTo>
                  <a:lnTo>
                    <a:pt x="938547" y="1066859"/>
                  </a:lnTo>
                  <a:lnTo>
                    <a:pt x="908941" y="1021054"/>
                  </a:lnTo>
                  <a:lnTo>
                    <a:pt x="879135" y="975860"/>
                  </a:lnTo>
                  <a:lnTo>
                    <a:pt x="849131" y="931282"/>
                  </a:lnTo>
                  <a:lnTo>
                    <a:pt x="818931" y="887323"/>
                  </a:lnTo>
                  <a:lnTo>
                    <a:pt x="788536" y="843988"/>
                  </a:lnTo>
                  <a:lnTo>
                    <a:pt x="757948" y="801280"/>
                  </a:lnTo>
                  <a:lnTo>
                    <a:pt x="727170" y="759204"/>
                  </a:lnTo>
                  <a:lnTo>
                    <a:pt x="696201" y="717763"/>
                  </a:lnTo>
                  <a:lnTo>
                    <a:pt x="665046" y="676961"/>
                  </a:lnTo>
                  <a:lnTo>
                    <a:pt x="633705" y="636804"/>
                  </a:lnTo>
                  <a:lnTo>
                    <a:pt x="602180" y="597293"/>
                  </a:lnTo>
                  <a:lnTo>
                    <a:pt x="570472" y="558434"/>
                  </a:lnTo>
                  <a:lnTo>
                    <a:pt x="538585" y="520231"/>
                  </a:lnTo>
                  <a:lnTo>
                    <a:pt x="506519" y="482688"/>
                  </a:lnTo>
                  <a:lnTo>
                    <a:pt x="474276" y="445808"/>
                  </a:lnTo>
                  <a:lnTo>
                    <a:pt x="441858" y="409595"/>
                  </a:lnTo>
                  <a:lnTo>
                    <a:pt x="409268" y="374055"/>
                  </a:lnTo>
                  <a:lnTo>
                    <a:pt x="376505" y="339190"/>
                  </a:lnTo>
                  <a:lnTo>
                    <a:pt x="343574" y="305005"/>
                  </a:lnTo>
                  <a:lnTo>
                    <a:pt x="310474" y="271503"/>
                  </a:lnTo>
                  <a:lnTo>
                    <a:pt x="277209" y="238690"/>
                  </a:lnTo>
                  <a:lnTo>
                    <a:pt x="243779" y="206568"/>
                  </a:lnTo>
                  <a:lnTo>
                    <a:pt x="210187" y="175142"/>
                  </a:lnTo>
                  <a:lnTo>
                    <a:pt x="176435" y="144416"/>
                  </a:lnTo>
                  <a:lnTo>
                    <a:pt x="142523" y="114393"/>
                  </a:lnTo>
                  <a:lnTo>
                    <a:pt x="108455" y="85079"/>
                  </a:lnTo>
                  <a:lnTo>
                    <a:pt x="74231" y="56476"/>
                  </a:lnTo>
                  <a:lnTo>
                    <a:pt x="0" y="0"/>
                  </a:lnTo>
                  <a:lnTo>
                    <a:pt x="1095946" y="0"/>
                  </a:lnTo>
                  <a:lnTo>
                    <a:pt x="1095946" y="1327188"/>
                  </a:lnTo>
                  <a:close/>
                </a:path>
              </a:pathLst>
            </a:custGeom>
            <a:solidFill>
              <a:srgbClr val="EFDBA8"/>
            </a:solidFill>
          </p:spPr>
          <p:txBody>
            <a:bodyPr wrap="square" lIns="0" tIns="0" rIns="0" bIns="0" rtlCol="0"/>
            <a:lstStyle/>
            <a:p>
              <a:pPr defTabSz="685800"/>
              <a:endParaRPr sz="1350" kern="0">
                <a:solidFill>
                  <a:sysClr val="windowText" lastClr="000000"/>
                </a:solidFill>
              </a:endParaRPr>
            </a:p>
          </p:txBody>
        </p:sp>
        <p:sp>
          <p:nvSpPr>
            <p:cNvPr id="6" name="object 6"/>
            <p:cNvSpPr/>
            <p:nvPr/>
          </p:nvSpPr>
          <p:spPr>
            <a:xfrm>
              <a:off x="11362105" y="0"/>
              <a:ext cx="830580" cy="1005840"/>
            </a:xfrm>
            <a:custGeom>
              <a:avLst/>
              <a:gdLst/>
              <a:ahLst/>
              <a:cxnLst/>
              <a:rect l="l" t="t" r="r" b="b"/>
              <a:pathLst>
                <a:path w="830579" h="1005840">
                  <a:moveTo>
                    <a:pt x="830491" y="1005725"/>
                  </a:moveTo>
                  <a:lnTo>
                    <a:pt x="792156" y="939626"/>
                  </a:lnTo>
                  <a:lnTo>
                    <a:pt x="762963" y="891217"/>
                  </a:lnTo>
                  <a:lnTo>
                    <a:pt x="733494" y="843613"/>
                  </a:lnTo>
                  <a:lnTo>
                    <a:pt x="703750" y="796822"/>
                  </a:lnTo>
                  <a:lnTo>
                    <a:pt x="673736" y="750850"/>
                  </a:lnTo>
                  <a:lnTo>
                    <a:pt x="643453" y="705706"/>
                  </a:lnTo>
                  <a:lnTo>
                    <a:pt x="612906" y="661397"/>
                  </a:lnTo>
                  <a:lnTo>
                    <a:pt x="582098" y="617929"/>
                  </a:lnTo>
                  <a:lnTo>
                    <a:pt x="551032" y="575310"/>
                  </a:lnTo>
                  <a:lnTo>
                    <a:pt x="519711" y="533547"/>
                  </a:lnTo>
                  <a:lnTo>
                    <a:pt x="488138" y="492647"/>
                  </a:lnTo>
                  <a:lnTo>
                    <a:pt x="456317" y="452618"/>
                  </a:lnTo>
                  <a:lnTo>
                    <a:pt x="424250" y="413467"/>
                  </a:lnTo>
                  <a:lnTo>
                    <a:pt x="391942" y="375200"/>
                  </a:lnTo>
                  <a:lnTo>
                    <a:pt x="359394" y="337826"/>
                  </a:lnTo>
                  <a:lnTo>
                    <a:pt x="326611" y="301351"/>
                  </a:lnTo>
                  <a:lnTo>
                    <a:pt x="293595" y="265783"/>
                  </a:lnTo>
                  <a:lnTo>
                    <a:pt x="260351" y="231129"/>
                  </a:lnTo>
                  <a:lnTo>
                    <a:pt x="226880" y="197396"/>
                  </a:lnTo>
                  <a:lnTo>
                    <a:pt x="193186" y="164591"/>
                  </a:lnTo>
                  <a:lnTo>
                    <a:pt x="159273" y="132721"/>
                  </a:lnTo>
                  <a:lnTo>
                    <a:pt x="125143" y="101795"/>
                  </a:lnTo>
                  <a:lnTo>
                    <a:pt x="90801" y="71818"/>
                  </a:lnTo>
                  <a:lnTo>
                    <a:pt x="56248" y="42799"/>
                  </a:lnTo>
                  <a:lnTo>
                    <a:pt x="0" y="0"/>
                  </a:lnTo>
                  <a:lnTo>
                    <a:pt x="830491" y="0"/>
                  </a:lnTo>
                  <a:lnTo>
                    <a:pt x="830491" y="1005725"/>
                  </a:lnTo>
                  <a:close/>
                </a:path>
              </a:pathLst>
            </a:custGeom>
            <a:solidFill>
              <a:srgbClr val="E8C87B"/>
            </a:solidFill>
          </p:spPr>
          <p:txBody>
            <a:bodyPr wrap="square" lIns="0" tIns="0" rIns="0" bIns="0" rtlCol="0"/>
            <a:lstStyle/>
            <a:p>
              <a:pPr defTabSz="685800"/>
              <a:endParaRPr sz="1350" kern="0">
                <a:solidFill>
                  <a:sysClr val="windowText" lastClr="000000"/>
                </a:solidFill>
              </a:endParaRPr>
            </a:p>
          </p:txBody>
        </p:sp>
        <p:sp>
          <p:nvSpPr>
            <p:cNvPr id="7" name="object 7"/>
            <p:cNvSpPr/>
            <p:nvPr/>
          </p:nvSpPr>
          <p:spPr>
            <a:xfrm>
              <a:off x="596" y="5265953"/>
              <a:ext cx="1625600" cy="1592580"/>
            </a:xfrm>
            <a:custGeom>
              <a:avLst/>
              <a:gdLst/>
              <a:ahLst/>
              <a:cxnLst/>
              <a:rect l="l" t="t" r="r" b="b"/>
              <a:pathLst>
                <a:path w="1625600" h="1592579">
                  <a:moveTo>
                    <a:pt x="1625600" y="1592046"/>
                  </a:moveTo>
                  <a:lnTo>
                    <a:pt x="0" y="1592046"/>
                  </a:lnTo>
                  <a:lnTo>
                    <a:pt x="0" y="0"/>
                  </a:lnTo>
                  <a:lnTo>
                    <a:pt x="26631" y="60223"/>
                  </a:lnTo>
                  <a:lnTo>
                    <a:pt x="47322" y="102486"/>
                  </a:lnTo>
                  <a:lnTo>
                    <a:pt x="68791" y="144454"/>
                  </a:lnTo>
                  <a:lnTo>
                    <a:pt x="91030" y="186123"/>
                  </a:lnTo>
                  <a:lnTo>
                    <a:pt x="114033" y="227488"/>
                  </a:lnTo>
                  <a:lnTo>
                    <a:pt x="137793" y="268543"/>
                  </a:lnTo>
                  <a:lnTo>
                    <a:pt x="162304" y="309283"/>
                  </a:lnTo>
                  <a:lnTo>
                    <a:pt x="187559" y="349703"/>
                  </a:lnTo>
                  <a:lnTo>
                    <a:pt x="213550" y="389798"/>
                  </a:lnTo>
                  <a:lnTo>
                    <a:pt x="240273" y="429563"/>
                  </a:lnTo>
                  <a:lnTo>
                    <a:pt x="267718" y="468993"/>
                  </a:lnTo>
                  <a:lnTo>
                    <a:pt x="295881" y="508082"/>
                  </a:lnTo>
                  <a:lnTo>
                    <a:pt x="324754" y="546826"/>
                  </a:lnTo>
                  <a:lnTo>
                    <a:pt x="354331" y="585219"/>
                  </a:lnTo>
                  <a:lnTo>
                    <a:pt x="384604" y="623256"/>
                  </a:lnTo>
                  <a:lnTo>
                    <a:pt x="415567" y="660932"/>
                  </a:lnTo>
                  <a:lnTo>
                    <a:pt x="447214" y="698242"/>
                  </a:lnTo>
                  <a:lnTo>
                    <a:pt x="479538" y="735180"/>
                  </a:lnTo>
                  <a:lnTo>
                    <a:pt x="512531" y="771742"/>
                  </a:lnTo>
                  <a:lnTo>
                    <a:pt x="546188" y="807923"/>
                  </a:lnTo>
                  <a:lnTo>
                    <a:pt x="580501" y="843717"/>
                  </a:lnTo>
                  <a:lnTo>
                    <a:pt x="615464" y="879119"/>
                  </a:lnTo>
                  <a:lnTo>
                    <a:pt x="651070" y="914124"/>
                  </a:lnTo>
                  <a:lnTo>
                    <a:pt x="687312" y="948727"/>
                  </a:lnTo>
                  <a:lnTo>
                    <a:pt x="724184" y="982923"/>
                  </a:lnTo>
                  <a:lnTo>
                    <a:pt x="761679" y="1016706"/>
                  </a:lnTo>
                  <a:lnTo>
                    <a:pt x="799790" y="1050072"/>
                  </a:lnTo>
                  <a:lnTo>
                    <a:pt x="838511" y="1083015"/>
                  </a:lnTo>
                  <a:lnTo>
                    <a:pt x="877834" y="1115530"/>
                  </a:lnTo>
                  <a:lnTo>
                    <a:pt x="917754" y="1147612"/>
                  </a:lnTo>
                  <a:lnTo>
                    <a:pt x="958263" y="1179256"/>
                  </a:lnTo>
                  <a:lnTo>
                    <a:pt x="999354" y="1210457"/>
                  </a:lnTo>
                  <a:lnTo>
                    <a:pt x="1041022" y="1241210"/>
                  </a:lnTo>
                  <a:lnTo>
                    <a:pt x="1083258" y="1271509"/>
                  </a:lnTo>
                  <a:lnTo>
                    <a:pt x="1126057" y="1301350"/>
                  </a:lnTo>
                  <a:lnTo>
                    <a:pt x="1169412" y="1330726"/>
                  </a:lnTo>
                  <a:lnTo>
                    <a:pt x="1213316" y="1359634"/>
                  </a:lnTo>
                  <a:lnTo>
                    <a:pt x="1257762" y="1388068"/>
                  </a:lnTo>
                  <a:lnTo>
                    <a:pt x="1302744" y="1416022"/>
                  </a:lnTo>
                  <a:lnTo>
                    <a:pt x="1348255" y="1443492"/>
                  </a:lnTo>
                  <a:lnTo>
                    <a:pt x="1394288" y="1470473"/>
                  </a:lnTo>
                  <a:lnTo>
                    <a:pt x="1440836" y="1496959"/>
                  </a:lnTo>
                  <a:lnTo>
                    <a:pt x="1487893" y="1522945"/>
                  </a:lnTo>
                  <a:lnTo>
                    <a:pt x="1625600" y="1592046"/>
                  </a:lnTo>
                  <a:close/>
                </a:path>
              </a:pathLst>
            </a:custGeom>
            <a:solidFill>
              <a:srgbClr val="C1D7FA"/>
            </a:solidFill>
          </p:spPr>
          <p:txBody>
            <a:bodyPr wrap="square" lIns="0" tIns="0" rIns="0" bIns="0" rtlCol="0"/>
            <a:lstStyle/>
            <a:p>
              <a:pPr defTabSz="685800"/>
              <a:endParaRPr sz="1350" kern="0">
                <a:solidFill>
                  <a:sysClr val="windowText" lastClr="000000"/>
                </a:solidFill>
              </a:endParaRPr>
            </a:p>
          </p:txBody>
        </p:sp>
        <p:sp>
          <p:nvSpPr>
            <p:cNvPr id="8" name="object 8"/>
            <p:cNvSpPr/>
            <p:nvPr/>
          </p:nvSpPr>
          <p:spPr>
            <a:xfrm>
              <a:off x="596" y="5774537"/>
              <a:ext cx="894715" cy="1083945"/>
            </a:xfrm>
            <a:custGeom>
              <a:avLst/>
              <a:gdLst/>
              <a:ahLst/>
              <a:cxnLst/>
              <a:rect l="l" t="t" r="r" b="b"/>
              <a:pathLst>
                <a:path w="894715" h="1083945">
                  <a:moveTo>
                    <a:pt x="894676" y="1083462"/>
                  </a:moveTo>
                  <a:lnTo>
                    <a:pt x="0" y="1083462"/>
                  </a:lnTo>
                  <a:lnTo>
                    <a:pt x="0" y="0"/>
                  </a:lnTo>
                  <a:lnTo>
                    <a:pt x="10147" y="18199"/>
                  </a:lnTo>
                  <a:lnTo>
                    <a:pt x="38885" y="67162"/>
                  </a:lnTo>
                  <a:lnTo>
                    <a:pt x="67882" y="115394"/>
                  </a:lnTo>
                  <a:lnTo>
                    <a:pt x="97133" y="162887"/>
                  </a:lnTo>
                  <a:lnTo>
                    <a:pt x="126637" y="209635"/>
                  </a:lnTo>
                  <a:lnTo>
                    <a:pt x="156391" y="255633"/>
                  </a:lnTo>
                  <a:lnTo>
                    <a:pt x="186392" y="300874"/>
                  </a:lnTo>
                  <a:lnTo>
                    <a:pt x="216637" y="345352"/>
                  </a:lnTo>
                  <a:lnTo>
                    <a:pt x="247123" y="389061"/>
                  </a:lnTo>
                  <a:lnTo>
                    <a:pt x="277849" y="431996"/>
                  </a:lnTo>
                  <a:lnTo>
                    <a:pt x="308810" y="474148"/>
                  </a:lnTo>
                  <a:lnTo>
                    <a:pt x="340005" y="515514"/>
                  </a:lnTo>
                  <a:lnTo>
                    <a:pt x="371430" y="556086"/>
                  </a:lnTo>
                  <a:lnTo>
                    <a:pt x="403083" y="595858"/>
                  </a:lnTo>
                  <a:lnTo>
                    <a:pt x="434962" y="634825"/>
                  </a:lnTo>
                  <a:lnTo>
                    <a:pt x="467062" y="672979"/>
                  </a:lnTo>
                  <a:lnTo>
                    <a:pt x="499383" y="710316"/>
                  </a:lnTo>
                  <a:lnTo>
                    <a:pt x="531920" y="746829"/>
                  </a:lnTo>
                  <a:lnTo>
                    <a:pt x="564672" y="782511"/>
                  </a:lnTo>
                  <a:lnTo>
                    <a:pt x="597635" y="817357"/>
                  </a:lnTo>
                  <a:lnTo>
                    <a:pt x="630807" y="851361"/>
                  </a:lnTo>
                  <a:lnTo>
                    <a:pt x="664186" y="884516"/>
                  </a:lnTo>
                  <a:lnTo>
                    <a:pt x="697767" y="916816"/>
                  </a:lnTo>
                  <a:lnTo>
                    <a:pt x="731549" y="948256"/>
                  </a:lnTo>
                  <a:lnTo>
                    <a:pt x="765529" y="978828"/>
                  </a:lnTo>
                  <a:lnTo>
                    <a:pt x="799704" y="1008528"/>
                  </a:lnTo>
                  <a:lnTo>
                    <a:pt x="834072" y="1037348"/>
                  </a:lnTo>
                  <a:lnTo>
                    <a:pt x="894676" y="1083462"/>
                  </a:lnTo>
                  <a:close/>
                </a:path>
              </a:pathLst>
            </a:custGeom>
            <a:solidFill>
              <a:srgbClr val="82B0F8"/>
            </a:solidFill>
          </p:spPr>
          <p:txBody>
            <a:bodyPr wrap="square" lIns="0" tIns="0" rIns="0" bIns="0" rtlCol="0"/>
            <a:lstStyle/>
            <a:p>
              <a:pPr defTabSz="685800"/>
              <a:endParaRPr sz="1350" kern="0">
                <a:solidFill>
                  <a:sysClr val="windowText" lastClr="000000"/>
                </a:solidFill>
              </a:endParaRPr>
            </a:p>
          </p:txBody>
        </p:sp>
        <p:sp>
          <p:nvSpPr>
            <p:cNvPr id="9" name="object 9"/>
            <p:cNvSpPr/>
            <p:nvPr/>
          </p:nvSpPr>
          <p:spPr>
            <a:xfrm>
              <a:off x="596" y="6036970"/>
              <a:ext cx="678180" cy="821055"/>
            </a:xfrm>
            <a:custGeom>
              <a:avLst/>
              <a:gdLst/>
              <a:ahLst/>
              <a:cxnLst/>
              <a:rect l="l" t="t" r="r" b="b"/>
              <a:pathLst>
                <a:path w="678180" h="821054">
                  <a:moveTo>
                    <a:pt x="677964" y="821029"/>
                  </a:moveTo>
                  <a:lnTo>
                    <a:pt x="0" y="821029"/>
                  </a:lnTo>
                  <a:lnTo>
                    <a:pt x="0" y="0"/>
                  </a:lnTo>
                  <a:lnTo>
                    <a:pt x="7683" y="13779"/>
                  </a:lnTo>
                  <a:lnTo>
                    <a:pt x="36034" y="61907"/>
                  </a:lnTo>
                  <a:lnTo>
                    <a:pt x="64713" y="109095"/>
                  </a:lnTo>
                  <a:lnTo>
                    <a:pt x="93717" y="155332"/>
                  </a:lnTo>
                  <a:lnTo>
                    <a:pt x="123041" y="200609"/>
                  </a:lnTo>
                  <a:lnTo>
                    <a:pt x="152680" y="244915"/>
                  </a:lnTo>
                  <a:lnTo>
                    <a:pt x="182631" y="288240"/>
                  </a:lnTo>
                  <a:lnTo>
                    <a:pt x="212887" y="330574"/>
                  </a:lnTo>
                  <a:lnTo>
                    <a:pt x="243446" y="371907"/>
                  </a:lnTo>
                  <a:lnTo>
                    <a:pt x="274302" y="412228"/>
                  </a:lnTo>
                  <a:lnTo>
                    <a:pt x="305450" y="451527"/>
                  </a:lnTo>
                  <a:lnTo>
                    <a:pt x="336887" y="489795"/>
                  </a:lnTo>
                  <a:lnTo>
                    <a:pt x="368608" y="527021"/>
                  </a:lnTo>
                  <a:lnTo>
                    <a:pt x="400607" y="563194"/>
                  </a:lnTo>
                  <a:lnTo>
                    <a:pt x="432882" y="598305"/>
                  </a:lnTo>
                  <a:lnTo>
                    <a:pt x="465426" y="632344"/>
                  </a:lnTo>
                  <a:lnTo>
                    <a:pt x="498236" y="665300"/>
                  </a:lnTo>
                  <a:lnTo>
                    <a:pt x="531307" y="697162"/>
                  </a:lnTo>
                  <a:lnTo>
                    <a:pt x="564634" y="727922"/>
                  </a:lnTo>
                  <a:lnTo>
                    <a:pt x="598214" y="757568"/>
                  </a:lnTo>
                  <a:lnTo>
                    <a:pt x="632040" y="786091"/>
                  </a:lnTo>
                  <a:lnTo>
                    <a:pt x="677964" y="821029"/>
                  </a:lnTo>
                  <a:close/>
                </a:path>
              </a:pathLst>
            </a:custGeom>
            <a:solidFill>
              <a:srgbClr val="4488F4"/>
            </a:solidFill>
          </p:spPr>
          <p:txBody>
            <a:bodyPr wrap="square" lIns="0" tIns="0" rIns="0" bIns="0" rtlCol="0"/>
            <a:lstStyle/>
            <a:p>
              <a:pPr defTabSz="685800"/>
              <a:endParaRPr sz="1350" kern="0">
                <a:solidFill>
                  <a:sysClr val="windowText" lastClr="000000"/>
                </a:solidFill>
              </a:endParaRPr>
            </a:p>
          </p:txBody>
        </p:sp>
        <p:pic>
          <p:nvPicPr>
            <p:cNvPr id="10" name="object 10"/>
            <p:cNvPicPr/>
            <p:nvPr/>
          </p:nvPicPr>
          <p:blipFill>
            <a:blip r:embed="rId2" cstate="print"/>
            <a:stretch>
              <a:fillRect/>
            </a:stretch>
          </p:blipFill>
          <p:spPr>
            <a:xfrm>
              <a:off x="10858500" y="2148839"/>
              <a:ext cx="531876" cy="838200"/>
            </a:xfrm>
            <a:prstGeom prst="rect">
              <a:avLst/>
            </a:prstGeom>
          </p:spPr>
        </p:pic>
        <p:pic>
          <p:nvPicPr>
            <p:cNvPr id="11" name="object 11"/>
            <p:cNvPicPr/>
            <p:nvPr/>
          </p:nvPicPr>
          <p:blipFill>
            <a:blip r:embed="rId3" cstate="print"/>
            <a:stretch>
              <a:fillRect/>
            </a:stretch>
          </p:blipFill>
          <p:spPr>
            <a:xfrm>
              <a:off x="10133228" y="2129739"/>
              <a:ext cx="601687" cy="875029"/>
            </a:xfrm>
            <a:prstGeom prst="rect">
              <a:avLst/>
            </a:prstGeom>
          </p:spPr>
        </p:pic>
        <p:sp>
          <p:nvSpPr>
            <p:cNvPr id="12" name="object 12"/>
            <p:cNvSpPr/>
            <p:nvPr/>
          </p:nvSpPr>
          <p:spPr>
            <a:xfrm>
              <a:off x="10855299" y="2145385"/>
              <a:ext cx="538480" cy="844550"/>
            </a:xfrm>
            <a:custGeom>
              <a:avLst/>
              <a:gdLst/>
              <a:ahLst/>
              <a:cxnLst/>
              <a:rect l="l" t="t" r="r" b="b"/>
              <a:pathLst>
                <a:path w="538479" h="844550">
                  <a:moveTo>
                    <a:pt x="176580" y="210515"/>
                  </a:moveTo>
                  <a:lnTo>
                    <a:pt x="29819" y="210515"/>
                  </a:lnTo>
                  <a:lnTo>
                    <a:pt x="27851" y="210197"/>
                  </a:lnTo>
                  <a:lnTo>
                    <a:pt x="26085" y="209295"/>
                  </a:lnTo>
                  <a:lnTo>
                    <a:pt x="24676" y="207899"/>
                  </a:lnTo>
                  <a:lnTo>
                    <a:pt x="23774" y="206120"/>
                  </a:lnTo>
                  <a:lnTo>
                    <a:pt x="23469" y="204165"/>
                  </a:lnTo>
                  <a:lnTo>
                    <a:pt x="23512" y="80924"/>
                  </a:lnTo>
                  <a:lnTo>
                    <a:pt x="45084" y="71831"/>
                  </a:lnTo>
                  <a:lnTo>
                    <a:pt x="60820" y="68516"/>
                  </a:lnTo>
                  <a:lnTo>
                    <a:pt x="104304" y="57556"/>
                  </a:lnTo>
                  <a:lnTo>
                    <a:pt x="142218" y="45072"/>
                  </a:lnTo>
                  <a:lnTo>
                    <a:pt x="188203" y="25171"/>
                  </a:lnTo>
                  <a:lnTo>
                    <a:pt x="232257" y="863"/>
                  </a:lnTo>
                  <a:lnTo>
                    <a:pt x="233806" y="215"/>
                  </a:lnTo>
                  <a:lnTo>
                    <a:pt x="235457" y="0"/>
                  </a:lnTo>
                  <a:lnTo>
                    <a:pt x="381863" y="0"/>
                  </a:lnTo>
                  <a:lnTo>
                    <a:pt x="383257" y="215"/>
                  </a:lnTo>
                  <a:lnTo>
                    <a:pt x="383658" y="215"/>
                  </a:lnTo>
                  <a:lnTo>
                    <a:pt x="385597" y="1206"/>
                  </a:lnTo>
                  <a:lnTo>
                    <a:pt x="387007" y="2616"/>
                  </a:lnTo>
                  <a:lnTo>
                    <a:pt x="387908" y="4381"/>
                  </a:lnTo>
                  <a:lnTo>
                    <a:pt x="388213" y="6350"/>
                  </a:lnTo>
                  <a:lnTo>
                    <a:pt x="375513" y="6350"/>
                  </a:lnTo>
                  <a:lnTo>
                    <a:pt x="375513" y="11836"/>
                  </a:lnTo>
                  <a:lnTo>
                    <a:pt x="238658" y="11836"/>
                  </a:lnTo>
                  <a:lnTo>
                    <a:pt x="235457" y="12700"/>
                  </a:lnTo>
                  <a:lnTo>
                    <a:pt x="237177" y="12700"/>
                  </a:lnTo>
                  <a:lnTo>
                    <a:pt x="216623" y="24688"/>
                  </a:lnTo>
                  <a:lnTo>
                    <a:pt x="170535" y="47320"/>
                  </a:lnTo>
                  <a:lnTo>
                    <a:pt x="134411" y="61379"/>
                  </a:lnTo>
                  <a:lnTo>
                    <a:pt x="93675" y="73660"/>
                  </a:lnTo>
                  <a:lnTo>
                    <a:pt x="62099" y="81229"/>
                  </a:lnTo>
                  <a:lnTo>
                    <a:pt x="36169" y="81229"/>
                  </a:lnTo>
                  <a:lnTo>
                    <a:pt x="31013" y="87464"/>
                  </a:lnTo>
                  <a:lnTo>
                    <a:pt x="36169" y="87464"/>
                  </a:lnTo>
                  <a:lnTo>
                    <a:pt x="36169" y="197815"/>
                  </a:lnTo>
                  <a:lnTo>
                    <a:pt x="29819" y="197815"/>
                  </a:lnTo>
                  <a:lnTo>
                    <a:pt x="36169" y="204165"/>
                  </a:lnTo>
                  <a:lnTo>
                    <a:pt x="176580" y="204165"/>
                  </a:lnTo>
                  <a:lnTo>
                    <a:pt x="176580" y="210515"/>
                  </a:lnTo>
                  <a:close/>
                </a:path>
                <a:path w="538479" h="844550">
                  <a:moveTo>
                    <a:pt x="525271" y="683260"/>
                  </a:moveTo>
                  <a:lnTo>
                    <a:pt x="381863" y="683260"/>
                  </a:lnTo>
                  <a:lnTo>
                    <a:pt x="379907" y="682942"/>
                  </a:lnTo>
                  <a:lnTo>
                    <a:pt x="378129" y="682040"/>
                  </a:lnTo>
                  <a:lnTo>
                    <a:pt x="376732" y="680643"/>
                  </a:lnTo>
                  <a:lnTo>
                    <a:pt x="375831" y="678865"/>
                  </a:lnTo>
                  <a:lnTo>
                    <a:pt x="375513" y="676910"/>
                  </a:lnTo>
                  <a:lnTo>
                    <a:pt x="375513" y="6350"/>
                  </a:lnTo>
                  <a:lnTo>
                    <a:pt x="381863" y="12700"/>
                  </a:lnTo>
                  <a:lnTo>
                    <a:pt x="388213" y="12700"/>
                  </a:lnTo>
                  <a:lnTo>
                    <a:pt x="388213" y="670560"/>
                  </a:lnTo>
                  <a:lnTo>
                    <a:pt x="381863" y="670560"/>
                  </a:lnTo>
                  <a:lnTo>
                    <a:pt x="388213" y="676910"/>
                  </a:lnTo>
                  <a:lnTo>
                    <a:pt x="525271" y="676910"/>
                  </a:lnTo>
                  <a:lnTo>
                    <a:pt x="525271" y="683260"/>
                  </a:lnTo>
                  <a:close/>
                </a:path>
                <a:path w="538479" h="844550">
                  <a:moveTo>
                    <a:pt x="388213" y="12700"/>
                  </a:moveTo>
                  <a:lnTo>
                    <a:pt x="381863" y="12700"/>
                  </a:lnTo>
                  <a:lnTo>
                    <a:pt x="375513" y="6350"/>
                  </a:lnTo>
                  <a:lnTo>
                    <a:pt x="388213" y="6350"/>
                  </a:lnTo>
                  <a:lnTo>
                    <a:pt x="388213" y="12700"/>
                  </a:lnTo>
                  <a:close/>
                </a:path>
                <a:path w="538479" h="844550">
                  <a:moveTo>
                    <a:pt x="237177" y="12700"/>
                  </a:moveTo>
                  <a:lnTo>
                    <a:pt x="235457" y="12700"/>
                  </a:lnTo>
                  <a:lnTo>
                    <a:pt x="238658" y="11836"/>
                  </a:lnTo>
                  <a:lnTo>
                    <a:pt x="237177" y="12700"/>
                  </a:lnTo>
                  <a:close/>
                </a:path>
                <a:path w="538479" h="844550">
                  <a:moveTo>
                    <a:pt x="375513" y="12700"/>
                  </a:moveTo>
                  <a:lnTo>
                    <a:pt x="237177" y="12700"/>
                  </a:lnTo>
                  <a:lnTo>
                    <a:pt x="238658" y="11836"/>
                  </a:lnTo>
                  <a:lnTo>
                    <a:pt x="375513" y="11836"/>
                  </a:lnTo>
                  <a:lnTo>
                    <a:pt x="375513" y="12700"/>
                  </a:lnTo>
                  <a:close/>
                </a:path>
                <a:path w="538479" h="844550">
                  <a:moveTo>
                    <a:pt x="31013" y="87464"/>
                  </a:moveTo>
                  <a:lnTo>
                    <a:pt x="36169" y="81229"/>
                  </a:lnTo>
                  <a:lnTo>
                    <a:pt x="36169" y="86473"/>
                  </a:lnTo>
                  <a:lnTo>
                    <a:pt x="31013" y="87464"/>
                  </a:lnTo>
                  <a:close/>
                </a:path>
                <a:path w="538479" h="844550">
                  <a:moveTo>
                    <a:pt x="36169" y="86473"/>
                  </a:moveTo>
                  <a:lnTo>
                    <a:pt x="36169" y="81229"/>
                  </a:lnTo>
                  <a:lnTo>
                    <a:pt x="62099" y="81229"/>
                  </a:lnTo>
                  <a:lnTo>
                    <a:pt x="47586" y="84277"/>
                  </a:lnTo>
                  <a:lnTo>
                    <a:pt x="36169" y="86473"/>
                  </a:lnTo>
                  <a:close/>
                </a:path>
                <a:path w="538479" h="844550">
                  <a:moveTo>
                    <a:pt x="36169" y="87464"/>
                  </a:moveTo>
                  <a:lnTo>
                    <a:pt x="31013" y="87464"/>
                  </a:lnTo>
                  <a:lnTo>
                    <a:pt x="36169" y="86473"/>
                  </a:lnTo>
                  <a:lnTo>
                    <a:pt x="36169" y="87464"/>
                  </a:lnTo>
                  <a:close/>
                </a:path>
                <a:path w="538479" h="844550">
                  <a:moveTo>
                    <a:pt x="36169" y="204165"/>
                  </a:moveTo>
                  <a:lnTo>
                    <a:pt x="29819" y="197815"/>
                  </a:lnTo>
                  <a:lnTo>
                    <a:pt x="36169" y="197815"/>
                  </a:lnTo>
                  <a:lnTo>
                    <a:pt x="36169" y="204165"/>
                  </a:lnTo>
                  <a:close/>
                </a:path>
                <a:path w="538479" h="844550">
                  <a:moveTo>
                    <a:pt x="189280" y="210515"/>
                  </a:moveTo>
                  <a:lnTo>
                    <a:pt x="182930" y="210515"/>
                  </a:lnTo>
                  <a:lnTo>
                    <a:pt x="176580" y="204165"/>
                  </a:lnTo>
                  <a:lnTo>
                    <a:pt x="36169" y="204165"/>
                  </a:lnTo>
                  <a:lnTo>
                    <a:pt x="36169" y="197815"/>
                  </a:lnTo>
                  <a:lnTo>
                    <a:pt x="182930" y="197815"/>
                  </a:lnTo>
                  <a:lnTo>
                    <a:pt x="189280" y="204165"/>
                  </a:lnTo>
                  <a:lnTo>
                    <a:pt x="189280" y="210515"/>
                  </a:lnTo>
                  <a:close/>
                </a:path>
                <a:path w="538479" h="844550">
                  <a:moveTo>
                    <a:pt x="176580" y="676910"/>
                  </a:moveTo>
                  <a:lnTo>
                    <a:pt x="176580" y="204165"/>
                  </a:lnTo>
                  <a:lnTo>
                    <a:pt x="182930" y="210515"/>
                  </a:lnTo>
                  <a:lnTo>
                    <a:pt x="189280" y="210515"/>
                  </a:lnTo>
                  <a:lnTo>
                    <a:pt x="189280" y="670560"/>
                  </a:lnTo>
                  <a:lnTo>
                    <a:pt x="182930" y="670560"/>
                  </a:lnTo>
                  <a:lnTo>
                    <a:pt x="176580" y="676910"/>
                  </a:lnTo>
                  <a:close/>
                </a:path>
                <a:path w="538479" h="844550">
                  <a:moveTo>
                    <a:pt x="531621" y="844194"/>
                  </a:moveTo>
                  <a:lnTo>
                    <a:pt x="6350" y="844194"/>
                  </a:lnTo>
                  <a:lnTo>
                    <a:pt x="4394" y="843876"/>
                  </a:lnTo>
                  <a:lnTo>
                    <a:pt x="2616" y="842975"/>
                  </a:lnTo>
                  <a:lnTo>
                    <a:pt x="1219" y="841578"/>
                  </a:lnTo>
                  <a:lnTo>
                    <a:pt x="317" y="839800"/>
                  </a:lnTo>
                  <a:lnTo>
                    <a:pt x="0" y="837844"/>
                  </a:lnTo>
                  <a:lnTo>
                    <a:pt x="0" y="676910"/>
                  </a:lnTo>
                  <a:lnTo>
                    <a:pt x="6350" y="670560"/>
                  </a:lnTo>
                  <a:lnTo>
                    <a:pt x="176580" y="670560"/>
                  </a:lnTo>
                  <a:lnTo>
                    <a:pt x="176580" y="676910"/>
                  </a:lnTo>
                  <a:lnTo>
                    <a:pt x="12700" y="676910"/>
                  </a:lnTo>
                  <a:lnTo>
                    <a:pt x="6350" y="683260"/>
                  </a:lnTo>
                  <a:lnTo>
                    <a:pt x="12700" y="683260"/>
                  </a:lnTo>
                  <a:lnTo>
                    <a:pt x="12700" y="831494"/>
                  </a:lnTo>
                  <a:lnTo>
                    <a:pt x="6350" y="831494"/>
                  </a:lnTo>
                  <a:lnTo>
                    <a:pt x="12700" y="837844"/>
                  </a:lnTo>
                  <a:lnTo>
                    <a:pt x="537971" y="837844"/>
                  </a:lnTo>
                  <a:lnTo>
                    <a:pt x="537667" y="839800"/>
                  </a:lnTo>
                  <a:lnTo>
                    <a:pt x="536765" y="841578"/>
                  </a:lnTo>
                  <a:lnTo>
                    <a:pt x="535355" y="842975"/>
                  </a:lnTo>
                  <a:lnTo>
                    <a:pt x="533590" y="843876"/>
                  </a:lnTo>
                  <a:lnTo>
                    <a:pt x="531621" y="844194"/>
                  </a:lnTo>
                  <a:close/>
                </a:path>
                <a:path w="538479" h="844550">
                  <a:moveTo>
                    <a:pt x="182930" y="683260"/>
                  </a:moveTo>
                  <a:lnTo>
                    <a:pt x="12700" y="683260"/>
                  </a:lnTo>
                  <a:lnTo>
                    <a:pt x="12700" y="676910"/>
                  </a:lnTo>
                  <a:lnTo>
                    <a:pt x="176580" y="676910"/>
                  </a:lnTo>
                  <a:lnTo>
                    <a:pt x="182930" y="670560"/>
                  </a:lnTo>
                  <a:lnTo>
                    <a:pt x="189280" y="670560"/>
                  </a:lnTo>
                  <a:lnTo>
                    <a:pt x="189280" y="676910"/>
                  </a:lnTo>
                  <a:lnTo>
                    <a:pt x="188975" y="678865"/>
                  </a:lnTo>
                  <a:lnTo>
                    <a:pt x="188074" y="680643"/>
                  </a:lnTo>
                  <a:lnTo>
                    <a:pt x="186664" y="682040"/>
                  </a:lnTo>
                  <a:lnTo>
                    <a:pt x="184899" y="682942"/>
                  </a:lnTo>
                  <a:lnTo>
                    <a:pt x="182930" y="683260"/>
                  </a:lnTo>
                  <a:close/>
                </a:path>
                <a:path w="538479" h="844550">
                  <a:moveTo>
                    <a:pt x="388213" y="676910"/>
                  </a:moveTo>
                  <a:lnTo>
                    <a:pt x="381863" y="670560"/>
                  </a:lnTo>
                  <a:lnTo>
                    <a:pt x="388213" y="670560"/>
                  </a:lnTo>
                  <a:lnTo>
                    <a:pt x="388213" y="676910"/>
                  </a:lnTo>
                  <a:close/>
                </a:path>
                <a:path w="538479" h="844550">
                  <a:moveTo>
                    <a:pt x="537971" y="683260"/>
                  </a:moveTo>
                  <a:lnTo>
                    <a:pt x="531621" y="683260"/>
                  </a:lnTo>
                  <a:lnTo>
                    <a:pt x="525271" y="676910"/>
                  </a:lnTo>
                  <a:lnTo>
                    <a:pt x="388213" y="676910"/>
                  </a:lnTo>
                  <a:lnTo>
                    <a:pt x="388213" y="670560"/>
                  </a:lnTo>
                  <a:lnTo>
                    <a:pt x="531621" y="670560"/>
                  </a:lnTo>
                  <a:lnTo>
                    <a:pt x="537971" y="676910"/>
                  </a:lnTo>
                  <a:lnTo>
                    <a:pt x="537971" y="683260"/>
                  </a:lnTo>
                  <a:close/>
                </a:path>
                <a:path w="538479" h="844550">
                  <a:moveTo>
                    <a:pt x="12700" y="683260"/>
                  </a:moveTo>
                  <a:lnTo>
                    <a:pt x="6350" y="683260"/>
                  </a:lnTo>
                  <a:lnTo>
                    <a:pt x="12700" y="676910"/>
                  </a:lnTo>
                  <a:lnTo>
                    <a:pt x="12700" y="683260"/>
                  </a:lnTo>
                  <a:close/>
                </a:path>
                <a:path w="538479" h="844550">
                  <a:moveTo>
                    <a:pt x="525271" y="837844"/>
                  </a:moveTo>
                  <a:lnTo>
                    <a:pt x="525271" y="676910"/>
                  </a:lnTo>
                  <a:lnTo>
                    <a:pt x="531621" y="683260"/>
                  </a:lnTo>
                  <a:lnTo>
                    <a:pt x="537971" y="683260"/>
                  </a:lnTo>
                  <a:lnTo>
                    <a:pt x="537971" y="831494"/>
                  </a:lnTo>
                  <a:lnTo>
                    <a:pt x="531621" y="831494"/>
                  </a:lnTo>
                  <a:lnTo>
                    <a:pt x="525271" y="837844"/>
                  </a:lnTo>
                  <a:close/>
                </a:path>
                <a:path w="538479" h="844550">
                  <a:moveTo>
                    <a:pt x="12700" y="837844"/>
                  </a:moveTo>
                  <a:lnTo>
                    <a:pt x="6350" y="831494"/>
                  </a:lnTo>
                  <a:lnTo>
                    <a:pt x="12700" y="831494"/>
                  </a:lnTo>
                  <a:lnTo>
                    <a:pt x="12700" y="837844"/>
                  </a:lnTo>
                  <a:close/>
                </a:path>
                <a:path w="538479" h="844550">
                  <a:moveTo>
                    <a:pt x="525271" y="837844"/>
                  </a:moveTo>
                  <a:lnTo>
                    <a:pt x="12700" y="837844"/>
                  </a:lnTo>
                  <a:lnTo>
                    <a:pt x="12700" y="831494"/>
                  </a:lnTo>
                  <a:lnTo>
                    <a:pt x="525271" y="831494"/>
                  </a:lnTo>
                  <a:lnTo>
                    <a:pt x="525271" y="837844"/>
                  </a:lnTo>
                  <a:close/>
                </a:path>
                <a:path w="538479" h="844550">
                  <a:moveTo>
                    <a:pt x="537971" y="837844"/>
                  </a:moveTo>
                  <a:lnTo>
                    <a:pt x="525271" y="837844"/>
                  </a:lnTo>
                  <a:lnTo>
                    <a:pt x="531621" y="831494"/>
                  </a:lnTo>
                  <a:lnTo>
                    <a:pt x="537971" y="831494"/>
                  </a:lnTo>
                  <a:lnTo>
                    <a:pt x="537971" y="837844"/>
                  </a:lnTo>
                  <a:close/>
                </a:path>
              </a:pathLst>
            </a:custGeom>
            <a:solidFill>
              <a:srgbClr val="000000"/>
            </a:solidFill>
          </p:spPr>
          <p:txBody>
            <a:bodyPr wrap="square" lIns="0" tIns="0" rIns="0" bIns="0" rtlCol="0"/>
            <a:lstStyle/>
            <a:p>
              <a:pPr defTabSz="685800"/>
              <a:endParaRPr sz="1350" kern="0">
                <a:solidFill>
                  <a:sysClr val="windowText" lastClr="000000"/>
                </a:solidFill>
              </a:endParaRPr>
            </a:p>
          </p:txBody>
        </p:sp>
        <p:pic>
          <p:nvPicPr>
            <p:cNvPr id="13" name="object 13"/>
            <p:cNvPicPr/>
            <p:nvPr/>
          </p:nvPicPr>
          <p:blipFill>
            <a:blip r:embed="rId4" cstate="print"/>
            <a:stretch>
              <a:fillRect/>
            </a:stretch>
          </p:blipFill>
          <p:spPr>
            <a:xfrm>
              <a:off x="8840723" y="2328672"/>
              <a:ext cx="443483" cy="658367"/>
            </a:xfrm>
            <a:prstGeom prst="rect">
              <a:avLst/>
            </a:prstGeom>
          </p:spPr>
        </p:pic>
        <p:pic>
          <p:nvPicPr>
            <p:cNvPr id="14" name="object 14"/>
            <p:cNvPicPr/>
            <p:nvPr/>
          </p:nvPicPr>
          <p:blipFill>
            <a:blip r:embed="rId5" cstate="print"/>
            <a:stretch>
              <a:fillRect/>
            </a:stretch>
          </p:blipFill>
          <p:spPr>
            <a:xfrm>
              <a:off x="7408062" y="2144941"/>
              <a:ext cx="638256" cy="843279"/>
            </a:xfrm>
            <a:prstGeom prst="rect">
              <a:avLst/>
            </a:prstGeom>
          </p:spPr>
        </p:pic>
        <p:pic>
          <p:nvPicPr>
            <p:cNvPr id="15" name="object 15"/>
            <p:cNvPicPr/>
            <p:nvPr/>
          </p:nvPicPr>
          <p:blipFill>
            <a:blip r:embed="rId6" cstate="print"/>
            <a:stretch>
              <a:fillRect/>
            </a:stretch>
          </p:blipFill>
          <p:spPr>
            <a:xfrm>
              <a:off x="9299447" y="2176272"/>
              <a:ext cx="460248" cy="826008"/>
            </a:xfrm>
            <a:prstGeom prst="rect">
              <a:avLst/>
            </a:prstGeom>
          </p:spPr>
        </p:pic>
        <p:pic>
          <p:nvPicPr>
            <p:cNvPr id="16" name="object 16"/>
            <p:cNvPicPr/>
            <p:nvPr/>
          </p:nvPicPr>
          <p:blipFill>
            <a:blip r:embed="rId7" cstate="print"/>
            <a:stretch>
              <a:fillRect/>
            </a:stretch>
          </p:blipFill>
          <p:spPr>
            <a:xfrm>
              <a:off x="8132588" y="2324874"/>
              <a:ext cx="564384" cy="679450"/>
            </a:xfrm>
            <a:prstGeom prst="rect">
              <a:avLst/>
            </a:prstGeom>
          </p:spPr>
        </p:pic>
        <p:pic>
          <p:nvPicPr>
            <p:cNvPr id="17" name="object 17"/>
            <p:cNvPicPr/>
            <p:nvPr/>
          </p:nvPicPr>
          <p:blipFill>
            <a:blip r:embed="rId8" cstate="print"/>
            <a:stretch>
              <a:fillRect/>
            </a:stretch>
          </p:blipFill>
          <p:spPr>
            <a:xfrm>
              <a:off x="8837676" y="2172881"/>
              <a:ext cx="925970" cy="831850"/>
            </a:xfrm>
            <a:prstGeom prst="rect">
              <a:avLst/>
            </a:prstGeom>
          </p:spPr>
        </p:pic>
        <p:pic>
          <p:nvPicPr>
            <p:cNvPr id="18" name="object 18"/>
            <p:cNvPicPr/>
            <p:nvPr/>
          </p:nvPicPr>
          <p:blipFill>
            <a:blip r:embed="rId9" cstate="print"/>
            <a:stretch>
              <a:fillRect/>
            </a:stretch>
          </p:blipFill>
          <p:spPr>
            <a:xfrm>
              <a:off x="11030674" y="6064250"/>
              <a:ext cx="391363" cy="262889"/>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924800" y="3949465"/>
            <a:ext cx="1219200" cy="1194435"/>
          </a:xfrm>
          <a:custGeom>
            <a:avLst/>
            <a:gdLst/>
            <a:ahLst/>
            <a:cxnLst/>
            <a:rect l="l" t="t" r="r" b="b"/>
            <a:pathLst>
              <a:path w="1625600" h="1592579">
                <a:moveTo>
                  <a:pt x="1625600" y="1592046"/>
                </a:moveTo>
                <a:lnTo>
                  <a:pt x="0" y="1592046"/>
                </a:lnTo>
                <a:lnTo>
                  <a:pt x="137706" y="1522945"/>
                </a:lnTo>
                <a:lnTo>
                  <a:pt x="184763" y="1496959"/>
                </a:lnTo>
                <a:lnTo>
                  <a:pt x="231311" y="1470473"/>
                </a:lnTo>
                <a:lnTo>
                  <a:pt x="277344" y="1443492"/>
                </a:lnTo>
                <a:lnTo>
                  <a:pt x="322855" y="1416022"/>
                </a:lnTo>
                <a:lnTo>
                  <a:pt x="367837" y="1388068"/>
                </a:lnTo>
                <a:lnTo>
                  <a:pt x="412283" y="1359634"/>
                </a:lnTo>
                <a:lnTo>
                  <a:pt x="456187" y="1330726"/>
                </a:lnTo>
                <a:lnTo>
                  <a:pt x="499542" y="1301350"/>
                </a:lnTo>
                <a:lnTo>
                  <a:pt x="542341" y="1271509"/>
                </a:lnTo>
                <a:lnTo>
                  <a:pt x="584577" y="1241210"/>
                </a:lnTo>
                <a:lnTo>
                  <a:pt x="626245" y="1210457"/>
                </a:lnTo>
                <a:lnTo>
                  <a:pt x="667336" y="1179256"/>
                </a:lnTo>
                <a:lnTo>
                  <a:pt x="707845" y="1147612"/>
                </a:lnTo>
                <a:lnTo>
                  <a:pt x="747764" y="1115530"/>
                </a:lnTo>
                <a:lnTo>
                  <a:pt x="787088" y="1083015"/>
                </a:lnTo>
                <a:lnTo>
                  <a:pt x="825808" y="1050072"/>
                </a:lnTo>
                <a:lnTo>
                  <a:pt x="863919" y="1016706"/>
                </a:lnTo>
                <a:lnTo>
                  <a:pt x="901414" y="982923"/>
                </a:lnTo>
                <a:lnTo>
                  <a:pt x="938286" y="948727"/>
                </a:lnTo>
                <a:lnTo>
                  <a:pt x="974528" y="914124"/>
                </a:lnTo>
                <a:lnTo>
                  <a:pt x="1010134" y="879119"/>
                </a:lnTo>
                <a:lnTo>
                  <a:pt x="1045096" y="843717"/>
                </a:lnTo>
                <a:lnTo>
                  <a:pt x="1079409" y="807923"/>
                </a:lnTo>
                <a:lnTo>
                  <a:pt x="1113066" y="771742"/>
                </a:lnTo>
                <a:lnTo>
                  <a:pt x="1146059" y="735180"/>
                </a:lnTo>
                <a:lnTo>
                  <a:pt x="1178382" y="698242"/>
                </a:lnTo>
                <a:lnTo>
                  <a:pt x="1210028" y="660932"/>
                </a:lnTo>
                <a:lnTo>
                  <a:pt x="1240991" y="623256"/>
                </a:lnTo>
                <a:lnTo>
                  <a:pt x="1271264" y="585219"/>
                </a:lnTo>
                <a:lnTo>
                  <a:pt x="1300840" y="546826"/>
                </a:lnTo>
                <a:lnTo>
                  <a:pt x="1329713" y="508082"/>
                </a:lnTo>
                <a:lnTo>
                  <a:pt x="1357875" y="468993"/>
                </a:lnTo>
                <a:lnTo>
                  <a:pt x="1385320" y="429563"/>
                </a:lnTo>
                <a:lnTo>
                  <a:pt x="1412042" y="389798"/>
                </a:lnTo>
                <a:lnTo>
                  <a:pt x="1438033" y="349703"/>
                </a:lnTo>
                <a:lnTo>
                  <a:pt x="1463287" y="309283"/>
                </a:lnTo>
                <a:lnTo>
                  <a:pt x="1487797" y="268543"/>
                </a:lnTo>
                <a:lnTo>
                  <a:pt x="1511557" y="227488"/>
                </a:lnTo>
                <a:lnTo>
                  <a:pt x="1534559" y="186123"/>
                </a:lnTo>
                <a:lnTo>
                  <a:pt x="1556797" y="144454"/>
                </a:lnTo>
                <a:lnTo>
                  <a:pt x="1578265" y="102486"/>
                </a:lnTo>
                <a:lnTo>
                  <a:pt x="1598955" y="60223"/>
                </a:lnTo>
                <a:lnTo>
                  <a:pt x="1625600" y="0"/>
                </a:lnTo>
                <a:lnTo>
                  <a:pt x="1625600" y="1592046"/>
                </a:lnTo>
                <a:close/>
              </a:path>
            </a:pathLst>
          </a:custGeom>
          <a:solidFill>
            <a:srgbClr val="C1D7FA"/>
          </a:solidFill>
        </p:spPr>
        <p:txBody>
          <a:bodyPr wrap="square" lIns="0" tIns="0" rIns="0" bIns="0" rtlCol="0"/>
          <a:lstStyle/>
          <a:p>
            <a:pPr defTabSz="685800"/>
            <a:endParaRPr sz="1350" kern="0">
              <a:solidFill>
                <a:sysClr val="windowText" lastClr="000000"/>
              </a:solidFill>
            </a:endParaRPr>
          </a:p>
        </p:txBody>
      </p:sp>
      <p:grpSp>
        <p:nvGrpSpPr>
          <p:cNvPr id="3" name="object 3"/>
          <p:cNvGrpSpPr/>
          <p:nvPr/>
        </p:nvGrpSpPr>
        <p:grpSpPr>
          <a:xfrm>
            <a:off x="8472992" y="4330903"/>
            <a:ext cx="671036" cy="812959"/>
            <a:chOff x="11297322" y="5774537"/>
            <a:chExt cx="894715" cy="1083945"/>
          </a:xfrm>
        </p:grpSpPr>
        <p:sp>
          <p:nvSpPr>
            <p:cNvPr id="4" name="object 4"/>
            <p:cNvSpPr/>
            <p:nvPr/>
          </p:nvSpPr>
          <p:spPr>
            <a:xfrm>
              <a:off x="11297322" y="5774537"/>
              <a:ext cx="894715" cy="1083945"/>
            </a:xfrm>
            <a:custGeom>
              <a:avLst/>
              <a:gdLst/>
              <a:ahLst/>
              <a:cxnLst/>
              <a:rect l="l" t="t" r="r" b="b"/>
              <a:pathLst>
                <a:path w="894715" h="1083945">
                  <a:moveTo>
                    <a:pt x="894676" y="1083462"/>
                  </a:moveTo>
                  <a:lnTo>
                    <a:pt x="0" y="1083462"/>
                  </a:lnTo>
                  <a:lnTo>
                    <a:pt x="60604" y="1037348"/>
                  </a:lnTo>
                  <a:lnTo>
                    <a:pt x="94972" y="1008528"/>
                  </a:lnTo>
                  <a:lnTo>
                    <a:pt x="129147" y="978828"/>
                  </a:lnTo>
                  <a:lnTo>
                    <a:pt x="163127" y="948256"/>
                  </a:lnTo>
                  <a:lnTo>
                    <a:pt x="196909" y="916816"/>
                  </a:lnTo>
                  <a:lnTo>
                    <a:pt x="230490" y="884516"/>
                  </a:lnTo>
                  <a:lnTo>
                    <a:pt x="263868" y="851361"/>
                  </a:lnTo>
                  <a:lnTo>
                    <a:pt x="297040" y="817357"/>
                  </a:lnTo>
                  <a:lnTo>
                    <a:pt x="330004" y="782511"/>
                  </a:lnTo>
                  <a:lnTo>
                    <a:pt x="362756" y="746829"/>
                  </a:lnTo>
                  <a:lnTo>
                    <a:pt x="395293" y="710316"/>
                  </a:lnTo>
                  <a:lnTo>
                    <a:pt x="427614" y="672979"/>
                  </a:lnTo>
                  <a:lnTo>
                    <a:pt x="459714" y="634825"/>
                  </a:lnTo>
                  <a:lnTo>
                    <a:pt x="491593" y="595858"/>
                  </a:lnTo>
                  <a:lnTo>
                    <a:pt x="523246" y="556086"/>
                  </a:lnTo>
                  <a:lnTo>
                    <a:pt x="554671" y="515514"/>
                  </a:lnTo>
                  <a:lnTo>
                    <a:pt x="585866" y="474148"/>
                  </a:lnTo>
                  <a:lnTo>
                    <a:pt x="616827" y="431996"/>
                  </a:lnTo>
                  <a:lnTo>
                    <a:pt x="647553" y="389061"/>
                  </a:lnTo>
                  <a:lnTo>
                    <a:pt x="678039" y="345352"/>
                  </a:lnTo>
                  <a:lnTo>
                    <a:pt x="708284" y="300874"/>
                  </a:lnTo>
                  <a:lnTo>
                    <a:pt x="738285" y="255633"/>
                  </a:lnTo>
                  <a:lnTo>
                    <a:pt x="768038" y="209635"/>
                  </a:lnTo>
                  <a:lnTo>
                    <a:pt x="797543" y="162887"/>
                  </a:lnTo>
                  <a:lnTo>
                    <a:pt x="826794" y="115394"/>
                  </a:lnTo>
                  <a:lnTo>
                    <a:pt x="855791" y="67162"/>
                  </a:lnTo>
                  <a:lnTo>
                    <a:pt x="884529" y="18199"/>
                  </a:lnTo>
                  <a:lnTo>
                    <a:pt x="894676" y="0"/>
                  </a:lnTo>
                  <a:lnTo>
                    <a:pt x="894676" y="1083462"/>
                  </a:lnTo>
                  <a:close/>
                </a:path>
              </a:pathLst>
            </a:custGeom>
            <a:solidFill>
              <a:srgbClr val="82B0F8"/>
            </a:solidFill>
          </p:spPr>
          <p:txBody>
            <a:bodyPr wrap="square" lIns="0" tIns="0" rIns="0" bIns="0" rtlCol="0"/>
            <a:lstStyle/>
            <a:p>
              <a:pPr defTabSz="685800"/>
              <a:endParaRPr sz="1350" kern="0">
                <a:solidFill>
                  <a:sysClr val="windowText" lastClr="000000"/>
                </a:solidFill>
              </a:endParaRPr>
            </a:p>
          </p:txBody>
        </p:sp>
        <p:sp>
          <p:nvSpPr>
            <p:cNvPr id="5" name="object 5"/>
            <p:cNvSpPr/>
            <p:nvPr/>
          </p:nvSpPr>
          <p:spPr>
            <a:xfrm>
              <a:off x="11514035" y="6036970"/>
              <a:ext cx="678180" cy="821055"/>
            </a:xfrm>
            <a:custGeom>
              <a:avLst/>
              <a:gdLst/>
              <a:ahLst/>
              <a:cxnLst/>
              <a:rect l="l" t="t" r="r" b="b"/>
              <a:pathLst>
                <a:path w="678179" h="821054">
                  <a:moveTo>
                    <a:pt x="677964" y="821029"/>
                  </a:moveTo>
                  <a:lnTo>
                    <a:pt x="0" y="821029"/>
                  </a:lnTo>
                  <a:lnTo>
                    <a:pt x="45910" y="786091"/>
                  </a:lnTo>
                  <a:lnTo>
                    <a:pt x="79739" y="757568"/>
                  </a:lnTo>
                  <a:lnTo>
                    <a:pt x="113320" y="727922"/>
                  </a:lnTo>
                  <a:lnTo>
                    <a:pt x="146648" y="697162"/>
                  </a:lnTo>
                  <a:lnTo>
                    <a:pt x="179721" y="665300"/>
                  </a:lnTo>
                  <a:lnTo>
                    <a:pt x="212532" y="632344"/>
                  </a:lnTo>
                  <a:lnTo>
                    <a:pt x="245077" y="598305"/>
                  </a:lnTo>
                  <a:lnTo>
                    <a:pt x="277352" y="563194"/>
                  </a:lnTo>
                  <a:lnTo>
                    <a:pt x="309352" y="527021"/>
                  </a:lnTo>
                  <a:lnTo>
                    <a:pt x="341073" y="489795"/>
                  </a:lnTo>
                  <a:lnTo>
                    <a:pt x="372510" y="451527"/>
                  </a:lnTo>
                  <a:lnTo>
                    <a:pt x="403658" y="412228"/>
                  </a:lnTo>
                  <a:lnTo>
                    <a:pt x="434514" y="371907"/>
                  </a:lnTo>
                  <a:lnTo>
                    <a:pt x="465072" y="330574"/>
                  </a:lnTo>
                  <a:lnTo>
                    <a:pt x="495328" y="288240"/>
                  </a:lnTo>
                  <a:lnTo>
                    <a:pt x="525277" y="244915"/>
                  </a:lnTo>
                  <a:lnTo>
                    <a:pt x="554915" y="200609"/>
                  </a:lnTo>
                  <a:lnTo>
                    <a:pt x="584238" y="155332"/>
                  </a:lnTo>
                  <a:lnTo>
                    <a:pt x="613241" y="109095"/>
                  </a:lnTo>
                  <a:lnTo>
                    <a:pt x="641919" y="61907"/>
                  </a:lnTo>
                  <a:lnTo>
                    <a:pt x="670267" y="13779"/>
                  </a:lnTo>
                  <a:lnTo>
                    <a:pt x="677964" y="0"/>
                  </a:lnTo>
                  <a:lnTo>
                    <a:pt x="677964" y="821029"/>
                  </a:lnTo>
                  <a:close/>
                </a:path>
              </a:pathLst>
            </a:custGeom>
            <a:solidFill>
              <a:srgbClr val="4488F4"/>
            </a:solidFill>
          </p:spPr>
          <p:txBody>
            <a:bodyPr wrap="square" lIns="0" tIns="0" rIns="0" bIns="0" rtlCol="0"/>
            <a:lstStyle/>
            <a:p>
              <a:pPr defTabSz="685800"/>
              <a:endParaRPr sz="1350" kern="0">
                <a:solidFill>
                  <a:sysClr val="windowText" lastClr="000000"/>
                </a:solidFill>
              </a:endParaRPr>
            </a:p>
          </p:txBody>
        </p:sp>
      </p:grpSp>
      <p:grpSp>
        <p:nvGrpSpPr>
          <p:cNvPr id="6" name="object 6"/>
          <p:cNvGrpSpPr/>
          <p:nvPr/>
        </p:nvGrpSpPr>
        <p:grpSpPr>
          <a:xfrm>
            <a:off x="296246" y="1004268"/>
            <a:ext cx="1680210" cy="1695450"/>
            <a:chOff x="394995" y="1339024"/>
            <a:chExt cx="2240280" cy="2260600"/>
          </a:xfrm>
        </p:grpSpPr>
        <p:pic>
          <p:nvPicPr>
            <p:cNvPr id="7" name="object 7"/>
            <p:cNvPicPr/>
            <p:nvPr/>
          </p:nvPicPr>
          <p:blipFill>
            <a:blip r:embed="rId2" cstate="print"/>
            <a:stretch>
              <a:fillRect/>
            </a:stretch>
          </p:blipFill>
          <p:spPr>
            <a:xfrm>
              <a:off x="394995" y="1339024"/>
              <a:ext cx="1934171" cy="2260600"/>
            </a:xfrm>
            <a:prstGeom prst="rect">
              <a:avLst/>
            </a:prstGeom>
          </p:spPr>
        </p:pic>
        <p:pic>
          <p:nvPicPr>
            <p:cNvPr id="8" name="object 8"/>
            <p:cNvPicPr/>
            <p:nvPr/>
          </p:nvPicPr>
          <p:blipFill>
            <a:blip r:embed="rId3" cstate="print"/>
            <a:stretch>
              <a:fillRect/>
            </a:stretch>
          </p:blipFill>
          <p:spPr>
            <a:xfrm>
              <a:off x="1918868" y="1434998"/>
              <a:ext cx="715848" cy="715848"/>
            </a:xfrm>
            <a:prstGeom prst="rect">
              <a:avLst/>
            </a:prstGeom>
          </p:spPr>
        </p:pic>
        <p:pic>
          <p:nvPicPr>
            <p:cNvPr id="9" name="object 9"/>
            <p:cNvPicPr/>
            <p:nvPr/>
          </p:nvPicPr>
          <p:blipFill>
            <a:blip r:embed="rId4" cstate="print"/>
            <a:stretch>
              <a:fillRect/>
            </a:stretch>
          </p:blipFill>
          <p:spPr>
            <a:xfrm>
              <a:off x="2155824" y="1621154"/>
              <a:ext cx="241300" cy="241300"/>
            </a:xfrm>
            <a:prstGeom prst="rect">
              <a:avLst/>
            </a:prstGeom>
          </p:spPr>
        </p:pic>
      </p:grpSp>
      <p:sp>
        <p:nvSpPr>
          <p:cNvPr id="10" name="object 10"/>
          <p:cNvSpPr txBox="1"/>
          <p:nvPr/>
        </p:nvSpPr>
        <p:spPr>
          <a:xfrm>
            <a:off x="512445" y="1537335"/>
            <a:ext cx="2742724" cy="1737783"/>
          </a:xfrm>
          <a:prstGeom prst="rect">
            <a:avLst/>
          </a:prstGeom>
        </p:spPr>
        <p:txBody>
          <a:bodyPr vert="horz" wrap="square" lIns="0" tIns="9525" rIns="0" bIns="0" rtlCol="0">
            <a:spAutoFit/>
          </a:bodyPr>
          <a:lstStyle/>
          <a:p>
            <a:pPr marL="9525" marR="274320" defTabSz="685800">
              <a:lnSpc>
                <a:spcPct val="129900"/>
              </a:lnSpc>
              <a:spcBef>
                <a:spcPts val="75"/>
              </a:spcBef>
            </a:pPr>
            <a:r>
              <a:rPr sz="1350" b="1" kern="0" spc="-30" dirty="0">
                <a:solidFill>
                  <a:sysClr val="windowText" lastClr="000000"/>
                </a:solidFill>
                <a:latin typeface="Arial"/>
                <a:cs typeface="Arial"/>
              </a:rPr>
              <a:t>CoT</a:t>
            </a:r>
            <a:r>
              <a:rPr sz="1350" b="1" kern="0" spc="-26" dirty="0">
                <a:solidFill>
                  <a:sysClr val="windowText" lastClr="000000"/>
                </a:solidFill>
                <a:latin typeface="Arial"/>
                <a:cs typeface="Arial"/>
              </a:rPr>
              <a:t> </a:t>
            </a:r>
            <a:r>
              <a:rPr sz="1350" b="1" kern="0" spc="-15" dirty="0">
                <a:solidFill>
                  <a:sysClr val="windowText" lastClr="000000"/>
                </a:solidFill>
                <a:latin typeface="Arial"/>
                <a:cs typeface="Arial"/>
              </a:rPr>
              <a:t>as</a:t>
            </a:r>
            <a:r>
              <a:rPr sz="1350" b="1" kern="0" spc="-26" dirty="0">
                <a:solidFill>
                  <a:sysClr val="windowText" lastClr="000000"/>
                </a:solidFill>
                <a:latin typeface="Arial"/>
                <a:cs typeface="Arial"/>
              </a:rPr>
              <a:t> </a:t>
            </a:r>
            <a:r>
              <a:rPr sz="1350" b="1" kern="0" spc="45" dirty="0">
                <a:solidFill>
                  <a:sysClr val="windowText" lastClr="000000"/>
                </a:solidFill>
                <a:latin typeface="Arial"/>
                <a:cs typeface="Arial"/>
              </a:rPr>
              <a:t>a</a:t>
            </a:r>
            <a:r>
              <a:rPr sz="1350" b="1" kern="0" spc="-23" dirty="0">
                <a:solidFill>
                  <a:sysClr val="windowText" lastClr="000000"/>
                </a:solidFill>
                <a:latin typeface="Arial"/>
                <a:cs typeface="Arial"/>
              </a:rPr>
              <a:t> </a:t>
            </a:r>
            <a:r>
              <a:rPr sz="1350" b="1" kern="0" dirty="0">
                <a:solidFill>
                  <a:sysClr val="windowText" lastClr="000000"/>
                </a:solidFill>
                <a:latin typeface="Arial"/>
                <a:cs typeface="Arial"/>
              </a:rPr>
              <a:t>Solution</a:t>
            </a:r>
            <a:r>
              <a:rPr sz="1350" b="1" kern="0" spc="-19" dirty="0">
                <a:solidFill>
                  <a:sysClr val="windowText" lastClr="000000"/>
                </a:solidFill>
                <a:latin typeface="Arial"/>
                <a:cs typeface="Arial"/>
              </a:rPr>
              <a:t> </a:t>
            </a:r>
            <a:r>
              <a:rPr sz="1350" b="1" kern="0" spc="64" dirty="0">
                <a:solidFill>
                  <a:sysClr val="windowText" lastClr="000000"/>
                </a:solidFill>
                <a:latin typeface="Arial"/>
                <a:cs typeface="Arial"/>
              </a:rPr>
              <a:t>to</a:t>
            </a:r>
            <a:r>
              <a:rPr sz="1350" b="1" kern="0" spc="-26" dirty="0">
                <a:solidFill>
                  <a:sysClr val="windowText" lastClr="000000"/>
                </a:solidFill>
                <a:latin typeface="Arial"/>
                <a:cs typeface="Arial"/>
              </a:rPr>
              <a:t> </a:t>
            </a:r>
            <a:r>
              <a:rPr sz="1350" b="1" kern="0" spc="-8" dirty="0">
                <a:solidFill>
                  <a:sysClr val="windowText" lastClr="000000"/>
                </a:solidFill>
                <a:latin typeface="Arial"/>
                <a:cs typeface="Arial"/>
              </a:rPr>
              <a:t>Complex </a:t>
            </a:r>
            <a:r>
              <a:rPr sz="1350" b="1" kern="0" spc="38" dirty="0">
                <a:solidFill>
                  <a:sysClr val="windowText" lastClr="000000"/>
                </a:solidFill>
                <a:latin typeface="Arial"/>
                <a:cs typeface="Arial"/>
              </a:rPr>
              <a:t>Problem</a:t>
            </a:r>
            <a:r>
              <a:rPr sz="1350" b="1" kern="0" spc="-64" dirty="0">
                <a:solidFill>
                  <a:sysClr val="windowText" lastClr="000000"/>
                </a:solidFill>
                <a:latin typeface="Arial"/>
                <a:cs typeface="Arial"/>
              </a:rPr>
              <a:t> </a:t>
            </a:r>
            <a:r>
              <a:rPr sz="1350" b="1" kern="0" spc="49" dirty="0">
                <a:solidFill>
                  <a:sysClr val="windowText" lastClr="000000"/>
                </a:solidFill>
                <a:latin typeface="Arial"/>
                <a:cs typeface="Arial"/>
              </a:rPr>
              <a:t>-</a:t>
            </a:r>
            <a:r>
              <a:rPr sz="1350" b="1" kern="0" spc="-60" dirty="0">
                <a:solidFill>
                  <a:sysClr val="windowText" lastClr="000000"/>
                </a:solidFill>
                <a:latin typeface="Arial"/>
                <a:cs typeface="Arial"/>
              </a:rPr>
              <a:t> </a:t>
            </a:r>
            <a:r>
              <a:rPr sz="1350" b="1" kern="0" spc="-8" dirty="0">
                <a:solidFill>
                  <a:sysClr val="windowText" lastClr="000000"/>
                </a:solidFill>
                <a:latin typeface="Arial"/>
                <a:cs typeface="Arial"/>
              </a:rPr>
              <a:t>Solving</a:t>
            </a:r>
            <a:endParaRPr sz="1350" kern="0">
              <a:solidFill>
                <a:sysClr val="windowText" lastClr="000000"/>
              </a:solidFill>
              <a:latin typeface="Arial"/>
              <a:cs typeface="Arial"/>
            </a:endParaRPr>
          </a:p>
          <a:p>
            <a:pPr marL="9525" marR="3810" defTabSz="685800">
              <a:lnSpc>
                <a:spcPts val="1890"/>
              </a:lnSpc>
              <a:spcBef>
                <a:spcPts val="30"/>
              </a:spcBef>
            </a:pPr>
            <a:r>
              <a:rPr sz="1050" kern="0" dirty="0">
                <a:solidFill>
                  <a:sysClr val="windowText" lastClr="000000"/>
                </a:solidFill>
                <a:latin typeface="Arial MT"/>
                <a:cs typeface="Arial MT"/>
              </a:rPr>
              <a:t>Chain</a:t>
            </a:r>
            <a:r>
              <a:rPr sz="1050" kern="0" spc="-23" dirty="0">
                <a:solidFill>
                  <a:sysClr val="windowText" lastClr="000000"/>
                </a:solidFill>
                <a:latin typeface="Arial MT"/>
                <a:cs typeface="Arial MT"/>
              </a:rPr>
              <a:t> </a:t>
            </a:r>
            <a:r>
              <a:rPr sz="1050" kern="0" spc="41" dirty="0">
                <a:solidFill>
                  <a:sysClr val="windowText" lastClr="000000"/>
                </a:solidFill>
                <a:latin typeface="Arial MT"/>
                <a:cs typeface="Arial MT"/>
              </a:rPr>
              <a:t>of</a:t>
            </a:r>
            <a:r>
              <a:rPr sz="1050" kern="0" spc="-19" dirty="0">
                <a:solidFill>
                  <a:sysClr val="windowText" lastClr="000000"/>
                </a:solidFill>
                <a:latin typeface="Arial MT"/>
                <a:cs typeface="Arial MT"/>
              </a:rPr>
              <a:t> </a:t>
            </a:r>
            <a:r>
              <a:rPr sz="1050" kern="0" spc="38" dirty="0">
                <a:solidFill>
                  <a:sysClr val="windowText" lastClr="000000"/>
                </a:solidFill>
                <a:latin typeface="Arial MT"/>
                <a:cs typeface="Arial MT"/>
              </a:rPr>
              <a:t>Thought</a:t>
            </a:r>
            <a:r>
              <a:rPr sz="1050" kern="0" spc="-19" dirty="0">
                <a:solidFill>
                  <a:sysClr val="windowText" lastClr="000000"/>
                </a:solidFill>
                <a:latin typeface="Arial MT"/>
                <a:cs typeface="Arial MT"/>
              </a:rPr>
              <a:t> (CoT) </a:t>
            </a:r>
            <a:r>
              <a:rPr sz="1050" kern="0" dirty="0">
                <a:solidFill>
                  <a:sysClr val="windowText" lastClr="000000"/>
                </a:solidFill>
                <a:latin typeface="Arial MT"/>
                <a:cs typeface="Arial MT"/>
              </a:rPr>
              <a:t>emerged</a:t>
            </a:r>
            <a:r>
              <a:rPr sz="1050" kern="0" spc="-19" dirty="0">
                <a:solidFill>
                  <a:sysClr val="windowText" lastClr="000000"/>
                </a:solidFill>
                <a:latin typeface="Arial MT"/>
                <a:cs typeface="Arial MT"/>
              </a:rPr>
              <a:t> </a:t>
            </a:r>
            <a:r>
              <a:rPr sz="1050" kern="0" spc="-26" dirty="0">
                <a:solidFill>
                  <a:sysClr val="windowText" lastClr="000000"/>
                </a:solidFill>
                <a:latin typeface="Arial MT"/>
                <a:cs typeface="Arial MT"/>
              </a:rPr>
              <a:t>as</a:t>
            </a:r>
            <a:r>
              <a:rPr sz="1050" kern="0" spc="-19" dirty="0">
                <a:solidFill>
                  <a:sysClr val="windowText" lastClr="000000"/>
                </a:solidFill>
                <a:latin typeface="Arial MT"/>
                <a:cs typeface="Arial MT"/>
              </a:rPr>
              <a:t> </a:t>
            </a:r>
            <a:r>
              <a:rPr sz="1050" kern="0" spc="-38" dirty="0">
                <a:solidFill>
                  <a:sysClr val="windowText" lastClr="000000"/>
                </a:solidFill>
                <a:latin typeface="Arial MT"/>
                <a:cs typeface="Arial MT"/>
              </a:rPr>
              <a:t>a </a:t>
            </a:r>
            <a:r>
              <a:rPr sz="1050" kern="0" spc="34" dirty="0">
                <a:solidFill>
                  <a:sysClr val="windowText" lastClr="000000"/>
                </a:solidFill>
                <a:latin typeface="Arial MT"/>
                <a:cs typeface="Arial MT"/>
              </a:rPr>
              <a:t>technique</a:t>
            </a:r>
            <a:r>
              <a:rPr sz="1050" kern="0" spc="-34" dirty="0">
                <a:solidFill>
                  <a:sysClr val="windowText" lastClr="000000"/>
                </a:solidFill>
                <a:latin typeface="Arial MT"/>
                <a:cs typeface="Arial MT"/>
              </a:rPr>
              <a:t> </a:t>
            </a:r>
            <a:r>
              <a:rPr sz="1050" kern="0" spc="71" dirty="0">
                <a:solidFill>
                  <a:sysClr val="windowText" lastClr="000000"/>
                </a:solidFill>
                <a:latin typeface="Arial MT"/>
                <a:cs typeface="Arial MT"/>
              </a:rPr>
              <a:t>to</a:t>
            </a:r>
            <a:r>
              <a:rPr sz="1050" kern="0" spc="-26" dirty="0">
                <a:solidFill>
                  <a:sysClr val="windowText" lastClr="000000"/>
                </a:solidFill>
                <a:latin typeface="Arial MT"/>
                <a:cs typeface="Arial MT"/>
              </a:rPr>
              <a:t> </a:t>
            </a:r>
            <a:r>
              <a:rPr sz="1050" kern="0" dirty="0">
                <a:solidFill>
                  <a:sysClr val="windowText" lastClr="000000"/>
                </a:solidFill>
                <a:latin typeface="Arial MT"/>
                <a:cs typeface="Arial MT"/>
              </a:rPr>
              <a:t>enhance</a:t>
            </a:r>
            <a:r>
              <a:rPr sz="1050" kern="0" spc="-34" dirty="0">
                <a:solidFill>
                  <a:sysClr val="windowText" lastClr="000000"/>
                </a:solidFill>
                <a:latin typeface="Arial MT"/>
                <a:cs typeface="Arial MT"/>
              </a:rPr>
              <a:t> </a:t>
            </a:r>
            <a:r>
              <a:rPr sz="1050" kern="0" spc="45" dirty="0">
                <a:solidFill>
                  <a:sysClr val="windowText" lastClr="000000"/>
                </a:solidFill>
                <a:latin typeface="Arial MT"/>
                <a:cs typeface="Arial MT"/>
              </a:rPr>
              <a:t>the</a:t>
            </a:r>
            <a:r>
              <a:rPr sz="1050" kern="0" spc="-34" dirty="0">
                <a:solidFill>
                  <a:sysClr val="windowText" lastClr="000000"/>
                </a:solidFill>
                <a:latin typeface="Arial MT"/>
                <a:cs typeface="Arial MT"/>
              </a:rPr>
              <a:t> </a:t>
            </a:r>
            <a:r>
              <a:rPr sz="1050" kern="0" spc="49" dirty="0">
                <a:solidFill>
                  <a:sysClr val="windowText" lastClr="000000"/>
                </a:solidFill>
                <a:latin typeface="Arial MT"/>
                <a:cs typeface="Arial MT"/>
              </a:rPr>
              <a:t>problem</a:t>
            </a:r>
            <a:r>
              <a:rPr sz="1050" kern="0" spc="-34" dirty="0">
                <a:solidFill>
                  <a:sysClr val="windowText" lastClr="000000"/>
                </a:solidFill>
                <a:latin typeface="Arial MT"/>
                <a:cs typeface="Arial MT"/>
              </a:rPr>
              <a:t> </a:t>
            </a:r>
            <a:r>
              <a:rPr sz="1050" kern="0" dirty="0">
                <a:solidFill>
                  <a:sysClr val="windowText" lastClr="000000"/>
                </a:solidFill>
                <a:latin typeface="Arial MT"/>
                <a:cs typeface="Arial MT"/>
              </a:rPr>
              <a:t>-</a:t>
            </a:r>
            <a:r>
              <a:rPr sz="1050" kern="0" spc="-34" dirty="0">
                <a:solidFill>
                  <a:sysClr val="windowText" lastClr="000000"/>
                </a:solidFill>
                <a:latin typeface="Arial MT"/>
                <a:cs typeface="Arial MT"/>
              </a:rPr>
              <a:t> </a:t>
            </a:r>
            <a:r>
              <a:rPr sz="1050" kern="0" spc="-8" dirty="0">
                <a:solidFill>
                  <a:sysClr val="windowText" lastClr="000000"/>
                </a:solidFill>
                <a:latin typeface="Arial MT"/>
                <a:cs typeface="Arial MT"/>
              </a:rPr>
              <a:t>solving </a:t>
            </a:r>
            <a:r>
              <a:rPr sz="1050" kern="0" spc="41" dirty="0">
                <a:solidFill>
                  <a:sysClr val="windowText" lastClr="000000"/>
                </a:solidFill>
                <a:latin typeface="Arial MT"/>
                <a:cs typeface="Arial MT"/>
              </a:rPr>
              <a:t>ability</a:t>
            </a:r>
            <a:r>
              <a:rPr sz="1050" kern="0" spc="15" dirty="0">
                <a:solidFill>
                  <a:sysClr val="windowText" lastClr="000000"/>
                </a:solidFill>
                <a:latin typeface="Arial MT"/>
                <a:cs typeface="Arial MT"/>
              </a:rPr>
              <a:t> </a:t>
            </a:r>
            <a:r>
              <a:rPr sz="1050" kern="0" spc="41" dirty="0">
                <a:solidFill>
                  <a:sysClr val="windowText" lastClr="000000"/>
                </a:solidFill>
                <a:latin typeface="Arial MT"/>
                <a:cs typeface="Arial MT"/>
              </a:rPr>
              <a:t>of</a:t>
            </a:r>
            <a:r>
              <a:rPr sz="1050" kern="0" spc="23" dirty="0">
                <a:solidFill>
                  <a:sysClr val="windowText" lastClr="000000"/>
                </a:solidFill>
                <a:latin typeface="Arial MT"/>
                <a:cs typeface="Arial MT"/>
              </a:rPr>
              <a:t> </a:t>
            </a:r>
            <a:r>
              <a:rPr sz="1050" kern="0" dirty="0">
                <a:solidFill>
                  <a:sysClr val="windowText" lastClr="000000"/>
                </a:solidFill>
                <a:latin typeface="Arial MT"/>
                <a:cs typeface="Arial MT"/>
              </a:rPr>
              <a:t>large</a:t>
            </a:r>
            <a:r>
              <a:rPr sz="1050" kern="0" spc="15" dirty="0">
                <a:solidFill>
                  <a:sysClr val="windowText" lastClr="000000"/>
                </a:solidFill>
                <a:latin typeface="Arial MT"/>
                <a:cs typeface="Arial MT"/>
              </a:rPr>
              <a:t> </a:t>
            </a:r>
            <a:r>
              <a:rPr sz="1050" kern="0" dirty="0">
                <a:solidFill>
                  <a:sysClr val="windowText" lastClr="000000"/>
                </a:solidFill>
                <a:latin typeface="Arial MT"/>
                <a:cs typeface="Arial MT"/>
              </a:rPr>
              <a:t>language</a:t>
            </a:r>
            <a:r>
              <a:rPr sz="1050" kern="0" spc="19" dirty="0">
                <a:solidFill>
                  <a:sysClr val="windowText" lastClr="000000"/>
                </a:solidFill>
                <a:latin typeface="Arial MT"/>
                <a:cs typeface="Arial MT"/>
              </a:rPr>
              <a:t> </a:t>
            </a:r>
            <a:r>
              <a:rPr sz="1050" kern="0" dirty="0">
                <a:solidFill>
                  <a:sysClr val="windowText" lastClr="000000"/>
                </a:solidFill>
                <a:latin typeface="Arial MT"/>
                <a:cs typeface="Arial MT"/>
              </a:rPr>
              <a:t>models</a:t>
            </a:r>
            <a:r>
              <a:rPr sz="1050" kern="0" spc="19" dirty="0">
                <a:solidFill>
                  <a:sysClr val="windowText" lastClr="000000"/>
                </a:solidFill>
                <a:latin typeface="Arial MT"/>
                <a:cs typeface="Arial MT"/>
              </a:rPr>
              <a:t> </a:t>
            </a:r>
            <a:r>
              <a:rPr sz="1050" kern="0" spc="-23" dirty="0">
                <a:solidFill>
                  <a:sysClr val="windowText" lastClr="000000"/>
                </a:solidFill>
                <a:latin typeface="Arial MT"/>
                <a:cs typeface="Arial MT"/>
              </a:rPr>
              <a:t>(LLMs).</a:t>
            </a:r>
            <a:r>
              <a:rPr sz="1050" kern="0" spc="23" dirty="0">
                <a:solidFill>
                  <a:sysClr val="windowText" lastClr="000000"/>
                </a:solidFill>
                <a:latin typeface="Arial MT"/>
                <a:cs typeface="Arial MT"/>
              </a:rPr>
              <a:t> </a:t>
            </a:r>
            <a:r>
              <a:rPr sz="1050" kern="0" spc="30" dirty="0">
                <a:solidFill>
                  <a:sysClr val="windowText" lastClr="000000"/>
                </a:solidFill>
                <a:latin typeface="Arial MT"/>
                <a:cs typeface="Arial MT"/>
              </a:rPr>
              <a:t>It </a:t>
            </a:r>
            <a:r>
              <a:rPr sz="1050" kern="0" dirty="0">
                <a:solidFill>
                  <a:sysClr val="windowText" lastClr="000000"/>
                </a:solidFill>
                <a:latin typeface="Arial MT"/>
                <a:cs typeface="Arial MT"/>
              </a:rPr>
              <a:t>allows</a:t>
            </a:r>
            <a:r>
              <a:rPr sz="1050" kern="0" spc="45" dirty="0">
                <a:solidFill>
                  <a:sysClr val="windowText" lastClr="000000"/>
                </a:solidFill>
                <a:latin typeface="Arial MT"/>
                <a:cs typeface="Arial MT"/>
              </a:rPr>
              <a:t> </a:t>
            </a:r>
            <a:r>
              <a:rPr sz="1050" kern="0" dirty="0">
                <a:solidFill>
                  <a:sysClr val="windowText" lastClr="000000"/>
                </a:solidFill>
                <a:latin typeface="Arial MT"/>
                <a:cs typeface="Arial MT"/>
              </a:rPr>
              <a:t>models</a:t>
            </a:r>
            <a:r>
              <a:rPr sz="1050" kern="0" spc="49" dirty="0">
                <a:solidFill>
                  <a:sysClr val="windowText" lastClr="000000"/>
                </a:solidFill>
                <a:latin typeface="Arial MT"/>
                <a:cs typeface="Arial MT"/>
              </a:rPr>
              <a:t> </a:t>
            </a:r>
            <a:r>
              <a:rPr sz="1050" kern="0" spc="71" dirty="0">
                <a:solidFill>
                  <a:sysClr val="windowText" lastClr="000000"/>
                </a:solidFill>
                <a:latin typeface="Arial MT"/>
                <a:cs typeface="Arial MT"/>
              </a:rPr>
              <a:t>to</a:t>
            </a:r>
            <a:r>
              <a:rPr sz="1050" kern="0" spc="49" dirty="0">
                <a:solidFill>
                  <a:sysClr val="windowText" lastClr="000000"/>
                </a:solidFill>
                <a:latin typeface="Arial MT"/>
                <a:cs typeface="Arial MT"/>
              </a:rPr>
              <a:t> </a:t>
            </a:r>
            <a:r>
              <a:rPr sz="1050" kern="0" dirty="0">
                <a:solidFill>
                  <a:sysClr val="windowText" lastClr="000000"/>
                </a:solidFill>
                <a:latin typeface="Arial MT"/>
                <a:cs typeface="Arial MT"/>
              </a:rPr>
              <a:t>break</a:t>
            </a:r>
            <a:r>
              <a:rPr sz="1050" kern="0" spc="41" dirty="0">
                <a:solidFill>
                  <a:sysClr val="windowText" lastClr="000000"/>
                </a:solidFill>
                <a:latin typeface="Arial MT"/>
                <a:cs typeface="Arial MT"/>
              </a:rPr>
              <a:t> </a:t>
            </a:r>
            <a:r>
              <a:rPr sz="1050" kern="0" spc="53" dirty="0">
                <a:solidFill>
                  <a:sysClr val="windowText" lastClr="000000"/>
                </a:solidFill>
                <a:latin typeface="Arial MT"/>
                <a:cs typeface="Arial MT"/>
              </a:rPr>
              <a:t>down</a:t>
            </a:r>
            <a:r>
              <a:rPr sz="1050" kern="0" spc="45" dirty="0">
                <a:solidFill>
                  <a:sysClr val="windowText" lastClr="000000"/>
                </a:solidFill>
                <a:latin typeface="Arial MT"/>
                <a:cs typeface="Arial MT"/>
              </a:rPr>
              <a:t> </a:t>
            </a:r>
            <a:r>
              <a:rPr sz="1050" kern="0" spc="-8" dirty="0">
                <a:solidFill>
                  <a:sysClr val="windowText" lastClr="000000"/>
                </a:solidFill>
                <a:latin typeface="Arial MT"/>
                <a:cs typeface="Arial MT"/>
              </a:rPr>
              <a:t>complex </a:t>
            </a:r>
            <a:r>
              <a:rPr sz="1050" kern="0" spc="38" dirty="0">
                <a:solidFill>
                  <a:sysClr val="windowText" lastClr="000000"/>
                </a:solidFill>
                <a:latin typeface="Arial MT"/>
                <a:cs typeface="Arial MT"/>
              </a:rPr>
              <a:t>problems</a:t>
            </a:r>
            <a:r>
              <a:rPr sz="1050" kern="0" spc="-8" dirty="0">
                <a:solidFill>
                  <a:sysClr val="windowText" lastClr="000000"/>
                </a:solidFill>
                <a:latin typeface="Arial MT"/>
                <a:cs typeface="Arial MT"/>
              </a:rPr>
              <a:t> </a:t>
            </a:r>
            <a:r>
              <a:rPr sz="1050" kern="0" spc="56" dirty="0">
                <a:solidFill>
                  <a:sysClr val="windowText" lastClr="000000"/>
                </a:solidFill>
                <a:latin typeface="Arial MT"/>
                <a:cs typeface="Arial MT"/>
              </a:rPr>
              <a:t>into</a:t>
            </a:r>
            <a:r>
              <a:rPr sz="1050" kern="0" spc="-4" dirty="0">
                <a:solidFill>
                  <a:sysClr val="windowText" lastClr="000000"/>
                </a:solidFill>
                <a:latin typeface="Arial MT"/>
                <a:cs typeface="Arial MT"/>
              </a:rPr>
              <a:t> </a:t>
            </a:r>
            <a:r>
              <a:rPr sz="1050" kern="0" dirty="0">
                <a:solidFill>
                  <a:sysClr val="windowText" lastClr="000000"/>
                </a:solidFill>
                <a:latin typeface="Arial MT"/>
                <a:cs typeface="Arial MT"/>
              </a:rPr>
              <a:t>smaller</a:t>
            </a:r>
            <a:r>
              <a:rPr sz="1050" kern="0" spc="-8" dirty="0">
                <a:solidFill>
                  <a:sysClr val="windowText" lastClr="000000"/>
                </a:solidFill>
                <a:latin typeface="Arial MT"/>
                <a:cs typeface="Arial MT"/>
              </a:rPr>
              <a:t> </a:t>
            </a:r>
            <a:r>
              <a:rPr sz="1050" kern="0" dirty="0">
                <a:solidFill>
                  <a:sysClr val="windowText" lastClr="000000"/>
                </a:solidFill>
                <a:latin typeface="Arial MT"/>
                <a:cs typeface="Arial MT"/>
              </a:rPr>
              <a:t>steps,</a:t>
            </a:r>
            <a:r>
              <a:rPr sz="1050" kern="0" spc="-8" dirty="0">
                <a:solidFill>
                  <a:sysClr val="windowText" lastClr="000000"/>
                </a:solidFill>
                <a:latin typeface="Arial MT"/>
                <a:cs typeface="Arial MT"/>
              </a:rPr>
              <a:t> </a:t>
            </a:r>
            <a:r>
              <a:rPr sz="1050" kern="0" spc="41" dirty="0">
                <a:solidFill>
                  <a:sysClr val="windowText" lastClr="000000"/>
                </a:solidFill>
                <a:latin typeface="Arial MT"/>
                <a:cs typeface="Arial MT"/>
              </a:rPr>
              <a:t>improving</a:t>
            </a:r>
            <a:r>
              <a:rPr sz="1050" kern="0" spc="-8" dirty="0">
                <a:solidFill>
                  <a:sysClr val="windowText" lastClr="000000"/>
                </a:solidFill>
                <a:latin typeface="Arial MT"/>
                <a:cs typeface="Arial MT"/>
              </a:rPr>
              <a:t> </a:t>
            </a:r>
            <a:r>
              <a:rPr sz="1050" kern="0" spc="38" dirty="0">
                <a:solidFill>
                  <a:sysClr val="windowText" lastClr="000000"/>
                </a:solidFill>
                <a:latin typeface="Arial MT"/>
                <a:cs typeface="Arial MT"/>
              </a:rPr>
              <a:t>their</a:t>
            </a:r>
            <a:endParaRPr sz="1050" kern="0">
              <a:solidFill>
                <a:sysClr val="windowText" lastClr="000000"/>
              </a:solidFill>
              <a:latin typeface="Arial MT"/>
              <a:cs typeface="Arial MT"/>
            </a:endParaRPr>
          </a:p>
        </p:txBody>
      </p:sp>
      <p:sp>
        <p:nvSpPr>
          <p:cNvPr id="11" name="object 11"/>
          <p:cNvSpPr txBox="1"/>
          <p:nvPr/>
        </p:nvSpPr>
        <p:spPr>
          <a:xfrm>
            <a:off x="512444" y="3506248"/>
            <a:ext cx="2782728" cy="948690"/>
          </a:xfrm>
          <a:prstGeom prst="rect">
            <a:avLst/>
          </a:prstGeom>
        </p:spPr>
        <p:txBody>
          <a:bodyPr vert="horz" wrap="square" lIns="0" tIns="9049" rIns="0" bIns="0" rtlCol="0">
            <a:spAutoFit/>
          </a:bodyPr>
          <a:lstStyle/>
          <a:p>
            <a:pPr marL="9525" marR="3810" defTabSz="685800">
              <a:lnSpc>
                <a:spcPct val="150000"/>
              </a:lnSpc>
              <a:spcBef>
                <a:spcPts val="71"/>
              </a:spcBef>
            </a:pPr>
            <a:r>
              <a:rPr sz="1050" kern="0" spc="8" dirty="0">
                <a:solidFill>
                  <a:sysClr val="windowText" lastClr="000000"/>
                </a:solidFill>
                <a:latin typeface="Arial MT"/>
                <a:cs typeface="Arial MT"/>
              </a:rPr>
              <a:t>For</a:t>
            </a:r>
            <a:r>
              <a:rPr sz="1050" kern="0" spc="4" dirty="0">
                <a:solidFill>
                  <a:sysClr val="windowText" lastClr="000000"/>
                </a:solidFill>
                <a:latin typeface="Arial MT"/>
                <a:cs typeface="Arial MT"/>
              </a:rPr>
              <a:t> </a:t>
            </a:r>
            <a:r>
              <a:rPr sz="1050" kern="0" spc="8" dirty="0">
                <a:solidFill>
                  <a:sysClr val="windowText" lastClr="000000"/>
                </a:solidFill>
                <a:latin typeface="Arial MT"/>
                <a:cs typeface="Arial MT"/>
              </a:rPr>
              <a:t>example,</a:t>
            </a:r>
            <a:r>
              <a:rPr sz="1050" kern="0" spc="15" dirty="0">
                <a:solidFill>
                  <a:sysClr val="windowText" lastClr="000000"/>
                </a:solidFill>
                <a:latin typeface="Arial MT"/>
                <a:cs typeface="Arial MT"/>
              </a:rPr>
              <a:t> </a:t>
            </a:r>
            <a:r>
              <a:rPr sz="1050" kern="0" spc="45" dirty="0">
                <a:solidFill>
                  <a:sysClr val="windowText" lastClr="000000"/>
                </a:solidFill>
                <a:latin typeface="Arial MT"/>
                <a:cs typeface="Arial MT"/>
              </a:rPr>
              <a:t>in</a:t>
            </a:r>
            <a:r>
              <a:rPr sz="1050" kern="0" spc="8" dirty="0">
                <a:solidFill>
                  <a:sysClr val="windowText" lastClr="000000"/>
                </a:solidFill>
                <a:latin typeface="Arial MT"/>
                <a:cs typeface="Arial MT"/>
              </a:rPr>
              <a:t> </a:t>
            </a:r>
            <a:r>
              <a:rPr sz="1050" kern="0" spc="41" dirty="0">
                <a:solidFill>
                  <a:sysClr val="windowText" lastClr="000000"/>
                </a:solidFill>
                <a:latin typeface="Arial MT"/>
                <a:cs typeface="Arial MT"/>
              </a:rPr>
              <a:t>mathematical</a:t>
            </a:r>
            <a:r>
              <a:rPr sz="1050" kern="0" spc="8" dirty="0">
                <a:solidFill>
                  <a:sysClr val="windowText" lastClr="000000"/>
                </a:solidFill>
                <a:latin typeface="Arial MT"/>
                <a:cs typeface="Arial MT"/>
              </a:rPr>
              <a:t> problems,</a:t>
            </a:r>
            <a:r>
              <a:rPr sz="1050" kern="0" spc="11" dirty="0">
                <a:solidFill>
                  <a:sysClr val="windowText" lastClr="000000"/>
                </a:solidFill>
                <a:latin typeface="Arial MT"/>
                <a:cs typeface="Arial MT"/>
              </a:rPr>
              <a:t> </a:t>
            </a:r>
            <a:r>
              <a:rPr sz="1050" kern="0" spc="-19" dirty="0">
                <a:solidFill>
                  <a:sysClr val="windowText" lastClr="000000"/>
                </a:solidFill>
                <a:latin typeface="Arial MT"/>
                <a:cs typeface="Arial MT"/>
              </a:rPr>
              <a:t>CoT </a:t>
            </a:r>
            <a:r>
              <a:rPr sz="1050" kern="0" dirty="0">
                <a:solidFill>
                  <a:sysClr val="windowText" lastClr="000000"/>
                </a:solidFill>
                <a:latin typeface="Arial MT"/>
                <a:cs typeface="Arial MT"/>
              </a:rPr>
              <a:t>enables</a:t>
            </a:r>
            <a:r>
              <a:rPr sz="1050" kern="0" spc="8" dirty="0">
                <a:solidFill>
                  <a:sysClr val="windowText" lastClr="000000"/>
                </a:solidFill>
                <a:latin typeface="Arial MT"/>
                <a:cs typeface="Arial MT"/>
              </a:rPr>
              <a:t> </a:t>
            </a:r>
            <a:r>
              <a:rPr sz="1050" kern="0" dirty="0">
                <a:solidFill>
                  <a:sysClr val="windowText" lastClr="000000"/>
                </a:solidFill>
                <a:latin typeface="Arial MT"/>
                <a:cs typeface="Arial MT"/>
              </a:rPr>
              <a:t>models</a:t>
            </a:r>
            <a:r>
              <a:rPr sz="1050" kern="0" spc="11" dirty="0">
                <a:solidFill>
                  <a:sysClr val="windowText" lastClr="000000"/>
                </a:solidFill>
                <a:latin typeface="Arial MT"/>
                <a:cs typeface="Arial MT"/>
              </a:rPr>
              <a:t> </a:t>
            </a:r>
            <a:r>
              <a:rPr sz="1050" kern="0" spc="71" dirty="0">
                <a:solidFill>
                  <a:sysClr val="windowText" lastClr="000000"/>
                </a:solidFill>
                <a:latin typeface="Arial MT"/>
                <a:cs typeface="Arial MT"/>
              </a:rPr>
              <a:t>to</a:t>
            </a:r>
            <a:r>
              <a:rPr sz="1050" kern="0" spc="11" dirty="0">
                <a:solidFill>
                  <a:sysClr val="windowText" lastClr="000000"/>
                </a:solidFill>
                <a:latin typeface="Arial MT"/>
                <a:cs typeface="Arial MT"/>
              </a:rPr>
              <a:t> </a:t>
            </a:r>
            <a:r>
              <a:rPr sz="1050" kern="0" dirty="0">
                <a:solidFill>
                  <a:sysClr val="windowText" lastClr="000000"/>
                </a:solidFill>
                <a:latin typeface="Arial MT"/>
                <a:cs typeface="Arial MT"/>
              </a:rPr>
              <a:t>show </a:t>
            </a:r>
            <a:r>
              <a:rPr sz="1050" kern="0" spc="45" dirty="0">
                <a:solidFill>
                  <a:sysClr val="windowText" lastClr="000000"/>
                </a:solidFill>
                <a:latin typeface="Arial MT"/>
                <a:cs typeface="Arial MT"/>
              </a:rPr>
              <a:t>the</a:t>
            </a:r>
            <a:r>
              <a:rPr sz="1050" kern="0" spc="4" dirty="0">
                <a:solidFill>
                  <a:sysClr val="windowText" lastClr="000000"/>
                </a:solidFill>
                <a:latin typeface="Arial MT"/>
                <a:cs typeface="Arial MT"/>
              </a:rPr>
              <a:t> </a:t>
            </a:r>
            <a:r>
              <a:rPr sz="1050" kern="0" dirty="0">
                <a:solidFill>
                  <a:sysClr val="windowText" lastClr="000000"/>
                </a:solidFill>
                <a:latin typeface="Arial MT"/>
                <a:cs typeface="Arial MT"/>
              </a:rPr>
              <a:t>step</a:t>
            </a:r>
            <a:r>
              <a:rPr sz="1050" kern="0" spc="8" dirty="0">
                <a:solidFill>
                  <a:sysClr val="windowText" lastClr="000000"/>
                </a:solidFill>
                <a:latin typeface="Arial MT"/>
                <a:cs typeface="Arial MT"/>
              </a:rPr>
              <a:t> </a:t>
            </a:r>
            <a:r>
              <a:rPr sz="1050" kern="0" dirty="0">
                <a:solidFill>
                  <a:sysClr val="windowText" lastClr="000000"/>
                </a:solidFill>
                <a:latin typeface="Arial MT"/>
                <a:cs typeface="Arial MT"/>
              </a:rPr>
              <a:t>-</a:t>
            </a:r>
            <a:r>
              <a:rPr sz="1050" kern="0" spc="4" dirty="0">
                <a:solidFill>
                  <a:sysClr val="windowText" lastClr="000000"/>
                </a:solidFill>
                <a:latin typeface="Arial MT"/>
                <a:cs typeface="Arial MT"/>
              </a:rPr>
              <a:t> </a:t>
            </a:r>
            <a:r>
              <a:rPr sz="1050" kern="0" dirty="0">
                <a:solidFill>
                  <a:sysClr val="windowText" lastClr="000000"/>
                </a:solidFill>
                <a:latin typeface="Arial MT"/>
                <a:cs typeface="Arial MT"/>
              </a:rPr>
              <a:t>by</a:t>
            </a:r>
            <a:r>
              <a:rPr sz="1050" kern="0" spc="8" dirty="0">
                <a:solidFill>
                  <a:sysClr val="windowText" lastClr="000000"/>
                </a:solidFill>
                <a:latin typeface="Arial MT"/>
                <a:cs typeface="Arial MT"/>
              </a:rPr>
              <a:t> </a:t>
            </a:r>
            <a:r>
              <a:rPr sz="1050" kern="0" dirty="0">
                <a:solidFill>
                  <a:sysClr val="windowText" lastClr="000000"/>
                </a:solidFill>
                <a:latin typeface="Arial MT"/>
                <a:cs typeface="Arial MT"/>
              </a:rPr>
              <a:t>-</a:t>
            </a:r>
            <a:r>
              <a:rPr sz="1050" kern="0" spc="4" dirty="0">
                <a:solidFill>
                  <a:sysClr val="windowText" lastClr="000000"/>
                </a:solidFill>
                <a:latin typeface="Arial MT"/>
                <a:cs typeface="Arial MT"/>
              </a:rPr>
              <a:t> </a:t>
            </a:r>
            <a:r>
              <a:rPr sz="1050" kern="0" spc="-15" dirty="0">
                <a:solidFill>
                  <a:sysClr val="windowText" lastClr="000000"/>
                </a:solidFill>
                <a:latin typeface="Arial MT"/>
                <a:cs typeface="Arial MT"/>
              </a:rPr>
              <a:t>step </a:t>
            </a:r>
            <a:r>
              <a:rPr sz="1050" kern="0" dirty="0">
                <a:solidFill>
                  <a:sysClr val="windowText" lastClr="000000"/>
                </a:solidFill>
                <a:latin typeface="Arial MT"/>
                <a:cs typeface="Arial MT"/>
              </a:rPr>
              <a:t>calculations,</a:t>
            </a:r>
            <a:r>
              <a:rPr sz="1050" kern="0" spc="64" dirty="0">
                <a:solidFill>
                  <a:sysClr val="windowText" lastClr="000000"/>
                </a:solidFill>
                <a:latin typeface="Arial MT"/>
                <a:cs typeface="Arial MT"/>
              </a:rPr>
              <a:t> </a:t>
            </a:r>
            <a:r>
              <a:rPr sz="1050" kern="0" dirty="0">
                <a:solidFill>
                  <a:sysClr val="windowText" lastClr="000000"/>
                </a:solidFill>
                <a:latin typeface="Arial MT"/>
                <a:cs typeface="Arial MT"/>
              </a:rPr>
              <a:t>making</a:t>
            </a:r>
            <a:r>
              <a:rPr sz="1050" kern="0" spc="56" dirty="0">
                <a:solidFill>
                  <a:sysClr val="windowText" lastClr="000000"/>
                </a:solidFill>
                <a:latin typeface="Arial MT"/>
                <a:cs typeface="Arial MT"/>
              </a:rPr>
              <a:t> </a:t>
            </a:r>
            <a:r>
              <a:rPr sz="1050" kern="0" spc="68" dirty="0">
                <a:solidFill>
                  <a:sysClr val="windowText" lastClr="000000"/>
                </a:solidFill>
                <a:latin typeface="Arial MT"/>
                <a:cs typeface="Arial MT"/>
              </a:rPr>
              <a:t>it</a:t>
            </a:r>
            <a:r>
              <a:rPr sz="1050" kern="0" spc="60" dirty="0">
                <a:solidFill>
                  <a:sysClr val="windowText" lastClr="000000"/>
                </a:solidFill>
                <a:latin typeface="Arial MT"/>
                <a:cs typeface="Arial MT"/>
              </a:rPr>
              <a:t> </a:t>
            </a:r>
            <a:r>
              <a:rPr sz="1050" kern="0" dirty="0">
                <a:solidFill>
                  <a:sysClr val="windowText" lastClr="000000"/>
                </a:solidFill>
                <a:latin typeface="Arial MT"/>
                <a:cs typeface="Arial MT"/>
              </a:rPr>
              <a:t>easier</a:t>
            </a:r>
            <a:r>
              <a:rPr sz="1050" kern="0" spc="60" dirty="0">
                <a:solidFill>
                  <a:sysClr val="windowText" lastClr="000000"/>
                </a:solidFill>
                <a:latin typeface="Arial MT"/>
                <a:cs typeface="Arial MT"/>
              </a:rPr>
              <a:t> </a:t>
            </a:r>
            <a:r>
              <a:rPr sz="1050" kern="0" spc="71" dirty="0">
                <a:solidFill>
                  <a:sysClr val="windowText" lastClr="000000"/>
                </a:solidFill>
                <a:latin typeface="Arial MT"/>
                <a:cs typeface="Arial MT"/>
              </a:rPr>
              <a:t>to</a:t>
            </a:r>
            <a:r>
              <a:rPr sz="1050" kern="0" spc="64" dirty="0">
                <a:solidFill>
                  <a:sysClr val="windowText" lastClr="000000"/>
                </a:solidFill>
                <a:latin typeface="Arial MT"/>
                <a:cs typeface="Arial MT"/>
              </a:rPr>
              <a:t> </a:t>
            </a:r>
            <a:r>
              <a:rPr sz="1050" kern="0" dirty="0">
                <a:solidFill>
                  <a:sysClr val="windowText" lastClr="000000"/>
                </a:solidFill>
                <a:latin typeface="Arial MT"/>
                <a:cs typeface="Arial MT"/>
              </a:rPr>
              <a:t>verify</a:t>
            </a:r>
            <a:r>
              <a:rPr sz="1050" kern="0" spc="56" dirty="0">
                <a:solidFill>
                  <a:sysClr val="windowText" lastClr="000000"/>
                </a:solidFill>
                <a:latin typeface="Arial MT"/>
                <a:cs typeface="Arial MT"/>
              </a:rPr>
              <a:t> </a:t>
            </a:r>
            <a:r>
              <a:rPr sz="1050" kern="0" spc="26" dirty="0">
                <a:solidFill>
                  <a:sysClr val="windowText" lastClr="000000"/>
                </a:solidFill>
                <a:latin typeface="Arial MT"/>
                <a:cs typeface="Arial MT"/>
              </a:rPr>
              <a:t>the </a:t>
            </a:r>
            <a:r>
              <a:rPr sz="1050" kern="0" dirty="0">
                <a:solidFill>
                  <a:sysClr val="windowText" lastClr="000000"/>
                </a:solidFill>
                <a:latin typeface="Arial MT"/>
                <a:cs typeface="Arial MT"/>
              </a:rPr>
              <a:t>correctness</a:t>
            </a:r>
            <a:r>
              <a:rPr sz="1050" kern="0" spc="-15" dirty="0">
                <a:solidFill>
                  <a:sysClr val="windowText" lastClr="000000"/>
                </a:solidFill>
                <a:latin typeface="Arial MT"/>
                <a:cs typeface="Arial MT"/>
              </a:rPr>
              <a:t> </a:t>
            </a:r>
            <a:r>
              <a:rPr sz="1050" kern="0" spc="41" dirty="0">
                <a:solidFill>
                  <a:sysClr val="windowText" lastClr="000000"/>
                </a:solidFill>
                <a:latin typeface="Arial MT"/>
                <a:cs typeface="Arial MT"/>
              </a:rPr>
              <a:t>of</a:t>
            </a:r>
            <a:r>
              <a:rPr sz="1050" kern="0" spc="-11" dirty="0">
                <a:solidFill>
                  <a:sysClr val="windowText" lastClr="000000"/>
                </a:solidFill>
                <a:latin typeface="Arial MT"/>
                <a:cs typeface="Arial MT"/>
              </a:rPr>
              <a:t> </a:t>
            </a:r>
            <a:r>
              <a:rPr sz="1050" kern="0" spc="45" dirty="0">
                <a:solidFill>
                  <a:sysClr val="windowText" lastClr="000000"/>
                </a:solidFill>
                <a:latin typeface="Arial MT"/>
                <a:cs typeface="Arial MT"/>
              </a:rPr>
              <a:t>the</a:t>
            </a:r>
            <a:r>
              <a:rPr sz="1050" kern="0" spc="-15" dirty="0">
                <a:solidFill>
                  <a:sysClr val="windowText" lastClr="000000"/>
                </a:solidFill>
                <a:latin typeface="Arial MT"/>
                <a:cs typeface="Arial MT"/>
              </a:rPr>
              <a:t> </a:t>
            </a:r>
            <a:r>
              <a:rPr sz="1050" kern="0" spc="38" dirty="0">
                <a:solidFill>
                  <a:sysClr val="windowText" lastClr="000000"/>
                </a:solidFill>
                <a:latin typeface="Arial MT"/>
                <a:cs typeface="Arial MT"/>
              </a:rPr>
              <a:t>final</a:t>
            </a:r>
            <a:r>
              <a:rPr sz="1050" kern="0" spc="-19" dirty="0">
                <a:solidFill>
                  <a:sysClr val="windowText" lastClr="000000"/>
                </a:solidFill>
                <a:latin typeface="Arial MT"/>
                <a:cs typeface="Arial MT"/>
              </a:rPr>
              <a:t> </a:t>
            </a:r>
            <a:r>
              <a:rPr sz="1050" kern="0" spc="-8" dirty="0">
                <a:solidFill>
                  <a:sysClr val="windowText" lastClr="000000"/>
                </a:solidFill>
                <a:latin typeface="Arial MT"/>
                <a:cs typeface="Arial MT"/>
              </a:rPr>
              <a:t>answer.</a:t>
            </a:r>
            <a:endParaRPr sz="1050" kern="0">
              <a:solidFill>
                <a:sysClr val="windowText" lastClr="000000"/>
              </a:solidFill>
              <a:latin typeface="Arial MT"/>
              <a:cs typeface="Arial MT"/>
            </a:endParaRPr>
          </a:p>
        </p:txBody>
      </p:sp>
      <p:sp>
        <p:nvSpPr>
          <p:cNvPr id="12" name="object 12"/>
          <p:cNvSpPr txBox="1"/>
          <p:nvPr/>
        </p:nvSpPr>
        <p:spPr>
          <a:xfrm>
            <a:off x="493395" y="3345656"/>
            <a:ext cx="5665469" cy="171681"/>
          </a:xfrm>
          <a:prstGeom prst="rect">
            <a:avLst/>
          </a:prstGeom>
        </p:spPr>
        <p:txBody>
          <a:bodyPr vert="horz" wrap="square" lIns="0" tIns="10001" rIns="0" bIns="0" rtlCol="0">
            <a:spAutoFit/>
          </a:bodyPr>
          <a:lstStyle/>
          <a:p>
            <a:pPr marL="28575" defTabSz="685800">
              <a:spcBef>
                <a:spcPts val="79"/>
              </a:spcBef>
            </a:pPr>
            <a:r>
              <a:rPr sz="1050" kern="0" dirty="0">
                <a:solidFill>
                  <a:sysClr val="windowText" lastClr="000000"/>
                </a:solidFill>
                <a:latin typeface="Arial MT"/>
                <a:cs typeface="Arial MT"/>
              </a:rPr>
              <a:t>accuracy</a:t>
            </a:r>
            <a:r>
              <a:rPr sz="1050" kern="0" spc="-4" dirty="0">
                <a:solidFill>
                  <a:sysClr val="windowText" lastClr="000000"/>
                </a:solidFill>
                <a:latin typeface="Arial MT"/>
                <a:cs typeface="Arial MT"/>
              </a:rPr>
              <a:t> </a:t>
            </a:r>
            <a:r>
              <a:rPr sz="1050" kern="0" spc="38" dirty="0">
                <a:solidFill>
                  <a:sysClr val="windowText" lastClr="000000"/>
                </a:solidFill>
                <a:latin typeface="Arial MT"/>
                <a:cs typeface="Arial MT"/>
              </a:rPr>
              <a:t>and</a:t>
            </a:r>
            <a:r>
              <a:rPr sz="1050" kern="0" dirty="0">
                <a:solidFill>
                  <a:sysClr val="windowText" lastClr="000000"/>
                </a:solidFill>
                <a:latin typeface="Arial MT"/>
                <a:cs typeface="Arial MT"/>
              </a:rPr>
              <a:t> </a:t>
            </a:r>
            <a:r>
              <a:rPr sz="1050" kern="0" spc="38" dirty="0">
                <a:solidFill>
                  <a:sysClr val="windowText" lastClr="000000"/>
                </a:solidFill>
                <a:latin typeface="Arial MT"/>
                <a:cs typeface="Arial MT"/>
              </a:rPr>
              <a:t>reliability</a:t>
            </a:r>
            <a:r>
              <a:rPr sz="1050" kern="0" spc="-4" dirty="0">
                <a:solidFill>
                  <a:sysClr val="windowText" lastClr="000000"/>
                </a:solidFill>
                <a:latin typeface="Arial MT"/>
                <a:cs typeface="Arial MT"/>
              </a:rPr>
              <a:t> </a:t>
            </a:r>
            <a:r>
              <a:rPr sz="1050" kern="0" spc="45" dirty="0">
                <a:solidFill>
                  <a:sysClr val="windowText" lastClr="000000"/>
                </a:solidFill>
                <a:latin typeface="Arial MT"/>
                <a:cs typeface="Arial MT"/>
              </a:rPr>
              <a:t>in</a:t>
            </a:r>
            <a:r>
              <a:rPr sz="1050" kern="0" dirty="0">
                <a:solidFill>
                  <a:sysClr val="windowText" lastClr="000000"/>
                </a:solidFill>
                <a:latin typeface="Arial MT"/>
                <a:cs typeface="Arial MT"/>
              </a:rPr>
              <a:t> </a:t>
            </a:r>
            <a:r>
              <a:rPr sz="1050" kern="0" spc="38" dirty="0">
                <a:solidFill>
                  <a:sysClr val="windowText" lastClr="000000"/>
                </a:solidFill>
                <a:latin typeface="Arial MT"/>
                <a:cs typeface="Arial MT"/>
              </a:rPr>
              <a:t>providing</a:t>
            </a:r>
            <a:r>
              <a:rPr sz="1050" kern="0" dirty="0">
                <a:solidFill>
                  <a:sysClr val="windowText" lastClr="000000"/>
                </a:solidFill>
                <a:latin typeface="Arial MT"/>
                <a:cs typeface="Arial MT"/>
              </a:rPr>
              <a:t> solutions.</a:t>
            </a:r>
            <a:r>
              <a:rPr sz="1050" kern="0" spc="165" dirty="0">
                <a:solidFill>
                  <a:sysClr val="windowText" lastClr="000000"/>
                </a:solidFill>
                <a:latin typeface="Arial MT"/>
                <a:cs typeface="Arial MT"/>
              </a:rPr>
              <a:t> </a:t>
            </a:r>
            <a:r>
              <a:rPr sz="1575" kern="0" baseline="19841" dirty="0">
                <a:solidFill>
                  <a:sysClr val="windowText" lastClr="000000"/>
                </a:solidFill>
                <a:latin typeface="Arial MT"/>
                <a:cs typeface="Arial MT"/>
              </a:rPr>
              <a:t>reasoning,</a:t>
            </a:r>
            <a:r>
              <a:rPr sz="1575" kern="0" spc="5" baseline="19841" dirty="0">
                <a:solidFill>
                  <a:sysClr val="windowText" lastClr="000000"/>
                </a:solidFill>
                <a:latin typeface="Arial MT"/>
                <a:cs typeface="Arial MT"/>
              </a:rPr>
              <a:t> </a:t>
            </a:r>
            <a:r>
              <a:rPr sz="1575" kern="0" spc="101" baseline="19841" dirty="0">
                <a:solidFill>
                  <a:sysClr val="windowText" lastClr="000000"/>
                </a:solidFill>
                <a:latin typeface="Arial MT"/>
                <a:cs typeface="Arial MT"/>
              </a:rPr>
              <a:t>it</a:t>
            </a:r>
            <a:r>
              <a:rPr sz="1575" kern="0" spc="-5" baseline="19841" dirty="0">
                <a:solidFill>
                  <a:sysClr val="windowText" lastClr="000000"/>
                </a:solidFill>
                <a:latin typeface="Arial MT"/>
                <a:cs typeface="Arial MT"/>
              </a:rPr>
              <a:t> </a:t>
            </a:r>
            <a:r>
              <a:rPr sz="1575" kern="0" baseline="19841" dirty="0">
                <a:solidFill>
                  <a:sysClr val="windowText" lastClr="000000"/>
                </a:solidFill>
                <a:latin typeface="Arial MT"/>
                <a:cs typeface="Arial MT"/>
              </a:rPr>
              <a:t>can </a:t>
            </a:r>
            <a:r>
              <a:rPr sz="1575" kern="0" spc="56" baseline="19841" dirty="0">
                <a:solidFill>
                  <a:sysClr val="windowText" lastClr="000000"/>
                </a:solidFill>
                <a:latin typeface="Arial MT"/>
                <a:cs typeface="Arial MT"/>
              </a:rPr>
              <a:t>help</a:t>
            </a:r>
            <a:r>
              <a:rPr sz="1575" kern="0" spc="-5" baseline="19841" dirty="0">
                <a:solidFill>
                  <a:sysClr val="windowText" lastClr="000000"/>
                </a:solidFill>
                <a:latin typeface="Arial MT"/>
                <a:cs typeface="Arial MT"/>
              </a:rPr>
              <a:t> </a:t>
            </a:r>
            <a:r>
              <a:rPr sz="1575" kern="0" spc="56" baseline="19841" dirty="0">
                <a:solidFill>
                  <a:sysClr val="windowText" lastClr="000000"/>
                </a:solidFill>
                <a:latin typeface="Arial MT"/>
                <a:cs typeface="Arial MT"/>
              </a:rPr>
              <a:t>identify</a:t>
            </a:r>
            <a:r>
              <a:rPr sz="1575" kern="0" baseline="19841" dirty="0">
                <a:solidFill>
                  <a:sysClr val="windowText" lastClr="000000"/>
                </a:solidFill>
                <a:latin typeface="Arial MT"/>
                <a:cs typeface="Arial MT"/>
              </a:rPr>
              <a:t> any </a:t>
            </a:r>
            <a:r>
              <a:rPr sz="1575" kern="0" spc="-11" baseline="19841" dirty="0">
                <a:solidFill>
                  <a:sysClr val="windowText" lastClr="000000"/>
                </a:solidFill>
                <a:latin typeface="Arial MT"/>
                <a:cs typeface="Arial MT"/>
              </a:rPr>
              <a:t>deviations</a:t>
            </a:r>
            <a:endParaRPr sz="1575" kern="0" baseline="19841">
              <a:solidFill>
                <a:sysClr val="windowText" lastClr="000000"/>
              </a:solidFill>
              <a:latin typeface="Arial MT"/>
              <a:cs typeface="Arial MT"/>
            </a:endParaRPr>
          </a:p>
        </p:txBody>
      </p:sp>
      <p:grpSp>
        <p:nvGrpSpPr>
          <p:cNvPr id="13" name="object 13"/>
          <p:cNvGrpSpPr/>
          <p:nvPr/>
        </p:nvGrpSpPr>
        <p:grpSpPr>
          <a:xfrm>
            <a:off x="215693" y="143504"/>
            <a:ext cx="678180" cy="645319"/>
            <a:chOff x="287591" y="191338"/>
            <a:chExt cx="904240" cy="860425"/>
          </a:xfrm>
        </p:grpSpPr>
        <p:sp>
          <p:nvSpPr>
            <p:cNvPr id="14" name="object 14"/>
            <p:cNvSpPr/>
            <p:nvPr/>
          </p:nvSpPr>
          <p:spPr>
            <a:xfrm>
              <a:off x="287591" y="191338"/>
              <a:ext cx="619125" cy="722630"/>
            </a:xfrm>
            <a:custGeom>
              <a:avLst/>
              <a:gdLst/>
              <a:ahLst/>
              <a:cxnLst/>
              <a:rect l="l" t="t" r="r" b="b"/>
              <a:pathLst>
                <a:path w="619125" h="722630">
                  <a:moveTo>
                    <a:pt x="619125" y="722223"/>
                  </a:moveTo>
                  <a:lnTo>
                    <a:pt x="0" y="722223"/>
                  </a:lnTo>
                  <a:lnTo>
                    <a:pt x="0" y="0"/>
                  </a:lnTo>
                  <a:lnTo>
                    <a:pt x="619125" y="0"/>
                  </a:lnTo>
                  <a:lnTo>
                    <a:pt x="619125" y="4762"/>
                  </a:lnTo>
                  <a:lnTo>
                    <a:pt x="9525" y="4762"/>
                  </a:lnTo>
                  <a:lnTo>
                    <a:pt x="4762" y="9524"/>
                  </a:lnTo>
                  <a:lnTo>
                    <a:pt x="9525" y="9524"/>
                  </a:lnTo>
                  <a:lnTo>
                    <a:pt x="9525" y="712698"/>
                  </a:lnTo>
                  <a:lnTo>
                    <a:pt x="4762" y="712698"/>
                  </a:lnTo>
                  <a:lnTo>
                    <a:pt x="9525" y="717461"/>
                  </a:lnTo>
                  <a:lnTo>
                    <a:pt x="619125" y="717461"/>
                  </a:lnTo>
                  <a:lnTo>
                    <a:pt x="619125" y="722223"/>
                  </a:lnTo>
                  <a:close/>
                </a:path>
                <a:path w="619125" h="722630">
                  <a:moveTo>
                    <a:pt x="9525" y="9524"/>
                  </a:moveTo>
                  <a:lnTo>
                    <a:pt x="4762" y="9524"/>
                  </a:lnTo>
                  <a:lnTo>
                    <a:pt x="9525" y="4762"/>
                  </a:lnTo>
                  <a:lnTo>
                    <a:pt x="9525" y="9524"/>
                  </a:lnTo>
                  <a:close/>
                </a:path>
                <a:path w="619125" h="722630">
                  <a:moveTo>
                    <a:pt x="609600" y="9524"/>
                  </a:moveTo>
                  <a:lnTo>
                    <a:pt x="9525" y="9524"/>
                  </a:lnTo>
                  <a:lnTo>
                    <a:pt x="9525" y="4762"/>
                  </a:lnTo>
                  <a:lnTo>
                    <a:pt x="609600" y="4762"/>
                  </a:lnTo>
                  <a:lnTo>
                    <a:pt x="609600" y="9524"/>
                  </a:lnTo>
                  <a:close/>
                </a:path>
                <a:path w="619125" h="722630">
                  <a:moveTo>
                    <a:pt x="609600" y="717461"/>
                  </a:moveTo>
                  <a:lnTo>
                    <a:pt x="609600" y="4762"/>
                  </a:lnTo>
                  <a:lnTo>
                    <a:pt x="614362" y="9524"/>
                  </a:lnTo>
                  <a:lnTo>
                    <a:pt x="619125" y="9524"/>
                  </a:lnTo>
                  <a:lnTo>
                    <a:pt x="619125" y="712698"/>
                  </a:lnTo>
                  <a:lnTo>
                    <a:pt x="614362" y="712698"/>
                  </a:lnTo>
                  <a:lnTo>
                    <a:pt x="609600" y="717461"/>
                  </a:lnTo>
                  <a:close/>
                </a:path>
                <a:path w="619125" h="722630">
                  <a:moveTo>
                    <a:pt x="619125" y="9524"/>
                  </a:moveTo>
                  <a:lnTo>
                    <a:pt x="614362" y="9524"/>
                  </a:lnTo>
                  <a:lnTo>
                    <a:pt x="609600" y="4762"/>
                  </a:lnTo>
                  <a:lnTo>
                    <a:pt x="619125" y="4762"/>
                  </a:lnTo>
                  <a:lnTo>
                    <a:pt x="619125" y="9524"/>
                  </a:lnTo>
                  <a:close/>
                </a:path>
                <a:path w="619125" h="722630">
                  <a:moveTo>
                    <a:pt x="9525" y="717461"/>
                  </a:moveTo>
                  <a:lnTo>
                    <a:pt x="4762" y="712698"/>
                  </a:lnTo>
                  <a:lnTo>
                    <a:pt x="9525" y="712698"/>
                  </a:lnTo>
                  <a:lnTo>
                    <a:pt x="9525" y="717461"/>
                  </a:lnTo>
                  <a:close/>
                </a:path>
                <a:path w="619125" h="722630">
                  <a:moveTo>
                    <a:pt x="609600" y="717461"/>
                  </a:moveTo>
                  <a:lnTo>
                    <a:pt x="9525" y="717461"/>
                  </a:lnTo>
                  <a:lnTo>
                    <a:pt x="9525" y="712698"/>
                  </a:lnTo>
                  <a:lnTo>
                    <a:pt x="609600" y="712698"/>
                  </a:lnTo>
                  <a:lnTo>
                    <a:pt x="609600" y="717461"/>
                  </a:lnTo>
                  <a:close/>
                </a:path>
                <a:path w="619125" h="722630">
                  <a:moveTo>
                    <a:pt x="619125" y="717461"/>
                  </a:moveTo>
                  <a:lnTo>
                    <a:pt x="609600" y="717461"/>
                  </a:lnTo>
                  <a:lnTo>
                    <a:pt x="614362" y="712698"/>
                  </a:lnTo>
                  <a:lnTo>
                    <a:pt x="619125" y="712698"/>
                  </a:lnTo>
                  <a:lnTo>
                    <a:pt x="619125" y="717461"/>
                  </a:lnTo>
                  <a:close/>
                </a:path>
              </a:pathLst>
            </a:custGeom>
            <a:solidFill>
              <a:srgbClr val="808080"/>
            </a:solidFill>
          </p:spPr>
          <p:txBody>
            <a:bodyPr wrap="square" lIns="0" tIns="0" rIns="0" bIns="0" rtlCol="0"/>
            <a:lstStyle/>
            <a:p>
              <a:pPr defTabSz="685800"/>
              <a:endParaRPr sz="1350" kern="0">
                <a:solidFill>
                  <a:sysClr val="windowText" lastClr="000000"/>
                </a:solidFill>
              </a:endParaRPr>
            </a:p>
          </p:txBody>
        </p:sp>
        <p:sp>
          <p:nvSpPr>
            <p:cNvPr id="15" name="object 15"/>
            <p:cNvSpPr/>
            <p:nvPr/>
          </p:nvSpPr>
          <p:spPr>
            <a:xfrm>
              <a:off x="635508" y="591311"/>
              <a:ext cx="556260" cy="460375"/>
            </a:xfrm>
            <a:custGeom>
              <a:avLst/>
              <a:gdLst/>
              <a:ahLst/>
              <a:cxnLst/>
              <a:rect l="l" t="t" r="r" b="b"/>
              <a:pathLst>
                <a:path w="556260" h="460375">
                  <a:moveTo>
                    <a:pt x="556260" y="460248"/>
                  </a:moveTo>
                  <a:lnTo>
                    <a:pt x="0" y="460248"/>
                  </a:lnTo>
                  <a:lnTo>
                    <a:pt x="0" y="0"/>
                  </a:lnTo>
                  <a:lnTo>
                    <a:pt x="556260" y="0"/>
                  </a:lnTo>
                  <a:lnTo>
                    <a:pt x="556260" y="460248"/>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grpSp>
      <p:sp>
        <p:nvSpPr>
          <p:cNvPr id="16" name="object 16"/>
          <p:cNvSpPr txBox="1">
            <a:spLocks noGrp="1"/>
          </p:cNvSpPr>
          <p:nvPr>
            <p:ph type="title"/>
          </p:nvPr>
        </p:nvSpPr>
        <p:spPr>
          <a:xfrm>
            <a:off x="406743" y="353830"/>
            <a:ext cx="5663565" cy="355867"/>
          </a:xfrm>
          <a:prstGeom prst="rect">
            <a:avLst/>
          </a:prstGeom>
        </p:spPr>
        <p:txBody>
          <a:bodyPr vert="horz" wrap="square" lIns="0" tIns="9525" rIns="0" bIns="0" rtlCol="0">
            <a:spAutoFit/>
          </a:bodyPr>
          <a:lstStyle/>
          <a:p>
            <a:pPr marL="9525">
              <a:spcBef>
                <a:spcPts val="75"/>
              </a:spcBef>
            </a:pPr>
            <a:r>
              <a:rPr dirty="0"/>
              <a:t>Emergence</a:t>
            </a:r>
            <a:r>
              <a:rPr spc="-71" dirty="0"/>
              <a:t> </a:t>
            </a:r>
            <a:r>
              <a:rPr spc="53" dirty="0"/>
              <a:t>of</a:t>
            </a:r>
            <a:r>
              <a:rPr spc="-68" dirty="0"/>
              <a:t> </a:t>
            </a:r>
            <a:r>
              <a:rPr spc="-30" dirty="0"/>
              <a:t>CoT</a:t>
            </a:r>
            <a:r>
              <a:rPr spc="-68" dirty="0"/>
              <a:t> </a:t>
            </a:r>
            <a:r>
              <a:rPr spc="49" dirty="0"/>
              <a:t>in</a:t>
            </a:r>
            <a:r>
              <a:rPr spc="-68" dirty="0"/>
              <a:t> </a:t>
            </a:r>
            <a:r>
              <a:rPr spc="-41" dirty="0"/>
              <a:t>AI</a:t>
            </a:r>
            <a:r>
              <a:rPr spc="-71" dirty="0"/>
              <a:t> </a:t>
            </a:r>
            <a:r>
              <a:rPr spc="56" dirty="0"/>
              <a:t>Development</a:t>
            </a:r>
          </a:p>
        </p:txBody>
      </p:sp>
      <p:sp>
        <p:nvSpPr>
          <p:cNvPr id="17" name="object 17"/>
          <p:cNvSpPr txBox="1"/>
          <p:nvPr/>
        </p:nvSpPr>
        <p:spPr>
          <a:xfrm>
            <a:off x="3382803" y="1482768"/>
            <a:ext cx="2808922" cy="1769395"/>
          </a:xfrm>
          <a:prstGeom prst="rect">
            <a:avLst/>
          </a:prstGeom>
        </p:spPr>
        <p:txBody>
          <a:bodyPr vert="horz" wrap="square" lIns="0" tIns="103823" rIns="0" bIns="0" rtlCol="0">
            <a:spAutoFit/>
          </a:bodyPr>
          <a:lstStyle/>
          <a:p>
            <a:pPr marL="9525" defTabSz="685800">
              <a:spcBef>
                <a:spcPts val="818"/>
              </a:spcBef>
            </a:pPr>
            <a:r>
              <a:rPr sz="1350" b="1" kern="0" dirty="0">
                <a:solidFill>
                  <a:sysClr val="windowText" lastClr="000000"/>
                </a:solidFill>
                <a:latin typeface="Arial"/>
                <a:cs typeface="Arial"/>
              </a:rPr>
              <a:t>Link</a:t>
            </a:r>
            <a:r>
              <a:rPr sz="1350" b="1" kern="0" spc="-49" dirty="0">
                <a:solidFill>
                  <a:sysClr val="windowText" lastClr="000000"/>
                </a:solidFill>
                <a:latin typeface="Arial"/>
                <a:cs typeface="Arial"/>
              </a:rPr>
              <a:t> </a:t>
            </a:r>
            <a:r>
              <a:rPr sz="1350" b="1" kern="0" spc="38" dirty="0">
                <a:solidFill>
                  <a:sysClr val="windowText" lastClr="000000"/>
                </a:solidFill>
                <a:latin typeface="Arial"/>
                <a:cs typeface="Arial"/>
              </a:rPr>
              <a:t>Between</a:t>
            </a:r>
            <a:r>
              <a:rPr sz="1350" b="1" kern="0" spc="-45" dirty="0">
                <a:solidFill>
                  <a:sysClr val="windowText" lastClr="000000"/>
                </a:solidFill>
                <a:latin typeface="Arial"/>
                <a:cs typeface="Arial"/>
              </a:rPr>
              <a:t> </a:t>
            </a:r>
            <a:r>
              <a:rPr sz="1350" b="1" kern="0" spc="-30" dirty="0">
                <a:solidFill>
                  <a:sysClr val="windowText" lastClr="000000"/>
                </a:solidFill>
                <a:latin typeface="Arial"/>
                <a:cs typeface="Arial"/>
              </a:rPr>
              <a:t>CoT</a:t>
            </a:r>
            <a:r>
              <a:rPr sz="1350" b="1" kern="0" spc="-49" dirty="0">
                <a:solidFill>
                  <a:sysClr val="windowText" lastClr="000000"/>
                </a:solidFill>
                <a:latin typeface="Arial"/>
                <a:cs typeface="Arial"/>
              </a:rPr>
              <a:t> </a:t>
            </a:r>
            <a:r>
              <a:rPr sz="1350" b="1" kern="0" spc="38" dirty="0">
                <a:solidFill>
                  <a:sysClr val="windowText" lastClr="000000"/>
                </a:solidFill>
                <a:latin typeface="Arial"/>
                <a:cs typeface="Arial"/>
              </a:rPr>
              <a:t>and</a:t>
            </a:r>
            <a:r>
              <a:rPr sz="1350" b="1" kern="0" spc="-45" dirty="0">
                <a:solidFill>
                  <a:sysClr val="windowText" lastClr="000000"/>
                </a:solidFill>
                <a:latin typeface="Arial"/>
                <a:cs typeface="Arial"/>
              </a:rPr>
              <a:t> </a:t>
            </a:r>
            <a:r>
              <a:rPr sz="1350" b="1" kern="0" spc="-26" dirty="0">
                <a:solidFill>
                  <a:sysClr val="windowText" lastClr="000000"/>
                </a:solidFill>
                <a:latin typeface="Arial"/>
                <a:cs typeface="Arial"/>
              </a:rPr>
              <a:t>AI</a:t>
            </a:r>
            <a:r>
              <a:rPr sz="1350" b="1" kern="0" spc="-45" dirty="0">
                <a:solidFill>
                  <a:sysClr val="windowText" lastClr="000000"/>
                </a:solidFill>
                <a:latin typeface="Arial"/>
                <a:cs typeface="Arial"/>
              </a:rPr>
              <a:t> </a:t>
            </a:r>
            <a:r>
              <a:rPr sz="1350" b="1" kern="0" spc="-8" dirty="0">
                <a:solidFill>
                  <a:sysClr val="windowText" lastClr="000000"/>
                </a:solidFill>
                <a:latin typeface="Arial"/>
                <a:cs typeface="Arial"/>
              </a:rPr>
              <a:t>Safety</a:t>
            </a:r>
            <a:endParaRPr sz="1350" kern="0">
              <a:solidFill>
                <a:sysClr val="windowText" lastClr="000000"/>
              </a:solidFill>
              <a:latin typeface="Arial"/>
              <a:cs typeface="Arial"/>
            </a:endParaRPr>
          </a:p>
          <a:p>
            <a:pPr marL="9525" marR="3810" defTabSz="685800">
              <a:lnSpc>
                <a:spcPts val="1890"/>
              </a:lnSpc>
              <a:spcBef>
                <a:spcPts val="124"/>
              </a:spcBef>
            </a:pPr>
            <a:r>
              <a:rPr sz="1050" kern="0" dirty="0">
                <a:solidFill>
                  <a:sysClr val="windowText" lastClr="000000"/>
                </a:solidFill>
                <a:latin typeface="Arial MT"/>
                <a:cs typeface="Arial MT"/>
              </a:rPr>
              <a:t>The</a:t>
            </a:r>
            <a:r>
              <a:rPr sz="1050" kern="0" spc="-23" dirty="0">
                <a:solidFill>
                  <a:sysClr val="windowText" lastClr="000000"/>
                </a:solidFill>
                <a:latin typeface="Arial MT"/>
                <a:cs typeface="Arial MT"/>
              </a:rPr>
              <a:t> </a:t>
            </a:r>
            <a:r>
              <a:rPr sz="1050" kern="0" dirty="0">
                <a:solidFill>
                  <a:sysClr val="windowText" lastClr="000000"/>
                </a:solidFill>
                <a:latin typeface="Arial MT"/>
                <a:cs typeface="Arial MT"/>
              </a:rPr>
              <a:t>safety</a:t>
            </a:r>
            <a:r>
              <a:rPr sz="1050" kern="0" spc="-23" dirty="0">
                <a:solidFill>
                  <a:sysClr val="windowText" lastClr="000000"/>
                </a:solidFill>
                <a:latin typeface="Arial MT"/>
                <a:cs typeface="Arial MT"/>
              </a:rPr>
              <a:t> </a:t>
            </a:r>
            <a:r>
              <a:rPr sz="1050" kern="0" spc="41" dirty="0">
                <a:solidFill>
                  <a:sysClr val="windowText" lastClr="000000"/>
                </a:solidFill>
                <a:latin typeface="Arial MT"/>
                <a:cs typeface="Arial MT"/>
              </a:rPr>
              <a:t>of</a:t>
            </a:r>
            <a:r>
              <a:rPr sz="1050" kern="0" spc="-15" dirty="0">
                <a:solidFill>
                  <a:sysClr val="windowText" lastClr="000000"/>
                </a:solidFill>
                <a:latin typeface="Arial MT"/>
                <a:cs typeface="Arial MT"/>
              </a:rPr>
              <a:t> </a:t>
            </a:r>
            <a:r>
              <a:rPr sz="1050" kern="0" spc="-34" dirty="0">
                <a:solidFill>
                  <a:sysClr val="windowText" lastClr="000000"/>
                </a:solidFill>
                <a:latin typeface="Arial MT"/>
                <a:cs typeface="Arial MT"/>
              </a:rPr>
              <a:t>AI</a:t>
            </a:r>
            <a:r>
              <a:rPr sz="1050" kern="0" spc="-23" dirty="0">
                <a:solidFill>
                  <a:sysClr val="windowText" lastClr="000000"/>
                </a:solidFill>
                <a:latin typeface="Arial MT"/>
                <a:cs typeface="Arial MT"/>
              </a:rPr>
              <a:t> </a:t>
            </a:r>
            <a:r>
              <a:rPr sz="1050" kern="0" dirty="0">
                <a:solidFill>
                  <a:sysClr val="windowText" lastClr="000000"/>
                </a:solidFill>
                <a:latin typeface="Arial MT"/>
                <a:cs typeface="Arial MT"/>
              </a:rPr>
              <a:t>has</a:t>
            </a:r>
            <a:r>
              <a:rPr sz="1050" kern="0" spc="-15" dirty="0">
                <a:solidFill>
                  <a:sysClr val="windowText" lastClr="000000"/>
                </a:solidFill>
                <a:latin typeface="Arial MT"/>
                <a:cs typeface="Arial MT"/>
              </a:rPr>
              <a:t> </a:t>
            </a:r>
            <a:r>
              <a:rPr sz="1050" kern="0" dirty="0">
                <a:solidFill>
                  <a:sysClr val="windowText" lastClr="000000"/>
                </a:solidFill>
                <a:latin typeface="Arial MT"/>
                <a:cs typeface="Arial MT"/>
              </a:rPr>
              <a:t>become</a:t>
            </a:r>
            <a:r>
              <a:rPr sz="1050" kern="0" spc="-23" dirty="0">
                <a:solidFill>
                  <a:sysClr val="windowText" lastClr="000000"/>
                </a:solidFill>
                <a:latin typeface="Arial MT"/>
                <a:cs typeface="Arial MT"/>
              </a:rPr>
              <a:t> </a:t>
            </a:r>
            <a:r>
              <a:rPr sz="1050" kern="0" dirty="0">
                <a:solidFill>
                  <a:sysClr val="windowText" lastClr="000000"/>
                </a:solidFill>
                <a:latin typeface="Arial MT"/>
                <a:cs typeface="Arial MT"/>
              </a:rPr>
              <a:t>a</a:t>
            </a:r>
            <a:r>
              <a:rPr sz="1050" kern="0" spc="-19" dirty="0">
                <a:solidFill>
                  <a:sysClr val="windowText" lastClr="000000"/>
                </a:solidFill>
                <a:latin typeface="Arial MT"/>
                <a:cs typeface="Arial MT"/>
              </a:rPr>
              <a:t> </a:t>
            </a:r>
            <a:r>
              <a:rPr sz="1050" kern="0" spc="34" dirty="0">
                <a:solidFill>
                  <a:sysClr val="windowText" lastClr="000000"/>
                </a:solidFill>
                <a:latin typeface="Arial MT"/>
                <a:cs typeface="Arial MT"/>
              </a:rPr>
              <a:t>critical</a:t>
            </a:r>
            <a:r>
              <a:rPr sz="1050" kern="0" spc="-19" dirty="0">
                <a:solidFill>
                  <a:sysClr val="windowText" lastClr="000000"/>
                </a:solidFill>
                <a:latin typeface="Arial MT"/>
                <a:cs typeface="Arial MT"/>
              </a:rPr>
              <a:t> </a:t>
            </a:r>
            <a:r>
              <a:rPr sz="1050" kern="0" spc="-8" dirty="0">
                <a:solidFill>
                  <a:sysClr val="windowText" lastClr="000000"/>
                </a:solidFill>
                <a:latin typeface="Arial MT"/>
                <a:cs typeface="Arial MT"/>
              </a:rPr>
              <a:t>concern </a:t>
            </a:r>
            <a:r>
              <a:rPr sz="1050" kern="0" spc="60" dirty="0">
                <a:solidFill>
                  <a:sysClr val="windowText" lastClr="000000"/>
                </a:solidFill>
                <a:latin typeface="Arial MT"/>
                <a:cs typeface="Arial MT"/>
              </a:rPr>
              <a:t>with</a:t>
            </a:r>
            <a:r>
              <a:rPr sz="1050" kern="0" spc="-49" dirty="0">
                <a:solidFill>
                  <a:sysClr val="windowText" lastClr="000000"/>
                </a:solidFill>
                <a:latin typeface="Arial MT"/>
                <a:cs typeface="Arial MT"/>
              </a:rPr>
              <a:t> </a:t>
            </a:r>
            <a:r>
              <a:rPr sz="1050" kern="0" spc="45" dirty="0">
                <a:solidFill>
                  <a:sysClr val="windowText" lastClr="000000"/>
                </a:solidFill>
                <a:latin typeface="Arial MT"/>
                <a:cs typeface="Arial MT"/>
              </a:rPr>
              <a:t>the</a:t>
            </a:r>
            <a:r>
              <a:rPr sz="1050" kern="0" spc="-53" dirty="0">
                <a:solidFill>
                  <a:sysClr val="windowText" lastClr="000000"/>
                </a:solidFill>
                <a:latin typeface="Arial MT"/>
                <a:cs typeface="Arial MT"/>
              </a:rPr>
              <a:t> </a:t>
            </a:r>
            <a:r>
              <a:rPr sz="1050" kern="0" spc="41" dirty="0">
                <a:solidFill>
                  <a:sysClr val="windowText" lastClr="000000"/>
                </a:solidFill>
                <a:latin typeface="Arial MT"/>
                <a:cs typeface="Arial MT"/>
              </a:rPr>
              <a:t>rapid</a:t>
            </a:r>
            <a:r>
              <a:rPr sz="1050" kern="0" spc="-53" dirty="0">
                <a:solidFill>
                  <a:sysClr val="windowText" lastClr="000000"/>
                </a:solidFill>
                <a:latin typeface="Arial MT"/>
                <a:cs typeface="Arial MT"/>
              </a:rPr>
              <a:t> </a:t>
            </a:r>
            <a:r>
              <a:rPr sz="1050" kern="0" spc="38" dirty="0">
                <a:solidFill>
                  <a:sysClr val="windowText" lastClr="000000"/>
                </a:solidFill>
                <a:latin typeface="Arial MT"/>
                <a:cs typeface="Arial MT"/>
              </a:rPr>
              <a:t>development</a:t>
            </a:r>
            <a:r>
              <a:rPr sz="1050" kern="0" spc="-53" dirty="0">
                <a:solidFill>
                  <a:sysClr val="windowText" lastClr="000000"/>
                </a:solidFill>
                <a:latin typeface="Arial MT"/>
                <a:cs typeface="Arial MT"/>
              </a:rPr>
              <a:t> </a:t>
            </a:r>
            <a:r>
              <a:rPr sz="1050" kern="0" spc="41" dirty="0">
                <a:solidFill>
                  <a:sysClr val="windowText" lastClr="000000"/>
                </a:solidFill>
                <a:latin typeface="Arial MT"/>
                <a:cs typeface="Arial MT"/>
              </a:rPr>
              <a:t>of</a:t>
            </a:r>
            <a:r>
              <a:rPr sz="1050" kern="0" spc="-49" dirty="0">
                <a:solidFill>
                  <a:sysClr val="windowText" lastClr="000000"/>
                </a:solidFill>
                <a:latin typeface="Arial MT"/>
                <a:cs typeface="Arial MT"/>
              </a:rPr>
              <a:t> </a:t>
            </a:r>
            <a:r>
              <a:rPr sz="1050" kern="0" spc="-30" dirty="0">
                <a:solidFill>
                  <a:sysClr val="windowText" lastClr="000000"/>
                </a:solidFill>
                <a:latin typeface="Arial MT"/>
                <a:cs typeface="Arial MT"/>
              </a:rPr>
              <a:t>LLMs.</a:t>
            </a:r>
            <a:r>
              <a:rPr sz="1050" kern="0" spc="-45" dirty="0">
                <a:solidFill>
                  <a:sysClr val="windowText" lastClr="000000"/>
                </a:solidFill>
                <a:latin typeface="Arial MT"/>
                <a:cs typeface="Arial MT"/>
              </a:rPr>
              <a:t> </a:t>
            </a:r>
            <a:r>
              <a:rPr sz="1050" kern="0" spc="-19" dirty="0">
                <a:solidFill>
                  <a:sysClr val="windowText" lastClr="000000"/>
                </a:solidFill>
                <a:latin typeface="Arial MT"/>
                <a:cs typeface="Arial MT"/>
              </a:rPr>
              <a:t>CoT </a:t>
            </a:r>
            <a:r>
              <a:rPr sz="1050" kern="0" dirty="0">
                <a:solidFill>
                  <a:sysClr val="windowText" lastClr="000000"/>
                </a:solidFill>
                <a:latin typeface="Arial MT"/>
                <a:cs typeface="Arial MT"/>
              </a:rPr>
              <a:t>offers</a:t>
            </a:r>
            <a:r>
              <a:rPr sz="1050" kern="0" spc="-26" dirty="0">
                <a:solidFill>
                  <a:sysClr val="windowText" lastClr="000000"/>
                </a:solidFill>
                <a:latin typeface="Arial MT"/>
                <a:cs typeface="Arial MT"/>
              </a:rPr>
              <a:t> </a:t>
            </a:r>
            <a:r>
              <a:rPr sz="1050" kern="0" dirty="0">
                <a:solidFill>
                  <a:sysClr val="windowText" lastClr="000000"/>
                </a:solidFill>
                <a:latin typeface="Arial MT"/>
                <a:cs typeface="Arial MT"/>
              </a:rPr>
              <a:t>a</a:t>
            </a:r>
            <a:r>
              <a:rPr sz="1050" kern="0" spc="-26" dirty="0">
                <a:solidFill>
                  <a:sysClr val="windowText" lastClr="000000"/>
                </a:solidFill>
                <a:latin typeface="Arial MT"/>
                <a:cs typeface="Arial MT"/>
              </a:rPr>
              <a:t> </a:t>
            </a:r>
            <a:r>
              <a:rPr sz="1050" kern="0" spc="45" dirty="0">
                <a:solidFill>
                  <a:sysClr val="windowText" lastClr="000000"/>
                </a:solidFill>
                <a:latin typeface="Arial MT"/>
                <a:cs typeface="Arial MT"/>
              </a:rPr>
              <a:t>potential</a:t>
            </a:r>
            <a:r>
              <a:rPr sz="1050" kern="0" spc="-30" dirty="0">
                <a:solidFill>
                  <a:sysClr val="windowText" lastClr="000000"/>
                </a:solidFill>
                <a:latin typeface="Arial MT"/>
                <a:cs typeface="Arial MT"/>
              </a:rPr>
              <a:t> </a:t>
            </a:r>
            <a:r>
              <a:rPr sz="1050" kern="0" dirty="0">
                <a:solidFill>
                  <a:sysClr val="windowText" lastClr="000000"/>
                </a:solidFill>
                <a:latin typeface="Arial MT"/>
                <a:cs typeface="Arial MT"/>
              </a:rPr>
              <a:t>way</a:t>
            </a:r>
            <a:r>
              <a:rPr sz="1050" kern="0" spc="-30" dirty="0">
                <a:solidFill>
                  <a:sysClr val="windowText" lastClr="000000"/>
                </a:solidFill>
                <a:latin typeface="Arial MT"/>
                <a:cs typeface="Arial MT"/>
              </a:rPr>
              <a:t> </a:t>
            </a:r>
            <a:r>
              <a:rPr sz="1050" kern="0" spc="71" dirty="0">
                <a:solidFill>
                  <a:sysClr val="windowText" lastClr="000000"/>
                </a:solidFill>
                <a:latin typeface="Arial MT"/>
                <a:cs typeface="Arial MT"/>
              </a:rPr>
              <a:t>to</a:t>
            </a:r>
            <a:r>
              <a:rPr sz="1050" kern="0" spc="-26" dirty="0">
                <a:solidFill>
                  <a:sysClr val="windowText" lastClr="000000"/>
                </a:solidFill>
                <a:latin typeface="Arial MT"/>
                <a:cs typeface="Arial MT"/>
              </a:rPr>
              <a:t> </a:t>
            </a:r>
            <a:r>
              <a:rPr sz="1050" kern="0" spc="60" dirty="0">
                <a:solidFill>
                  <a:sysClr val="windowText" lastClr="000000"/>
                </a:solidFill>
                <a:latin typeface="Arial MT"/>
                <a:cs typeface="Arial MT"/>
              </a:rPr>
              <a:t>monitor</a:t>
            </a:r>
            <a:r>
              <a:rPr sz="1050" kern="0" spc="-30" dirty="0">
                <a:solidFill>
                  <a:sysClr val="windowText" lastClr="000000"/>
                </a:solidFill>
                <a:latin typeface="Arial MT"/>
                <a:cs typeface="Arial MT"/>
              </a:rPr>
              <a:t> </a:t>
            </a:r>
            <a:r>
              <a:rPr sz="1050" kern="0" spc="-34" dirty="0">
                <a:solidFill>
                  <a:sysClr val="windowText" lastClr="000000"/>
                </a:solidFill>
                <a:latin typeface="Arial MT"/>
                <a:cs typeface="Arial MT"/>
              </a:rPr>
              <a:t>AI</a:t>
            </a:r>
            <a:r>
              <a:rPr sz="1050" kern="0" spc="-30" dirty="0">
                <a:solidFill>
                  <a:sysClr val="windowText" lastClr="000000"/>
                </a:solidFill>
                <a:latin typeface="Arial MT"/>
                <a:cs typeface="Arial MT"/>
              </a:rPr>
              <a:t> </a:t>
            </a:r>
            <a:r>
              <a:rPr sz="1050" kern="0" spc="-8" dirty="0">
                <a:solidFill>
                  <a:sysClr val="windowText" lastClr="000000"/>
                </a:solidFill>
                <a:latin typeface="Arial MT"/>
                <a:cs typeface="Arial MT"/>
              </a:rPr>
              <a:t>behavior </a:t>
            </a:r>
            <a:r>
              <a:rPr sz="1050" kern="0" dirty="0">
                <a:solidFill>
                  <a:sysClr val="windowText" lastClr="000000"/>
                </a:solidFill>
                <a:latin typeface="Arial MT"/>
                <a:cs typeface="Arial MT"/>
              </a:rPr>
              <a:t>by</a:t>
            </a:r>
            <a:r>
              <a:rPr sz="1050" kern="0" spc="19" dirty="0">
                <a:solidFill>
                  <a:sysClr val="windowText" lastClr="000000"/>
                </a:solidFill>
                <a:latin typeface="Arial MT"/>
                <a:cs typeface="Arial MT"/>
              </a:rPr>
              <a:t> </a:t>
            </a:r>
            <a:r>
              <a:rPr sz="1050" kern="0" dirty="0">
                <a:solidFill>
                  <a:sysClr val="windowText" lastClr="000000"/>
                </a:solidFill>
                <a:latin typeface="Arial MT"/>
                <a:cs typeface="Arial MT"/>
              </a:rPr>
              <a:t>revealing</a:t>
            </a:r>
            <a:r>
              <a:rPr sz="1050" kern="0" spc="19" dirty="0">
                <a:solidFill>
                  <a:sysClr val="windowText" lastClr="000000"/>
                </a:solidFill>
                <a:latin typeface="Arial MT"/>
                <a:cs typeface="Arial MT"/>
              </a:rPr>
              <a:t> </a:t>
            </a:r>
            <a:r>
              <a:rPr sz="1050" kern="0" spc="45" dirty="0">
                <a:solidFill>
                  <a:sysClr val="windowText" lastClr="000000"/>
                </a:solidFill>
                <a:latin typeface="Arial MT"/>
                <a:cs typeface="Arial MT"/>
              </a:rPr>
              <a:t>the</a:t>
            </a:r>
            <a:r>
              <a:rPr sz="1050" kern="0" spc="23" dirty="0">
                <a:solidFill>
                  <a:sysClr val="windowText" lastClr="000000"/>
                </a:solidFill>
                <a:latin typeface="Arial MT"/>
                <a:cs typeface="Arial MT"/>
              </a:rPr>
              <a:t> </a:t>
            </a:r>
            <a:r>
              <a:rPr sz="1050" kern="0" dirty="0">
                <a:solidFill>
                  <a:sysClr val="windowText" lastClr="000000"/>
                </a:solidFill>
                <a:latin typeface="Arial MT"/>
                <a:cs typeface="Arial MT"/>
              </a:rPr>
              <a:t>reasoning</a:t>
            </a:r>
            <a:r>
              <a:rPr sz="1050" kern="0" spc="19" dirty="0">
                <a:solidFill>
                  <a:sysClr val="windowText" lastClr="000000"/>
                </a:solidFill>
                <a:latin typeface="Arial MT"/>
                <a:cs typeface="Arial MT"/>
              </a:rPr>
              <a:t> </a:t>
            </a:r>
            <a:r>
              <a:rPr sz="1050" kern="0" dirty="0">
                <a:solidFill>
                  <a:sysClr val="windowText" lastClr="000000"/>
                </a:solidFill>
                <a:latin typeface="Arial MT"/>
                <a:cs typeface="Arial MT"/>
              </a:rPr>
              <a:t>process</a:t>
            </a:r>
            <a:r>
              <a:rPr sz="1050" kern="0" spc="26" dirty="0">
                <a:solidFill>
                  <a:sysClr val="windowText" lastClr="000000"/>
                </a:solidFill>
                <a:latin typeface="Arial MT"/>
                <a:cs typeface="Arial MT"/>
              </a:rPr>
              <a:t> </a:t>
            </a:r>
            <a:r>
              <a:rPr sz="1050" kern="0" spc="41" dirty="0">
                <a:solidFill>
                  <a:sysClr val="windowText" lastClr="000000"/>
                </a:solidFill>
                <a:latin typeface="Arial MT"/>
                <a:cs typeface="Arial MT"/>
              </a:rPr>
              <a:t>behind</a:t>
            </a:r>
            <a:r>
              <a:rPr sz="1050" kern="0" spc="23" dirty="0">
                <a:solidFill>
                  <a:sysClr val="windowText" lastClr="000000"/>
                </a:solidFill>
                <a:latin typeface="Arial MT"/>
                <a:cs typeface="Arial MT"/>
              </a:rPr>
              <a:t> </a:t>
            </a:r>
            <a:r>
              <a:rPr sz="1050" kern="0" spc="-19" dirty="0">
                <a:solidFill>
                  <a:sysClr val="windowText" lastClr="000000"/>
                </a:solidFill>
                <a:latin typeface="Arial MT"/>
                <a:cs typeface="Arial MT"/>
              </a:rPr>
              <a:t>its </a:t>
            </a:r>
            <a:r>
              <a:rPr sz="1050" kern="0" spc="-8" dirty="0">
                <a:solidFill>
                  <a:sysClr val="windowText" lastClr="000000"/>
                </a:solidFill>
                <a:latin typeface="Arial MT"/>
                <a:cs typeface="Arial MT"/>
              </a:rPr>
              <a:t>responses.</a:t>
            </a:r>
            <a:endParaRPr sz="1050" kern="0">
              <a:solidFill>
                <a:sysClr val="windowText" lastClr="000000"/>
              </a:solidFill>
              <a:latin typeface="Arial MT"/>
              <a:cs typeface="Arial MT"/>
            </a:endParaRPr>
          </a:p>
          <a:p>
            <a:pPr marL="9525" defTabSz="685800">
              <a:spcBef>
                <a:spcPts val="461"/>
              </a:spcBef>
            </a:pPr>
            <a:r>
              <a:rPr sz="1050" kern="0" dirty="0">
                <a:solidFill>
                  <a:sysClr val="windowText" lastClr="000000"/>
                </a:solidFill>
                <a:latin typeface="Arial MT"/>
                <a:cs typeface="Arial MT"/>
              </a:rPr>
              <a:t>If </a:t>
            </a:r>
            <a:r>
              <a:rPr sz="1050" kern="0" spc="-26" dirty="0">
                <a:solidFill>
                  <a:sysClr val="windowText" lastClr="000000"/>
                </a:solidFill>
                <a:latin typeface="Arial MT"/>
                <a:cs typeface="Arial MT"/>
              </a:rPr>
              <a:t>CoT</a:t>
            </a:r>
            <a:r>
              <a:rPr sz="1050" kern="0" spc="-4" dirty="0">
                <a:solidFill>
                  <a:sysClr val="windowText" lastClr="000000"/>
                </a:solidFill>
                <a:latin typeface="Arial MT"/>
                <a:cs typeface="Arial MT"/>
              </a:rPr>
              <a:t> </a:t>
            </a:r>
            <a:r>
              <a:rPr sz="1050" kern="0" dirty="0">
                <a:solidFill>
                  <a:sysClr val="windowText" lastClr="000000"/>
                </a:solidFill>
                <a:latin typeface="Arial MT"/>
                <a:cs typeface="Arial MT"/>
              </a:rPr>
              <a:t>can</a:t>
            </a:r>
            <a:r>
              <a:rPr sz="1050" kern="0" spc="-4" dirty="0">
                <a:solidFill>
                  <a:sysClr val="windowText" lastClr="000000"/>
                </a:solidFill>
                <a:latin typeface="Arial MT"/>
                <a:cs typeface="Arial MT"/>
              </a:rPr>
              <a:t> </a:t>
            </a:r>
            <a:r>
              <a:rPr sz="1050" kern="0" spc="41" dirty="0">
                <a:solidFill>
                  <a:sysClr val="windowText" lastClr="000000"/>
                </a:solidFill>
                <a:latin typeface="Arial MT"/>
                <a:cs typeface="Arial MT"/>
              </a:rPr>
              <a:t>faithfully</a:t>
            </a:r>
            <a:r>
              <a:rPr sz="1050" kern="0" spc="-8" dirty="0">
                <a:solidFill>
                  <a:sysClr val="windowText" lastClr="000000"/>
                </a:solidFill>
                <a:latin typeface="Arial MT"/>
                <a:cs typeface="Arial MT"/>
              </a:rPr>
              <a:t> </a:t>
            </a:r>
            <a:r>
              <a:rPr sz="1050" kern="0" dirty="0">
                <a:solidFill>
                  <a:sysClr val="windowText" lastClr="000000"/>
                </a:solidFill>
                <a:latin typeface="Arial MT"/>
                <a:cs typeface="Arial MT"/>
              </a:rPr>
              <a:t>represent</a:t>
            </a:r>
            <a:r>
              <a:rPr sz="1050" kern="0" spc="-4" dirty="0">
                <a:solidFill>
                  <a:sysClr val="windowText" lastClr="000000"/>
                </a:solidFill>
                <a:latin typeface="Arial MT"/>
                <a:cs typeface="Arial MT"/>
              </a:rPr>
              <a:t> </a:t>
            </a:r>
            <a:r>
              <a:rPr sz="1050" kern="0" spc="45" dirty="0">
                <a:solidFill>
                  <a:sysClr val="windowText" lastClr="000000"/>
                </a:solidFill>
                <a:latin typeface="Arial MT"/>
                <a:cs typeface="Arial MT"/>
              </a:rPr>
              <a:t>the</a:t>
            </a:r>
            <a:r>
              <a:rPr sz="1050" kern="0" spc="-4" dirty="0">
                <a:solidFill>
                  <a:sysClr val="windowText" lastClr="000000"/>
                </a:solidFill>
                <a:latin typeface="Arial MT"/>
                <a:cs typeface="Arial MT"/>
              </a:rPr>
              <a:t> </a:t>
            </a:r>
            <a:r>
              <a:rPr sz="1050" kern="0" spc="30" dirty="0">
                <a:solidFill>
                  <a:sysClr val="windowText" lastClr="000000"/>
                </a:solidFill>
                <a:latin typeface="Arial MT"/>
                <a:cs typeface="Arial MT"/>
              </a:rPr>
              <a:t>model's</a:t>
            </a:r>
            <a:endParaRPr sz="1050" kern="0">
              <a:solidFill>
                <a:sysClr val="windowText" lastClr="000000"/>
              </a:solidFill>
              <a:latin typeface="Arial MT"/>
              <a:cs typeface="Arial MT"/>
            </a:endParaRPr>
          </a:p>
        </p:txBody>
      </p:sp>
      <p:sp>
        <p:nvSpPr>
          <p:cNvPr id="18" name="object 18"/>
          <p:cNvSpPr txBox="1"/>
          <p:nvPr/>
        </p:nvSpPr>
        <p:spPr>
          <a:xfrm>
            <a:off x="3363753" y="3537109"/>
            <a:ext cx="5829776" cy="171681"/>
          </a:xfrm>
          <a:prstGeom prst="rect">
            <a:avLst/>
          </a:prstGeom>
        </p:spPr>
        <p:txBody>
          <a:bodyPr vert="horz" wrap="square" lIns="0" tIns="10001" rIns="0" bIns="0" rtlCol="0">
            <a:spAutoFit/>
          </a:bodyPr>
          <a:lstStyle/>
          <a:p>
            <a:pPr marL="28575" defTabSz="685800">
              <a:spcBef>
                <a:spcPts val="79"/>
              </a:spcBef>
            </a:pPr>
            <a:r>
              <a:rPr sz="1050" kern="0" spc="49" dirty="0">
                <a:solidFill>
                  <a:sysClr val="windowText" lastClr="000000"/>
                </a:solidFill>
                <a:latin typeface="Arial MT"/>
                <a:cs typeface="Arial MT"/>
              </a:rPr>
              <a:t>or</a:t>
            </a:r>
            <a:r>
              <a:rPr sz="1050" kern="0" spc="23" dirty="0">
                <a:solidFill>
                  <a:sysClr val="windowText" lastClr="000000"/>
                </a:solidFill>
                <a:latin typeface="Arial MT"/>
                <a:cs typeface="Arial MT"/>
              </a:rPr>
              <a:t> </a:t>
            </a:r>
            <a:r>
              <a:rPr sz="1050" kern="0" dirty="0">
                <a:solidFill>
                  <a:sysClr val="windowText" lastClr="000000"/>
                </a:solidFill>
                <a:latin typeface="Arial MT"/>
                <a:cs typeface="Arial MT"/>
              </a:rPr>
              <a:t>unsafe</a:t>
            </a:r>
            <a:r>
              <a:rPr sz="1050" kern="0" spc="26" dirty="0">
                <a:solidFill>
                  <a:sysClr val="windowText" lastClr="000000"/>
                </a:solidFill>
                <a:latin typeface="Arial MT"/>
                <a:cs typeface="Arial MT"/>
              </a:rPr>
              <a:t> </a:t>
            </a:r>
            <a:r>
              <a:rPr sz="1050" kern="0" dirty="0">
                <a:solidFill>
                  <a:sysClr val="windowText" lastClr="000000"/>
                </a:solidFill>
                <a:latin typeface="Arial MT"/>
                <a:cs typeface="Arial MT"/>
              </a:rPr>
              <a:t>behaviors.</a:t>
            </a:r>
            <a:r>
              <a:rPr sz="1050" kern="0" spc="30" dirty="0">
                <a:solidFill>
                  <a:sysClr val="windowText" lastClr="000000"/>
                </a:solidFill>
                <a:latin typeface="Arial MT"/>
                <a:cs typeface="Arial MT"/>
              </a:rPr>
              <a:t> </a:t>
            </a:r>
            <a:r>
              <a:rPr sz="1050" kern="0" dirty="0">
                <a:solidFill>
                  <a:sysClr val="windowText" lastClr="000000"/>
                </a:solidFill>
                <a:latin typeface="Arial MT"/>
                <a:cs typeface="Arial MT"/>
              </a:rPr>
              <a:t>However,</a:t>
            </a:r>
            <a:r>
              <a:rPr sz="1050" kern="0" spc="34" dirty="0">
                <a:solidFill>
                  <a:sysClr val="windowText" lastClr="000000"/>
                </a:solidFill>
                <a:latin typeface="Arial MT"/>
                <a:cs typeface="Arial MT"/>
              </a:rPr>
              <a:t> </a:t>
            </a:r>
            <a:r>
              <a:rPr sz="1050" kern="0" spc="45" dirty="0">
                <a:solidFill>
                  <a:sysClr val="windowText" lastClr="000000"/>
                </a:solidFill>
                <a:latin typeface="Arial MT"/>
                <a:cs typeface="Arial MT"/>
              </a:rPr>
              <a:t>the</a:t>
            </a:r>
            <a:r>
              <a:rPr sz="1050" kern="0" spc="23" dirty="0">
                <a:solidFill>
                  <a:sysClr val="windowText" lastClr="000000"/>
                </a:solidFill>
                <a:latin typeface="Arial MT"/>
                <a:cs typeface="Arial MT"/>
              </a:rPr>
              <a:t> </a:t>
            </a:r>
            <a:r>
              <a:rPr sz="1050" kern="0" dirty="0">
                <a:solidFill>
                  <a:sysClr val="windowText" lastClr="000000"/>
                </a:solidFill>
                <a:latin typeface="Arial MT"/>
                <a:cs typeface="Arial MT"/>
              </a:rPr>
              <a:t>faithfulness</a:t>
            </a:r>
            <a:r>
              <a:rPr sz="1050" kern="0" spc="68" dirty="0">
                <a:solidFill>
                  <a:sysClr val="windowText" lastClr="000000"/>
                </a:solidFill>
                <a:latin typeface="Arial MT"/>
                <a:cs typeface="Arial MT"/>
              </a:rPr>
              <a:t>  </a:t>
            </a:r>
            <a:r>
              <a:rPr sz="1575" kern="0" spc="67" baseline="-9920" dirty="0">
                <a:solidFill>
                  <a:sysClr val="windowText" lastClr="000000"/>
                </a:solidFill>
                <a:latin typeface="Arial MT"/>
                <a:cs typeface="Arial MT"/>
              </a:rPr>
              <a:t>the</a:t>
            </a:r>
            <a:r>
              <a:rPr sz="1575" kern="0" spc="45" baseline="-9920" dirty="0">
                <a:solidFill>
                  <a:sysClr val="windowText" lastClr="000000"/>
                </a:solidFill>
                <a:latin typeface="Arial MT"/>
                <a:cs typeface="Arial MT"/>
              </a:rPr>
              <a:t> </a:t>
            </a:r>
            <a:r>
              <a:rPr sz="1575" kern="0" spc="-33" baseline="-9920" dirty="0">
                <a:solidFill>
                  <a:sysClr val="windowText" lastClr="000000"/>
                </a:solidFill>
                <a:latin typeface="Arial MT"/>
                <a:cs typeface="Arial MT"/>
              </a:rPr>
              <a:t>CoT,</a:t>
            </a:r>
            <a:r>
              <a:rPr sz="1575" kern="0" spc="45" baseline="-9920" dirty="0">
                <a:solidFill>
                  <a:sysClr val="windowText" lastClr="000000"/>
                </a:solidFill>
                <a:latin typeface="Arial MT"/>
                <a:cs typeface="Arial MT"/>
              </a:rPr>
              <a:t> </a:t>
            </a:r>
            <a:r>
              <a:rPr sz="1575" kern="0" baseline="-9920" dirty="0">
                <a:solidFill>
                  <a:sysClr val="windowText" lastClr="000000"/>
                </a:solidFill>
                <a:latin typeface="Arial MT"/>
                <a:cs typeface="Arial MT"/>
              </a:rPr>
              <a:t>leading</a:t>
            </a:r>
            <a:r>
              <a:rPr sz="1575" kern="0" spc="39" baseline="-9920" dirty="0">
                <a:solidFill>
                  <a:sysClr val="windowText" lastClr="000000"/>
                </a:solidFill>
                <a:latin typeface="Arial MT"/>
                <a:cs typeface="Arial MT"/>
              </a:rPr>
              <a:t> </a:t>
            </a:r>
            <a:r>
              <a:rPr sz="1575" kern="0" spc="107" baseline="-9920" dirty="0">
                <a:solidFill>
                  <a:sysClr val="windowText" lastClr="000000"/>
                </a:solidFill>
                <a:latin typeface="Arial MT"/>
                <a:cs typeface="Arial MT"/>
              </a:rPr>
              <a:t>to</a:t>
            </a:r>
            <a:r>
              <a:rPr sz="1575" kern="0" spc="45" baseline="-9920" dirty="0">
                <a:solidFill>
                  <a:sysClr val="windowText" lastClr="000000"/>
                </a:solidFill>
                <a:latin typeface="Arial MT"/>
                <a:cs typeface="Arial MT"/>
              </a:rPr>
              <a:t> </a:t>
            </a:r>
            <a:r>
              <a:rPr sz="1575" kern="0" baseline="-9920" dirty="0">
                <a:solidFill>
                  <a:sysClr val="windowText" lastClr="000000"/>
                </a:solidFill>
                <a:latin typeface="Arial MT"/>
                <a:cs typeface="Arial MT"/>
              </a:rPr>
              <a:t>an</a:t>
            </a:r>
            <a:r>
              <a:rPr sz="1575" kern="0" spc="39" baseline="-9920" dirty="0">
                <a:solidFill>
                  <a:sysClr val="windowText" lastClr="000000"/>
                </a:solidFill>
                <a:latin typeface="Arial MT"/>
                <a:cs typeface="Arial MT"/>
              </a:rPr>
              <a:t> </a:t>
            </a:r>
            <a:r>
              <a:rPr sz="1575" kern="0" baseline="-9920" dirty="0">
                <a:solidFill>
                  <a:sysClr val="windowText" lastClr="000000"/>
                </a:solidFill>
                <a:latin typeface="Arial MT"/>
                <a:cs typeface="Arial MT"/>
              </a:rPr>
              <a:t>inaccurate</a:t>
            </a:r>
            <a:r>
              <a:rPr sz="1575" kern="0" spc="39" baseline="-9920" dirty="0">
                <a:solidFill>
                  <a:sysClr val="windowText" lastClr="000000"/>
                </a:solidFill>
                <a:latin typeface="Arial MT"/>
                <a:cs typeface="Arial MT"/>
              </a:rPr>
              <a:t> </a:t>
            </a:r>
            <a:r>
              <a:rPr sz="1575" kern="0" spc="50" baseline="-9920" dirty="0">
                <a:solidFill>
                  <a:sysClr val="windowText" lastClr="000000"/>
                </a:solidFill>
                <a:latin typeface="Arial MT"/>
                <a:cs typeface="Arial MT"/>
              </a:rPr>
              <a:t>evaluation</a:t>
            </a:r>
            <a:r>
              <a:rPr sz="1575" kern="0" spc="33" baseline="-9920" dirty="0">
                <a:solidFill>
                  <a:sysClr val="windowText" lastClr="000000"/>
                </a:solidFill>
                <a:latin typeface="Arial MT"/>
                <a:cs typeface="Arial MT"/>
              </a:rPr>
              <a:t> of</a:t>
            </a:r>
            <a:endParaRPr sz="1575" kern="0" baseline="-9920">
              <a:solidFill>
                <a:sysClr val="windowText" lastClr="000000"/>
              </a:solidFill>
              <a:latin typeface="Arial MT"/>
              <a:cs typeface="Arial MT"/>
            </a:endParaRPr>
          </a:p>
        </p:txBody>
      </p:sp>
      <p:sp>
        <p:nvSpPr>
          <p:cNvPr id="19" name="object 19"/>
          <p:cNvSpPr txBox="1"/>
          <p:nvPr/>
        </p:nvSpPr>
        <p:spPr>
          <a:xfrm>
            <a:off x="3382803" y="3777139"/>
            <a:ext cx="2054543" cy="171681"/>
          </a:xfrm>
          <a:prstGeom prst="rect">
            <a:avLst/>
          </a:prstGeom>
        </p:spPr>
        <p:txBody>
          <a:bodyPr vert="horz" wrap="square" lIns="0" tIns="10001" rIns="0" bIns="0" rtlCol="0">
            <a:spAutoFit/>
          </a:bodyPr>
          <a:lstStyle/>
          <a:p>
            <a:pPr marL="9525" defTabSz="685800">
              <a:spcBef>
                <a:spcPts val="79"/>
              </a:spcBef>
            </a:pPr>
            <a:r>
              <a:rPr sz="1050" kern="0" spc="41" dirty="0">
                <a:solidFill>
                  <a:sysClr val="windowText" lastClr="000000"/>
                </a:solidFill>
                <a:latin typeface="Arial MT"/>
                <a:cs typeface="Arial MT"/>
              </a:rPr>
              <a:t>of</a:t>
            </a:r>
            <a:r>
              <a:rPr sz="1050" kern="0" spc="-53" dirty="0">
                <a:solidFill>
                  <a:sysClr val="windowText" lastClr="000000"/>
                </a:solidFill>
                <a:latin typeface="Arial MT"/>
                <a:cs typeface="Arial MT"/>
              </a:rPr>
              <a:t> </a:t>
            </a:r>
            <a:r>
              <a:rPr sz="1050" kern="0" spc="-26" dirty="0">
                <a:solidFill>
                  <a:sysClr val="windowText" lastClr="000000"/>
                </a:solidFill>
                <a:latin typeface="Arial MT"/>
                <a:cs typeface="Arial MT"/>
              </a:rPr>
              <a:t>CoT</a:t>
            </a:r>
            <a:r>
              <a:rPr sz="1050" kern="0" spc="-53" dirty="0">
                <a:solidFill>
                  <a:sysClr val="windowText" lastClr="000000"/>
                </a:solidFill>
                <a:latin typeface="Arial MT"/>
                <a:cs typeface="Arial MT"/>
              </a:rPr>
              <a:t> </a:t>
            </a:r>
            <a:r>
              <a:rPr sz="1050" kern="0" dirty="0">
                <a:solidFill>
                  <a:sysClr val="windowText" lastClr="000000"/>
                </a:solidFill>
                <a:latin typeface="Arial MT"/>
                <a:cs typeface="Arial MT"/>
              </a:rPr>
              <a:t>is</a:t>
            </a:r>
            <a:r>
              <a:rPr sz="1050" kern="0" spc="-53" dirty="0">
                <a:solidFill>
                  <a:sysClr val="windowText" lastClr="000000"/>
                </a:solidFill>
                <a:latin typeface="Arial MT"/>
                <a:cs typeface="Arial MT"/>
              </a:rPr>
              <a:t> </a:t>
            </a:r>
            <a:r>
              <a:rPr sz="1050" kern="0" spc="38" dirty="0">
                <a:solidFill>
                  <a:sysClr val="windowText" lastClr="000000"/>
                </a:solidFill>
                <a:latin typeface="Arial MT"/>
                <a:cs typeface="Arial MT"/>
              </a:rPr>
              <a:t>still</a:t>
            </a:r>
            <a:r>
              <a:rPr sz="1050" kern="0" spc="-53" dirty="0">
                <a:solidFill>
                  <a:sysClr val="windowText" lastClr="000000"/>
                </a:solidFill>
                <a:latin typeface="Arial MT"/>
                <a:cs typeface="Arial MT"/>
              </a:rPr>
              <a:t> </a:t>
            </a:r>
            <a:r>
              <a:rPr sz="1050" kern="0" spc="38" dirty="0">
                <a:solidFill>
                  <a:sysClr val="windowText" lastClr="000000"/>
                </a:solidFill>
                <a:latin typeface="Arial MT"/>
                <a:cs typeface="Arial MT"/>
              </a:rPr>
              <a:t>under</a:t>
            </a:r>
            <a:r>
              <a:rPr sz="1050" kern="0" spc="-56" dirty="0">
                <a:solidFill>
                  <a:sysClr val="windowText" lastClr="000000"/>
                </a:solidFill>
                <a:latin typeface="Arial MT"/>
                <a:cs typeface="Arial MT"/>
              </a:rPr>
              <a:t> </a:t>
            </a:r>
            <a:r>
              <a:rPr sz="1050" kern="0" spc="-8" dirty="0">
                <a:solidFill>
                  <a:sysClr val="windowText" lastClr="000000"/>
                </a:solidFill>
                <a:latin typeface="Arial MT"/>
                <a:cs typeface="Arial MT"/>
              </a:rPr>
              <a:t>investigation.</a:t>
            </a:r>
            <a:endParaRPr sz="1050" kern="0">
              <a:solidFill>
                <a:sysClr val="windowText" lastClr="000000"/>
              </a:solidFill>
              <a:latin typeface="Arial MT"/>
              <a:cs typeface="Arial MT"/>
            </a:endParaRPr>
          </a:p>
        </p:txBody>
      </p:sp>
      <p:sp>
        <p:nvSpPr>
          <p:cNvPr id="20" name="object 20"/>
          <p:cNvSpPr txBox="1"/>
          <p:nvPr/>
        </p:nvSpPr>
        <p:spPr>
          <a:xfrm>
            <a:off x="6290786" y="1575435"/>
            <a:ext cx="2663666" cy="217367"/>
          </a:xfrm>
          <a:prstGeom prst="rect">
            <a:avLst/>
          </a:prstGeom>
        </p:spPr>
        <p:txBody>
          <a:bodyPr vert="horz" wrap="square" lIns="0" tIns="9525" rIns="0" bIns="0" rtlCol="0">
            <a:spAutoFit/>
          </a:bodyPr>
          <a:lstStyle/>
          <a:p>
            <a:pPr marL="9525" defTabSz="685800">
              <a:spcBef>
                <a:spcPts val="75"/>
              </a:spcBef>
            </a:pPr>
            <a:r>
              <a:rPr sz="1350" b="1" kern="0" spc="45" dirty="0">
                <a:solidFill>
                  <a:sysClr val="windowText" lastClr="000000"/>
                </a:solidFill>
                <a:latin typeface="Arial"/>
                <a:cs typeface="Arial"/>
              </a:rPr>
              <a:t>Importance</a:t>
            </a:r>
            <a:r>
              <a:rPr sz="1350" b="1" kern="0" spc="-45" dirty="0">
                <a:solidFill>
                  <a:sysClr val="windowText" lastClr="000000"/>
                </a:solidFill>
                <a:latin typeface="Arial"/>
                <a:cs typeface="Arial"/>
              </a:rPr>
              <a:t> </a:t>
            </a:r>
            <a:r>
              <a:rPr sz="1350" b="1" kern="0" dirty="0">
                <a:solidFill>
                  <a:sysClr val="windowText" lastClr="000000"/>
                </a:solidFill>
                <a:latin typeface="Arial"/>
                <a:cs typeface="Arial"/>
              </a:rPr>
              <a:t>of</a:t>
            </a:r>
            <a:r>
              <a:rPr sz="1350" b="1" kern="0" spc="-38" dirty="0">
                <a:solidFill>
                  <a:sysClr val="windowText" lastClr="000000"/>
                </a:solidFill>
                <a:latin typeface="Arial"/>
                <a:cs typeface="Arial"/>
              </a:rPr>
              <a:t> </a:t>
            </a:r>
            <a:r>
              <a:rPr sz="1350" b="1" kern="0" spc="-30" dirty="0">
                <a:solidFill>
                  <a:sysClr val="windowText" lastClr="000000"/>
                </a:solidFill>
                <a:latin typeface="Arial"/>
                <a:cs typeface="Arial"/>
              </a:rPr>
              <a:t>CoT</a:t>
            </a:r>
            <a:r>
              <a:rPr sz="1350" b="1" kern="0" spc="-41" dirty="0">
                <a:solidFill>
                  <a:sysClr val="windowText" lastClr="000000"/>
                </a:solidFill>
                <a:latin typeface="Arial"/>
                <a:cs typeface="Arial"/>
              </a:rPr>
              <a:t> </a:t>
            </a:r>
            <a:r>
              <a:rPr sz="1350" b="1" kern="0" spc="-8" dirty="0">
                <a:solidFill>
                  <a:sysClr val="windowText" lastClr="000000"/>
                </a:solidFill>
                <a:latin typeface="Arial"/>
                <a:cs typeface="Arial"/>
              </a:rPr>
              <a:t>Faithfulness</a:t>
            </a:r>
            <a:endParaRPr sz="1350" kern="0">
              <a:solidFill>
                <a:sysClr val="windowText" lastClr="000000"/>
              </a:solidFill>
              <a:latin typeface="Arial"/>
              <a:cs typeface="Arial"/>
            </a:endParaRPr>
          </a:p>
        </p:txBody>
      </p:sp>
      <p:sp>
        <p:nvSpPr>
          <p:cNvPr id="21" name="object 21"/>
          <p:cNvSpPr txBox="1"/>
          <p:nvPr/>
        </p:nvSpPr>
        <p:spPr>
          <a:xfrm>
            <a:off x="6290787" y="2122170"/>
            <a:ext cx="2888456" cy="171681"/>
          </a:xfrm>
          <a:prstGeom prst="rect">
            <a:avLst/>
          </a:prstGeom>
        </p:spPr>
        <p:txBody>
          <a:bodyPr vert="horz" wrap="square" lIns="0" tIns="10001" rIns="0" bIns="0" rtlCol="0">
            <a:spAutoFit/>
          </a:bodyPr>
          <a:lstStyle/>
          <a:p>
            <a:pPr marL="9525" defTabSz="685800">
              <a:spcBef>
                <a:spcPts val="79"/>
              </a:spcBef>
            </a:pPr>
            <a:r>
              <a:rPr sz="1050" kern="0" spc="-26" dirty="0">
                <a:solidFill>
                  <a:sysClr val="windowText" lastClr="000000"/>
                </a:solidFill>
                <a:latin typeface="Arial MT"/>
                <a:cs typeface="Arial MT"/>
              </a:rPr>
              <a:t>CoT</a:t>
            </a:r>
            <a:r>
              <a:rPr sz="1050" kern="0" spc="38" dirty="0">
                <a:solidFill>
                  <a:sysClr val="windowText" lastClr="000000"/>
                </a:solidFill>
                <a:latin typeface="Arial MT"/>
                <a:cs typeface="Arial MT"/>
              </a:rPr>
              <a:t> </a:t>
            </a:r>
            <a:r>
              <a:rPr sz="1050" kern="0" dirty="0">
                <a:solidFill>
                  <a:sysClr val="windowText" lastClr="000000"/>
                </a:solidFill>
                <a:latin typeface="Arial MT"/>
                <a:cs typeface="Arial MT"/>
              </a:rPr>
              <a:t>faithfulness</a:t>
            </a:r>
            <a:r>
              <a:rPr sz="1050" kern="0" spc="45" dirty="0">
                <a:solidFill>
                  <a:sysClr val="windowText" lastClr="000000"/>
                </a:solidFill>
                <a:latin typeface="Arial MT"/>
                <a:cs typeface="Arial MT"/>
              </a:rPr>
              <a:t> </a:t>
            </a:r>
            <a:r>
              <a:rPr sz="1050" kern="0" dirty="0">
                <a:solidFill>
                  <a:sysClr val="windowText" lastClr="000000"/>
                </a:solidFill>
                <a:latin typeface="Arial MT"/>
                <a:cs typeface="Arial MT"/>
              </a:rPr>
              <a:t>is</a:t>
            </a:r>
            <a:r>
              <a:rPr sz="1050" kern="0" spc="49" dirty="0">
                <a:solidFill>
                  <a:sysClr val="windowText" lastClr="000000"/>
                </a:solidFill>
                <a:latin typeface="Arial MT"/>
                <a:cs typeface="Arial MT"/>
              </a:rPr>
              <a:t> </a:t>
            </a:r>
            <a:r>
              <a:rPr sz="1050" kern="0" dirty="0">
                <a:solidFill>
                  <a:sysClr val="windowText" lastClr="000000"/>
                </a:solidFill>
                <a:latin typeface="Arial MT"/>
                <a:cs typeface="Arial MT"/>
              </a:rPr>
              <a:t>crucial</a:t>
            </a:r>
            <a:r>
              <a:rPr sz="1050" kern="0" spc="38" dirty="0">
                <a:solidFill>
                  <a:sysClr val="windowText" lastClr="000000"/>
                </a:solidFill>
                <a:latin typeface="Arial MT"/>
                <a:cs typeface="Arial MT"/>
              </a:rPr>
              <a:t> </a:t>
            </a:r>
            <a:r>
              <a:rPr sz="1050" kern="0" spc="45" dirty="0">
                <a:solidFill>
                  <a:sysClr val="windowText" lastClr="000000"/>
                </a:solidFill>
                <a:latin typeface="Arial MT"/>
                <a:cs typeface="Arial MT"/>
              </a:rPr>
              <a:t>for</a:t>
            </a:r>
            <a:r>
              <a:rPr sz="1050" kern="0" spc="41" dirty="0">
                <a:solidFill>
                  <a:sysClr val="windowText" lastClr="000000"/>
                </a:solidFill>
                <a:latin typeface="Arial MT"/>
                <a:cs typeface="Arial MT"/>
              </a:rPr>
              <a:t> </a:t>
            </a:r>
            <a:r>
              <a:rPr sz="1050" kern="0" dirty="0">
                <a:solidFill>
                  <a:sysClr val="windowText" lastClr="000000"/>
                </a:solidFill>
                <a:latin typeface="Arial MT"/>
                <a:cs typeface="Arial MT"/>
              </a:rPr>
              <a:t>effective</a:t>
            </a:r>
            <a:r>
              <a:rPr sz="1050" kern="0" spc="41" dirty="0">
                <a:solidFill>
                  <a:sysClr val="windowText" lastClr="000000"/>
                </a:solidFill>
                <a:latin typeface="Arial MT"/>
                <a:cs typeface="Arial MT"/>
              </a:rPr>
              <a:t> </a:t>
            </a:r>
            <a:r>
              <a:rPr sz="1050" kern="0" spc="-34" dirty="0">
                <a:solidFill>
                  <a:sysClr val="windowText" lastClr="000000"/>
                </a:solidFill>
                <a:latin typeface="Arial MT"/>
                <a:cs typeface="Arial MT"/>
              </a:rPr>
              <a:t>AI</a:t>
            </a:r>
            <a:r>
              <a:rPr sz="1050" kern="0" spc="41" dirty="0">
                <a:solidFill>
                  <a:sysClr val="windowText" lastClr="000000"/>
                </a:solidFill>
                <a:latin typeface="Arial MT"/>
                <a:cs typeface="Arial MT"/>
              </a:rPr>
              <a:t> </a:t>
            </a:r>
            <a:r>
              <a:rPr sz="1050" kern="0" spc="-8" dirty="0">
                <a:solidFill>
                  <a:sysClr val="windowText" lastClr="000000"/>
                </a:solidFill>
                <a:latin typeface="Arial MT"/>
                <a:cs typeface="Arial MT"/>
              </a:rPr>
              <a:t>safety</a:t>
            </a:r>
            <a:endParaRPr sz="1050" kern="0">
              <a:solidFill>
                <a:sysClr val="windowText" lastClr="000000"/>
              </a:solidFill>
              <a:latin typeface="Arial MT"/>
              <a:cs typeface="Arial MT"/>
            </a:endParaRPr>
          </a:p>
        </p:txBody>
      </p:sp>
      <p:sp>
        <p:nvSpPr>
          <p:cNvPr id="22" name="object 22"/>
          <p:cNvSpPr txBox="1"/>
          <p:nvPr/>
        </p:nvSpPr>
        <p:spPr>
          <a:xfrm>
            <a:off x="6290787" y="2282761"/>
            <a:ext cx="2791301" cy="1191545"/>
          </a:xfrm>
          <a:prstGeom prst="rect">
            <a:avLst/>
          </a:prstGeom>
        </p:spPr>
        <p:txBody>
          <a:bodyPr vert="horz" wrap="square" lIns="0" tIns="9525" rIns="0" bIns="0" rtlCol="0">
            <a:spAutoFit/>
          </a:bodyPr>
          <a:lstStyle/>
          <a:p>
            <a:pPr marL="9525" marR="23336" defTabSz="685800">
              <a:lnSpc>
                <a:spcPct val="150000"/>
              </a:lnSpc>
              <a:spcBef>
                <a:spcPts val="75"/>
              </a:spcBef>
            </a:pPr>
            <a:r>
              <a:rPr sz="1050" kern="0" spc="45" dirty="0">
                <a:solidFill>
                  <a:sysClr val="windowText" lastClr="000000"/>
                </a:solidFill>
                <a:latin typeface="Arial MT"/>
                <a:cs typeface="Arial MT"/>
              </a:rPr>
              <a:t>monitoring.</a:t>
            </a:r>
            <a:r>
              <a:rPr sz="1050" kern="0" spc="-41" dirty="0">
                <a:solidFill>
                  <a:sysClr val="windowText" lastClr="000000"/>
                </a:solidFill>
                <a:latin typeface="Arial MT"/>
                <a:cs typeface="Arial MT"/>
              </a:rPr>
              <a:t> </a:t>
            </a:r>
            <a:r>
              <a:rPr sz="1050" kern="0" dirty="0">
                <a:solidFill>
                  <a:sysClr val="windowText" lastClr="000000"/>
                </a:solidFill>
                <a:latin typeface="Arial MT"/>
                <a:cs typeface="Arial MT"/>
              </a:rPr>
              <a:t>If</a:t>
            </a:r>
            <a:r>
              <a:rPr sz="1050" kern="0" spc="-41" dirty="0">
                <a:solidFill>
                  <a:sysClr val="windowText" lastClr="000000"/>
                </a:solidFill>
                <a:latin typeface="Arial MT"/>
                <a:cs typeface="Arial MT"/>
              </a:rPr>
              <a:t> </a:t>
            </a:r>
            <a:r>
              <a:rPr sz="1050" kern="0" spc="45" dirty="0">
                <a:solidFill>
                  <a:sysClr val="windowText" lastClr="000000"/>
                </a:solidFill>
                <a:latin typeface="Arial MT"/>
                <a:cs typeface="Arial MT"/>
              </a:rPr>
              <a:t>the</a:t>
            </a:r>
            <a:r>
              <a:rPr sz="1050" kern="0" spc="-41" dirty="0">
                <a:solidFill>
                  <a:sysClr val="windowText" lastClr="000000"/>
                </a:solidFill>
                <a:latin typeface="Arial MT"/>
                <a:cs typeface="Arial MT"/>
              </a:rPr>
              <a:t> </a:t>
            </a:r>
            <a:r>
              <a:rPr sz="1050" kern="0" spc="-26" dirty="0">
                <a:solidFill>
                  <a:sysClr val="windowText" lastClr="000000"/>
                </a:solidFill>
                <a:latin typeface="Arial MT"/>
                <a:cs typeface="Arial MT"/>
              </a:rPr>
              <a:t>CoT</a:t>
            </a:r>
            <a:r>
              <a:rPr sz="1050" kern="0" spc="-45" dirty="0">
                <a:solidFill>
                  <a:sysClr val="windowText" lastClr="000000"/>
                </a:solidFill>
                <a:latin typeface="Arial MT"/>
                <a:cs typeface="Arial MT"/>
              </a:rPr>
              <a:t> </a:t>
            </a:r>
            <a:r>
              <a:rPr sz="1050" kern="0" dirty="0">
                <a:solidFill>
                  <a:sysClr val="windowText" lastClr="000000"/>
                </a:solidFill>
                <a:latin typeface="Arial MT"/>
                <a:cs typeface="Arial MT"/>
              </a:rPr>
              <a:t>does</a:t>
            </a:r>
            <a:r>
              <a:rPr sz="1050" kern="0" spc="-38" dirty="0">
                <a:solidFill>
                  <a:sysClr val="windowText" lastClr="000000"/>
                </a:solidFill>
                <a:latin typeface="Arial MT"/>
                <a:cs typeface="Arial MT"/>
              </a:rPr>
              <a:t> </a:t>
            </a:r>
            <a:r>
              <a:rPr sz="1050" kern="0" spc="64" dirty="0">
                <a:solidFill>
                  <a:sysClr val="windowText" lastClr="000000"/>
                </a:solidFill>
                <a:latin typeface="Arial MT"/>
                <a:cs typeface="Arial MT"/>
              </a:rPr>
              <a:t>not</a:t>
            </a:r>
            <a:r>
              <a:rPr sz="1050" kern="0" spc="-45" dirty="0">
                <a:solidFill>
                  <a:sysClr val="windowText" lastClr="000000"/>
                </a:solidFill>
                <a:latin typeface="Arial MT"/>
                <a:cs typeface="Arial MT"/>
              </a:rPr>
              <a:t> </a:t>
            </a:r>
            <a:r>
              <a:rPr sz="1050" kern="0" spc="-8" dirty="0">
                <a:solidFill>
                  <a:sysClr val="windowText" lastClr="000000"/>
                </a:solidFill>
                <a:latin typeface="Arial MT"/>
                <a:cs typeface="Arial MT"/>
              </a:rPr>
              <a:t>accurately </a:t>
            </a:r>
            <a:r>
              <a:rPr sz="1050" kern="0" dirty="0">
                <a:solidFill>
                  <a:sysClr val="windowText" lastClr="000000"/>
                </a:solidFill>
                <a:latin typeface="Arial MT"/>
                <a:cs typeface="Arial MT"/>
              </a:rPr>
              <a:t>reflect</a:t>
            </a:r>
            <a:r>
              <a:rPr sz="1050" kern="0" spc="19" dirty="0">
                <a:solidFill>
                  <a:sysClr val="windowText" lastClr="000000"/>
                </a:solidFill>
                <a:latin typeface="Arial MT"/>
                <a:cs typeface="Arial MT"/>
              </a:rPr>
              <a:t> </a:t>
            </a:r>
            <a:r>
              <a:rPr sz="1050" kern="0" spc="45" dirty="0">
                <a:solidFill>
                  <a:sysClr val="windowText" lastClr="000000"/>
                </a:solidFill>
                <a:latin typeface="Arial MT"/>
                <a:cs typeface="Arial MT"/>
              </a:rPr>
              <a:t>the</a:t>
            </a:r>
            <a:r>
              <a:rPr sz="1050" kern="0" spc="23" dirty="0">
                <a:solidFill>
                  <a:sysClr val="windowText" lastClr="000000"/>
                </a:solidFill>
                <a:latin typeface="Arial MT"/>
                <a:cs typeface="Arial MT"/>
              </a:rPr>
              <a:t> </a:t>
            </a:r>
            <a:r>
              <a:rPr sz="1050" kern="0" spc="38" dirty="0">
                <a:solidFill>
                  <a:sysClr val="windowText" lastClr="000000"/>
                </a:solidFill>
                <a:latin typeface="Arial MT"/>
                <a:cs typeface="Arial MT"/>
              </a:rPr>
              <a:t>model's</a:t>
            </a:r>
            <a:r>
              <a:rPr sz="1050" kern="0" spc="30" dirty="0">
                <a:solidFill>
                  <a:sysClr val="windowText" lastClr="000000"/>
                </a:solidFill>
                <a:latin typeface="Arial MT"/>
                <a:cs typeface="Arial MT"/>
              </a:rPr>
              <a:t> </a:t>
            </a:r>
            <a:r>
              <a:rPr sz="1050" kern="0" dirty="0">
                <a:solidFill>
                  <a:sysClr val="windowText" lastClr="000000"/>
                </a:solidFill>
                <a:latin typeface="Arial MT"/>
                <a:cs typeface="Arial MT"/>
              </a:rPr>
              <a:t>reasoning,</a:t>
            </a:r>
            <a:r>
              <a:rPr sz="1050" kern="0" spc="26" dirty="0">
                <a:solidFill>
                  <a:sysClr val="windowText" lastClr="000000"/>
                </a:solidFill>
                <a:latin typeface="Arial MT"/>
                <a:cs typeface="Arial MT"/>
              </a:rPr>
              <a:t> </a:t>
            </a:r>
            <a:r>
              <a:rPr sz="1050" kern="0" spc="68" dirty="0">
                <a:solidFill>
                  <a:sysClr val="windowText" lastClr="000000"/>
                </a:solidFill>
                <a:latin typeface="Arial MT"/>
                <a:cs typeface="Arial MT"/>
              </a:rPr>
              <a:t>it</a:t>
            </a:r>
            <a:r>
              <a:rPr sz="1050" kern="0" spc="23" dirty="0">
                <a:solidFill>
                  <a:sysClr val="windowText" lastClr="000000"/>
                </a:solidFill>
                <a:latin typeface="Arial MT"/>
                <a:cs typeface="Arial MT"/>
              </a:rPr>
              <a:t> </a:t>
            </a:r>
            <a:r>
              <a:rPr sz="1050" kern="0" dirty="0">
                <a:solidFill>
                  <a:sysClr val="windowText" lastClr="000000"/>
                </a:solidFill>
                <a:latin typeface="Arial MT"/>
                <a:cs typeface="Arial MT"/>
              </a:rPr>
              <a:t>may</a:t>
            </a:r>
            <a:r>
              <a:rPr sz="1050" kern="0" spc="23" dirty="0">
                <a:solidFill>
                  <a:sysClr val="windowText" lastClr="000000"/>
                </a:solidFill>
                <a:latin typeface="Arial MT"/>
                <a:cs typeface="Arial MT"/>
              </a:rPr>
              <a:t> </a:t>
            </a:r>
            <a:r>
              <a:rPr sz="1050" kern="0" spc="-8" dirty="0">
                <a:solidFill>
                  <a:sysClr val="windowText" lastClr="000000"/>
                </a:solidFill>
                <a:latin typeface="Arial MT"/>
                <a:cs typeface="Arial MT"/>
              </a:rPr>
              <a:t>mislead </a:t>
            </a:r>
            <a:r>
              <a:rPr sz="1050" kern="0" spc="45" dirty="0">
                <a:solidFill>
                  <a:sysClr val="windowText" lastClr="000000"/>
                </a:solidFill>
                <a:latin typeface="Arial MT"/>
                <a:cs typeface="Arial MT"/>
              </a:rPr>
              <a:t>the</a:t>
            </a:r>
            <a:r>
              <a:rPr sz="1050" kern="0" spc="-56" dirty="0">
                <a:solidFill>
                  <a:sysClr val="windowText" lastClr="000000"/>
                </a:solidFill>
                <a:latin typeface="Arial MT"/>
                <a:cs typeface="Arial MT"/>
              </a:rPr>
              <a:t> </a:t>
            </a:r>
            <a:r>
              <a:rPr sz="1050" kern="0" dirty="0">
                <a:solidFill>
                  <a:sysClr val="windowText" lastClr="000000"/>
                </a:solidFill>
                <a:latin typeface="Arial MT"/>
                <a:cs typeface="Arial MT"/>
              </a:rPr>
              <a:t>assessment</a:t>
            </a:r>
            <a:r>
              <a:rPr sz="1050" kern="0" spc="-53" dirty="0">
                <a:solidFill>
                  <a:sysClr val="windowText" lastClr="000000"/>
                </a:solidFill>
                <a:latin typeface="Arial MT"/>
                <a:cs typeface="Arial MT"/>
              </a:rPr>
              <a:t> </a:t>
            </a:r>
            <a:r>
              <a:rPr sz="1050" kern="0" spc="41" dirty="0">
                <a:solidFill>
                  <a:sysClr val="windowText" lastClr="000000"/>
                </a:solidFill>
                <a:latin typeface="Arial MT"/>
                <a:cs typeface="Arial MT"/>
              </a:rPr>
              <a:t>of</a:t>
            </a:r>
            <a:r>
              <a:rPr sz="1050" kern="0" spc="-49" dirty="0">
                <a:solidFill>
                  <a:sysClr val="windowText" lastClr="000000"/>
                </a:solidFill>
                <a:latin typeface="Arial MT"/>
                <a:cs typeface="Arial MT"/>
              </a:rPr>
              <a:t> </a:t>
            </a:r>
            <a:r>
              <a:rPr sz="1050" kern="0" spc="-34" dirty="0">
                <a:solidFill>
                  <a:sysClr val="windowText" lastClr="000000"/>
                </a:solidFill>
                <a:latin typeface="Arial MT"/>
                <a:cs typeface="Arial MT"/>
              </a:rPr>
              <a:t>AI</a:t>
            </a:r>
            <a:r>
              <a:rPr sz="1050" kern="0" spc="-53" dirty="0">
                <a:solidFill>
                  <a:sysClr val="windowText" lastClr="000000"/>
                </a:solidFill>
                <a:latin typeface="Arial MT"/>
                <a:cs typeface="Arial MT"/>
              </a:rPr>
              <a:t> </a:t>
            </a:r>
            <a:r>
              <a:rPr sz="1050" kern="0" spc="-8" dirty="0">
                <a:solidFill>
                  <a:sysClr val="windowText" lastClr="000000"/>
                </a:solidFill>
                <a:latin typeface="Arial MT"/>
                <a:cs typeface="Arial MT"/>
              </a:rPr>
              <a:t>safety.</a:t>
            </a:r>
            <a:endParaRPr sz="1050" kern="0">
              <a:solidFill>
                <a:sysClr val="windowText" lastClr="000000"/>
              </a:solidFill>
              <a:latin typeface="Arial MT"/>
              <a:cs typeface="Arial MT"/>
            </a:endParaRPr>
          </a:p>
          <a:p>
            <a:pPr marL="9525" marR="3810" defTabSz="685800">
              <a:lnSpc>
                <a:spcPct val="150000"/>
              </a:lnSpc>
            </a:pPr>
            <a:r>
              <a:rPr sz="1050" kern="0" dirty="0">
                <a:solidFill>
                  <a:sysClr val="windowText" lastClr="000000"/>
                </a:solidFill>
                <a:latin typeface="Arial MT"/>
                <a:cs typeface="Arial MT"/>
              </a:rPr>
              <a:t>For</a:t>
            </a:r>
            <a:r>
              <a:rPr sz="1050" kern="0" spc="-23" dirty="0">
                <a:solidFill>
                  <a:sysClr val="windowText" lastClr="000000"/>
                </a:solidFill>
                <a:latin typeface="Arial MT"/>
                <a:cs typeface="Arial MT"/>
              </a:rPr>
              <a:t> </a:t>
            </a:r>
            <a:r>
              <a:rPr sz="1050" kern="0" dirty="0">
                <a:solidFill>
                  <a:sysClr val="windowText" lastClr="000000"/>
                </a:solidFill>
                <a:latin typeface="Arial MT"/>
                <a:cs typeface="Arial MT"/>
              </a:rPr>
              <a:t>instance,</a:t>
            </a:r>
            <a:r>
              <a:rPr sz="1050" kern="0" spc="-19" dirty="0">
                <a:solidFill>
                  <a:sysClr val="windowText" lastClr="000000"/>
                </a:solidFill>
                <a:latin typeface="Arial MT"/>
                <a:cs typeface="Arial MT"/>
              </a:rPr>
              <a:t> </a:t>
            </a:r>
            <a:r>
              <a:rPr sz="1050" kern="0" dirty="0">
                <a:solidFill>
                  <a:sysClr val="windowText" lastClr="000000"/>
                </a:solidFill>
                <a:latin typeface="Arial MT"/>
                <a:cs typeface="Arial MT"/>
              </a:rPr>
              <a:t>a</a:t>
            </a:r>
            <a:r>
              <a:rPr sz="1050" kern="0" spc="-19" dirty="0">
                <a:solidFill>
                  <a:sysClr val="windowText" lastClr="000000"/>
                </a:solidFill>
                <a:latin typeface="Arial MT"/>
                <a:cs typeface="Arial MT"/>
              </a:rPr>
              <a:t> </a:t>
            </a:r>
            <a:r>
              <a:rPr sz="1050" kern="0" spc="49" dirty="0">
                <a:solidFill>
                  <a:sysClr val="windowText" lastClr="000000"/>
                </a:solidFill>
                <a:latin typeface="Arial MT"/>
                <a:cs typeface="Arial MT"/>
              </a:rPr>
              <a:t>model</a:t>
            </a:r>
            <a:r>
              <a:rPr sz="1050" kern="0" spc="-23" dirty="0">
                <a:solidFill>
                  <a:sysClr val="windowText" lastClr="000000"/>
                </a:solidFill>
                <a:latin typeface="Arial MT"/>
                <a:cs typeface="Arial MT"/>
              </a:rPr>
              <a:t> </a:t>
            </a:r>
            <a:r>
              <a:rPr sz="1050" kern="0" dirty="0">
                <a:solidFill>
                  <a:sysClr val="windowText" lastClr="000000"/>
                </a:solidFill>
                <a:latin typeface="Arial MT"/>
                <a:cs typeface="Arial MT"/>
              </a:rPr>
              <a:t>may</a:t>
            </a:r>
            <a:r>
              <a:rPr sz="1050" kern="0" spc="-19" dirty="0">
                <a:solidFill>
                  <a:sysClr val="windowText" lastClr="000000"/>
                </a:solidFill>
                <a:latin typeface="Arial MT"/>
                <a:cs typeface="Arial MT"/>
              </a:rPr>
              <a:t> </a:t>
            </a:r>
            <a:r>
              <a:rPr sz="1050" kern="0" dirty="0">
                <a:solidFill>
                  <a:sysClr val="windowText" lastClr="000000"/>
                </a:solidFill>
                <a:latin typeface="Arial MT"/>
                <a:cs typeface="Arial MT"/>
              </a:rPr>
              <a:t>use</a:t>
            </a:r>
            <a:r>
              <a:rPr sz="1050" kern="0" spc="-23" dirty="0">
                <a:solidFill>
                  <a:sysClr val="windowText" lastClr="000000"/>
                </a:solidFill>
                <a:latin typeface="Arial MT"/>
                <a:cs typeface="Arial MT"/>
              </a:rPr>
              <a:t> </a:t>
            </a:r>
            <a:r>
              <a:rPr sz="1050" kern="0" dirty="0">
                <a:solidFill>
                  <a:sysClr val="windowText" lastClr="000000"/>
                </a:solidFill>
                <a:latin typeface="Arial MT"/>
                <a:cs typeface="Arial MT"/>
              </a:rPr>
              <a:t>a</a:t>
            </a:r>
            <a:r>
              <a:rPr sz="1050" kern="0" spc="-19" dirty="0">
                <a:solidFill>
                  <a:sysClr val="windowText" lastClr="000000"/>
                </a:solidFill>
                <a:latin typeface="Arial MT"/>
                <a:cs typeface="Arial MT"/>
              </a:rPr>
              <a:t> </a:t>
            </a:r>
            <a:r>
              <a:rPr sz="1050" kern="0" spc="64" dirty="0">
                <a:solidFill>
                  <a:sysClr val="windowText" lastClr="000000"/>
                </a:solidFill>
                <a:latin typeface="Arial MT"/>
                <a:cs typeface="Arial MT"/>
              </a:rPr>
              <a:t>prompt</a:t>
            </a:r>
            <a:r>
              <a:rPr sz="1050" kern="0" spc="-23" dirty="0">
                <a:solidFill>
                  <a:sysClr val="windowText" lastClr="000000"/>
                </a:solidFill>
                <a:latin typeface="Arial MT"/>
                <a:cs typeface="Arial MT"/>
              </a:rPr>
              <a:t> </a:t>
            </a:r>
            <a:r>
              <a:rPr sz="1050" kern="0" spc="53" dirty="0">
                <a:solidFill>
                  <a:sysClr val="windowText" lastClr="000000"/>
                </a:solidFill>
                <a:latin typeface="Arial MT"/>
                <a:cs typeface="Arial MT"/>
              </a:rPr>
              <a:t>to </a:t>
            </a:r>
            <a:r>
              <a:rPr sz="1050" kern="0" spc="8" dirty="0">
                <a:solidFill>
                  <a:sysClr val="windowText" lastClr="000000"/>
                </a:solidFill>
                <a:latin typeface="Arial MT"/>
                <a:cs typeface="Arial MT"/>
              </a:rPr>
              <a:t>influence</a:t>
            </a:r>
            <a:r>
              <a:rPr sz="1050" kern="0" spc="-11" dirty="0">
                <a:solidFill>
                  <a:sysClr val="windowText" lastClr="000000"/>
                </a:solidFill>
                <a:latin typeface="Arial MT"/>
                <a:cs typeface="Arial MT"/>
              </a:rPr>
              <a:t> </a:t>
            </a:r>
            <a:r>
              <a:rPr sz="1050" kern="0" spc="8" dirty="0">
                <a:solidFill>
                  <a:sysClr val="windowText" lastClr="000000"/>
                </a:solidFill>
                <a:latin typeface="Arial MT"/>
                <a:cs typeface="Arial MT"/>
              </a:rPr>
              <a:t>its</a:t>
            </a:r>
            <a:r>
              <a:rPr sz="1050" kern="0" dirty="0">
                <a:solidFill>
                  <a:sysClr val="windowText" lastClr="000000"/>
                </a:solidFill>
                <a:latin typeface="Arial MT"/>
                <a:cs typeface="Arial MT"/>
              </a:rPr>
              <a:t> </a:t>
            </a:r>
            <a:r>
              <a:rPr sz="1050" kern="0" spc="8" dirty="0">
                <a:solidFill>
                  <a:sysClr val="windowText" lastClr="000000"/>
                </a:solidFill>
                <a:latin typeface="Arial MT"/>
                <a:cs typeface="Arial MT"/>
              </a:rPr>
              <a:t>response</a:t>
            </a:r>
            <a:r>
              <a:rPr sz="1050" kern="0" spc="-8" dirty="0">
                <a:solidFill>
                  <a:sysClr val="windowText" lastClr="000000"/>
                </a:solidFill>
                <a:latin typeface="Arial MT"/>
                <a:cs typeface="Arial MT"/>
              </a:rPr>
              <a:t> </a:t>
            </a:r>
            <a:r>
              <a:rPr sz="1050" kern="0" spc="68" dirty="0">
                <a:solidFill>
                  <a:sysClr val="windowText" lastClr="000000"/>
                </a:solidFill>
                <a:latin typeface="Arial MT"/>
                <a:cs typeface="Arial MT"/>
              </a:rPr>
              <a:t>but</a:t>
            </a:r>
            <a:r>
              <a:rPr sz="1050" kern="0" spc="-11" dirty="0">
                <a:solidFill>
                  <a:sysClr val="windowText" lastClr="000000"/>
                </a:solidFill>
                <a:latin typeface="Arial MT"/>
                <a:cs typeface="Arial MT"/>
              </a:rPr>
              <a:t> </a:t>
            </a:r>
            <a:r>
              <a:rPr sz="1050" kern="0" spc="8" dirty="0">
                <a:solidFill>
                  <a:sysClr val="windowText" lastClr="000000"/>
                </a:solidFill>
                <a:latin typeface="Arial MT"/>
                <a:cs typeface="Arial MT"/>
              </a:rPr>
              <a:t>fail</a:t>
            </a:r>
            <a:r>
              <a:rPr sz="1050" kern="0" spc="-8" dirty="0">
                <a:solidFill>
                  <a:sysClr val="windowText" lastClr="000000"/>
                </a:solidFill>
                <a:latin typeface="Arial MT"/>
                <a:cs typeface="Arial MT"/>
              </a:rPr>
              <a:t> </a:t>
            </a:r>
            <a:r>
              <a:rPr sz="1050" kern="0" spc="71" dirty="0">
                <a:solidFill>
                  <a:sysClr val="windowText" lastClr="000000"/>
                </a:solidFill>
                <a:latin typeface="Arial MT"/>
                <a:cs typeface="Arial MT"/>
              </a:rPr>
              <a:t>to</a:t>
            </a:r>
            <a:r>
              <a:rPr sz="1050" kern="0" dirty="0">
                <a:solidFill>
                  <a:sysClr val="windowText" lastClr="000000"/>
                </a:solidFill>
                <a:latin typeface="Arial MT"/>
                <a:cs typeface="Arial MT"/>
              </a:rPr>
              <a:t> </a:t>
            </a:r>
            <a:r>
              <a:rPr sz="1050" kern="0" spc="49" dirty="0">
                <a:solidFill>
                  <a:sysClr val="windowText" lastClr="000000"/>
                </a:solidFill>
                <a:latin typeface="Arial MT"/>
                <a:cs typeface="Arial MT"/>
              </a:rPr>
              <a:t>mention</a:t>
            </a:r>
            <a:r>
              <a:rPr sz="1050" kern="0" spc="-8" dirty="0">
                <a:solidFill>
                  <a:sysClr val="windowText" lastClr="000000"/>
                </a:solidFill>
                <a:latin typeface="Arial MT"/>
                <a:cs typeface="Arial MT"/>
              </a:rPr>
              <a:t> </a:t>
            </a:r>
            <a:r>
              <a:rPr sz="1050" kern="0" spc="68" dirty="0">
                <a:solidFill>
                  <a:sysClr val="windowText" lastClr="000000"/>
                </a:solidFill>
                <a:latin typeface="Arial MT"/>
                <a:cs typeface="Arial MT"/>
              </a:rPr>
              <a:t>it</a:t>
            </a:r>
            <a:r>
              <a:rPr sz="1050" kern="0" spc="-11" dirty="0">
                <a:solidFill>
                  <a:sysClr val="windowText" lastClr="000000"/>
                </a:solidFill>
                <a:latin typeface="Arial MT"/>
                <a:cs typeface="Arial MT"/>
              </a:rPr>
              <a:t> </a:t>
            </a:r>
            <a:r>
              <a:rPr sz="1050" kern="0" spc="26" dirty="0">
                <a:solidFill>
                  <a:sysClr val="windowText" lastClr="000000"/>
                </a:solidFill>
                <a:latin typeface="Arial MT"/>
                <a:cs typeface="Arial MT"/>
              </a:rPr>
              <a:t>in</a:t>
            </a:r>
            <a:endParaRPr sz="1050" kern="0">
              <a:solidFill>
                <a:sysClr val="windowText" lastClr="000000"/>
              </a:solidFill>
              <a:latin typeface="Arial MT"/>
              <a:cs typeface="Arial MT"/>
            </a:endParaRPr>
          </a:p>
        </p:txBody>
      </p:sp>
      <p:sp>
        <p:nvSpPr>
          <p:cNvPr id="23" name="object 23"/>
          <p:cNvSpPr txBox="1"/>
          <p:nvPr/>
        </p:nvSpPr>
        <p:spPr>
          <a:xfrm>
            <a:off x="6290787" y="3802380"/>
            <a:ext cx="776764" cy="171681"/>
          </a:xfrm>
          <a:prstGeom prst="rect">
            <a:avLst/>
          </a:prstGeom>
        </p:spPr>
        <p:txBody>
          <a:bodyPr vert="horz" wrap="square" lIns="0" tIns="10001" rIns="0" bIns="0" rtlCol="0">
            <a:spAutoFit/>
          </a:bodyPr>
          <a:lstStyle/>
          <a:p>
            <a:pPr marL="9525" defTabSz="685800">
              <a:spcBef>
                <a:spcPts val="79"/>
              </a:spcBef>
            </a:pPr>
            <a:r>
              <a:rPr sz="1050" kern="0" dirty="0">
                <a:solidFill>
                  <a:sysClr val="windowText" lastClr="000000"/>
                </a:solidFill>
                <a:latin typeface="Arial MT"/>
                <a:cs typeface="Arial MT"/>
              </a:rPr>
              <a:t>its</a:t>
            </a:r>
            <a:r>
              <a:rPr sz="1050" kern="0" spc="30" dirty="0">
                <a:solidFill>
                  <a:sysClr val="windowText" lastClr="000000"/>
                </a:solidFill>
                <a:latin typeface="Arial MT"/>
                <a:cs typeface="Arial MT"/>
              </a:rPr>
              <a:t> </a:t>
            </a:r>
            <a:r>
              <a:rPr sz="1050" kern="0" spc="-8" dirty="0">
                <a:solidFill>
                  <a:sysClr val="windowText" lastClr="000000"/>
                </a:solidFill>
                <a:latin typeface="Arial MT"/>
                <a:cs typeface="Arial MT"/>
              </a:rPr>
              <a:t>behavior.</a:t>
            </a:r>
            <a:endParaRPr sz="1050" kern="0">
              <a:solidFill>
                <a:sysClr val="windowText" lastClr="000000"/>
              </a:solidFill>
              <a:latin typeface="Arial MT"/>
              <a:cs typeface="Arial M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924800" y="3949465"/>
            <a:ext cx="1219200" cy="1194435"/>
            <a:chOff x="10566400" y="5265953"/>
            <a:chExt cx="1625600" cy="1592580"/>
          </a:xfrm>
        </p:grpSpPr>
        <p:sp>
          <p:nvSpPr>
            <p:cNvPr id="3" name="object 3"/>
            <p:cNvSpPr/>
            <p:nvPr/>
          </p:nvSpPr>
          <p:spPr>
            <a:xfrm>
              <a:off x="10566400" y="5265953"/>
              <a:ext cx="1625600" cy="1592580"/>
            </a:xfrm>
            <a:custGeom>
              <a:avLst/>
              <a:gdLst/>
              <a:ahLst/>
              <a:cxnLst/>
              <a:rect l="l" t="t" r="r" b="b"/>
              <a:pathLst>
                <a:path w="1625600" h="1592579">
                  <a:moveTo>
                    <a:pt x="1625600" y="1592046"/>
                  </a:moveTo>
                  <a:lnTo>
                    <a:pt x="0" y="1592046"/>
                  </a:lnTo>
                  <a:lnTo>
                    <a:pt x="137706" y="1522945"/>
                  </a:lnTo>
                  <a:lnTo>
                    <a:pt x="184763" y="1496959"/>
                  </a:lnTo>
                  <a:lnTo>
                    <a:pt x="231311" y="1470473"/>
                  </a:lnTo>
                  <a:lnTo>
                    <a:pt x="277344" y="1443492"/>
                  </a:lnTo>
                  <a:lnTo>
                    <a:pt x="322855" y="1416022"/>
                  </a:lnTo>
                  <a:lnTo>
                    <a:pt x="367837" y="1388068"/>
                  </a:lnTo>
                  <a:lnTo>
                    <a:pt x="412283" y="1359634"/>
                  </a:lnTo>
                  <a:lnTo>
                    <a:pt x="456187" y="1330726"/>
                  </a:lnTo>
                  <a:lnTo>
                    <a:pt x="499542" y="1301350"/>
                  </a:lnTo>
                  <a:lnTo>
                    <a:pt x="542341" y="1271509"/>
                  </a:lnTo>
                  <a:lnTo>
                    <a:pt x="584577" y="1241210"/>
                  </a:lnTo>
                  <a:lnTo>
                    <a:pt x="626245" y="1210457"/>
                  </a:lnTo>
                  <a:lnTo>
                    <a:pt x="667336" y="1179256"/>
                  </a:lnTo>
                  <a:lnTo>
                    <a:pt x="707845" y="1147612"/>
                  </a:lnTo>
                  <a:lnTo>
                    <a:pt x="747764" y="1115530"/>
                  </a:lnTo>
                  <a:lnTo>
                    <a:pt x="787088" y="1083015"/>
                  </a:lnTo>
                  <a:lnTo>
                    <a:pt x="825808" y="1050072"/>
                  </a:lnTo>
                  <a:lnTo>
                    <a:pt x="863919" y="1016706"/>
                  </a:lnTo>
                  <a:lnTo>
                    <a:pt x="901414" y="982923"/>
                  </a:lnTo>
                  <a:lnTo>
                    <a:pt x="938286" y="948727"/>
                  </a:lnTo>
                  <a:lnTo>
                    <a:pt x="974528" y="914124"/>
                  </a:lnTo>
                  <a:lnTo>
                    <a:pt x="1010134" y="879119"/>
                  </a:lnTo>
                  <a:lnTo>
                    <a:pt x="1045096" y="843717"/>
                  </a:lnTo>
                  <a:lnTo>
                    <a:pt x="1079409" y="807923"/>
                  </a:lnTo>
                  <a:lnTo>
                    <a:pt x="1113066" y="771742"/>
                  </a:lnTo>
                  <a:lnTo>
                    <a:pt x="1146059" y="735180"/>
                  </a:lnTo>
                  <a:lnTo>
                    <a:pt x="1178382" y="698242"/>
                  </a:lnTo>
                  <a:lnTo>
                    <a:pt x="1210028" y="660932"/>
                  </a:lnTo>
                  <a:lnTo>
                    <a:pt x="1240991" y="623256"/>
                  </a:lnTo>
                  <a:lnTo>
                    <a:pt x="1271264" y="585219"/>
                  </a:lnTo>
                  <a:lnTo>
                    <a:pt x="1300840" y="546826"/>
                  </a:lnTo>
                  <a:lnTo>
                    <a:pt x="1329713" y="508082"/>
                  </a:lnTo>
                  <a:lnTo>
                    <a:pt x="1357875" y="468993"/>
                  </a:lnTo>
                  <a:lnTo>
                    <a:pt x="1385320" y="429563"/>
                  </a:lnTo>
                  <a:lnTo>
                    <a:pt x="1412042" y="389798"/>
                  </a:lnTo>
                  <a:lnTo>
                    <a:pt x="1438033" y="349703"/>
                  </a:lnTo>
                  <a:lnTo>
                    <a:pt x="1463287" y="309283"/>
                  </a:lnTo>
                  <a:lnTo>
                    <a:pt x="1487797" y="268543"/>
                  </a:lnTo>
                  <a:lnTo>
                    <a:pt x="1511557" y="227488"/>
                  </a:lnTo>
                  <a:lnTo>
                    <a:pt x="1534559" y="186123"/>
                  </a:lnTo>
                  <a:lnTo>
                    <a:pt x="1556797" y="144454"/>
                  </a:lnTo>
                  <a:lnTo>
                    <a:pt x="1578265" y="102486"/>
                  </a:lnTo>
                  <a:lnTo>
                    <a:pt x="1598955" y="60223"/>
                  </a:lnTo>
                  <a:lnTo>
                    <a:pt x="1625600" y="0"/>
                  </a:lnTo>
                  <a:lnTo>
                    <a:pt x="1625600" y="1592046"/>
                  </a:lnTo>
                  <a:close/>
                </a:path>
              </a:pathLst>
            </a:custGeom>
            <a:solidFill>
              <a:srgbClr val="C1D7FA"/>
            </a:solidFill>
          </p:spPr>
          <p:txBody>
            <a:bodyPr wrap="square" lIns="0" tIns="0" rIns="0" bIns="0" rtlCol="0"/>
            <a:lstStyle/>
            <a:p>
              <a:pPr defTabSz="685800"/>
              <a:endParaRPr sz="1350" kern="0">
                <a:solidFill>
                  <a:sysClr val="windowText" lastClr="000000"/>
                </a:solidFill>
              </a:endParaRPr>
            </a:p>
          </p:txBody>
        </p:sp>
        <p:sp>
          <p:nvSpPr>
            <p:cNvPr id="4" name="object 4"/>
            <p:cNvSpPr/>
            <p:nvPr/>
          </p:nvSpPr>
          <p:spPr>
            <a:xfrm>
              <a:off x="11297323" y="5774537"/>
              <a:ext cx="894715" cy="1083945"/>
            </a:xfrm>
            <a:custGeom>
              <a:avLst/>
              <a:gdLst/>
              <a:ahLst/>
              <a:cxnLst/>
              <a:rect l="l" t="t" r="r" b="b"/>
              <a:pathLst>
                <a:path w="894715" h="1083945">
                  <a:moveTo>
                    <a:pt x="894676" y="1083462"/>
                  </a:moveTo>
                  <a:lnTo>
                    <a:pt x="0" y="1083462"/>
                  </a:lnTo>
                  <a:lnTo>
                    <a:pt x="60604" y="1037348"/>
                  </a:lnTo>
                  <a:lnTo>
                    <a:pt x="94972" y="1008528"/>
                  </a:lnTo>
                  <a:lnTo>
                    <a:pt x="129147" y="978828"/>
                  </a:lnTo>
                  <a:lnTo>
                    <a:pt x="163127" y="948256"/>
                  </a:lnTo>
                  <a:lnTo>
                    <a:pt x="196909" y="916816"/>
                  </a:lnTo>
                  <a:lnTo>
                    <a:pt x="230490" y="884516"/>
                  </a:lnTo>
                  <a:lnTo>
                    <a:pt x="263868" y="851361"/>
                  </a:lnTo>
                  <a:lnTo>
                    <a:pt x="297040" y="817357"/>
                  </a:lnTo>
                  <a:lnTo>
                    <a:pt x="330004" y="782511"/>
                  </a:lnTo>
                  <a:lnTo>
                    <a:pt x="362756" y="746829"/>
                  </a:lnTo>
                  <a:lnTo>
                    <a:pt x="395293" y="710316"/>
                  </a:lnTo>
                  <a:lnTo>
                    <a:pt x="427614" y="672979"/>
                  </a:lnTo>
                  <a:lnTo>
                    <a:pt x="459714" y="634825"/>
                  </a:lnTo>
                  <a:lnTo>
                    <a:pt x="491593" y="595858"/>
                  </a:lnTo>
                  <a:lnTo>
                    <a:pt x="523246" y="556086"/>
                  </a:lnTo>
                  <a:lnTo>
                    <a:pt x="554671" y="515514"/>
                  </a:lnTo>
                  <a:lnTo>
                    <a:pt x="585866" y="474148"/>
                  </a:lnTo>
                  <a:lnTo>
                    <a:pt x="616827" y="431996"/>
                  </a:lnTo>
                  <a:lnTo>
                    <a:pt x="647553" y="389061"/>
                  </a:lnTo>
                  <a:lnTo>
                    <a:pt x="678039" y="345352"/>
                  </a:lnTo>
                  <a:lnTo>
                    <a:pt x="708284" y="300874"/>
                  </a:lnTo>
                  <a:lnTo>
                    <a:pt x="738285" y="255633"/>
                  </a:lnTo>
                  <a:lnTo>
                    <a:pt x="768038" y="209635"/>
                  </a:lnTo>
                  <a:lnTo>
                    <a:pt x="797543" y="162887"/>
                  </a:lnTo>
                  <a:lnTo>
                    <a:pt x="826794" y="115394"/>
                  </a:lnTo>
                  <a:lnTo>
                    <a:pt x="855791" y="67162"/>
                  </a:lnTo>
                  <a:lnTo>
                    <a:pt x="884529" y="18199"/>
                  </a:lnTo>
                  <a:lnTo>
                    <a:pt x="894676" y="0"/>
                  </a:lnTo>
                  <a:lnTo>
                    <a:pt x="894676" y="1083462"/>
                  </a:lnTo>
                  <a:close/>
                </a:path>
              </a:pathLst>
            </a:custGeom>
            <a:solidFill>
              <a:srgbClr val="82B0F8"/>
            </a:solidFill>
          </p:spPr>
          <p:txBody>
            <a:bodyPr wrap="square" lIns="0" tIns="0" rIns="0" bIns="0" rtlCol="0"/>
            <a:lstStyle/>
            <a:p>
              <a:pPr defTabSz="685800"/>
              <a:endParaRPr sz="1350" kern="0">
                <a:solidFill>
                  <a:sysClr val="windowText" lastClr="000000"/>
                </a:solidFill>
              </a:endParaRPr>
            </a:p>
          </p:txBody>
        </p:sp>
        <p:sp>
          <p:nvSpPr>
            <p:cNvPr id="5" name="object 5"/>
            <p:cNvSpPr/>
            <p:nvPr/>
          </p:nvSpPr>
          <p:spPr>
            <a:xfrm>
              <a:off x="11514035" y="6036970"/>
              <a:ext cx="678180" cy="821055"/>
            </a:xfrm>
            <a:custGeom>
              <a:avLst/>
              <a:gdLst/>
              <a:ahLst/>
              <a:cxnLst/>
              <a:rect l="l" t="t" r="r" b="b"/>
              <a:pathLst>
                <a:path w="678179" h="821054">
                  <a:moveTo>
                    <a:pt x="677964" y="821029"/>
                  </a:moveTo>
                  <a:lnTo>
                    <a:pt x="0" y="821029"/>
                  </a:lnTo>
                  <a:lnTo>
                    <a:pt x="45910" y="786091"/>
                  </a:lnTo>
                  <a:lnTo>
                    <a:pt x="79739" y="757568"/>
                  </a:lnTo>
                  <a:lnTo>
                    <a:pt x="113320" y="727922"/>
                  </a:lnTo>
                  <a:lnTo>
                    <a:pt x="146648" y="697162"/>
                  </a:lnTo>
                  <a:lnTo>
                    <a:pt x="179721" y="665300"/>
                  </a:lnTo>
                  <a:lnTo>
                    <a:pt x="212532" y="632344"/>
                  </a:lnTo>
                  <a:lnTo>
                    <a:pt x="245077" y="598305"/>
                  </a:lnTo>
                  <a:lnTo>
                    <a:pt x="277352" y="563194"/>
                  </a:lnTo>
                  <a:lnTo>
                    <a:pt x="309352" y="527021"/>
                  </a:lnTo>
                  <a:lnTo>
                    <a:pt x="341073" y="489795"/>
                  </a:lnTo>
                  <a:lnTo>
                    <a:pt x="372510" y="451527"/>
                  </a:lnTo>
                  <a:lnTo>
                    <a:pt x="403658" y="412228"/>
                  </a:lnTo>
                  <a:lnTo>
                    <a:pt x="434514" y="371907"/>
                  </a:lnTo>
                  <a:lnTo>
                    <a:pt x="465072" y="330574"/>
                  </a:lnTo>
                  <a:lnTo>
                    <a:pt x="495328" y="288240"/>
                  </a:lnTo>
                  <a:lnTo>
                    <a:pt x="525277" y="244915"/>
                  </a:lnTo>
                  <a:lnTo>
                    <a:pt x="554915" y="200609"/>
                  </a:lnTo>
                  <a:lnTo>
                    <a:pt x="584238" y="155332"/>
                  </a:lnTo>
                  <a:lnTo>
                    <a:pt x="613241" y="109095"/>
                  </a:lnTo>
                  <a:lnTo>
                    <a:pt x="641919" y="61907"/>
                  </a:lnTo>
                  <a:lnTo>
                    <a:pt x="670267" y="13779"/>
                  </a:lnTo>
                  <a:lnTo>
                    <a:pt x="677964" y="0"/>
                  </a:lnTo>
                  <a:lnTo>
                    <a:pt x="677964" y="821029"/>
                  </a:lnTo>
                  <a:close/>
                </a:path>
              </a:pathLst>
            </a:custGeom>
            <a:solidFill>
              <a:srgbClr val="4488F4"/>
            </a:solidFill>
          </p:spPr>
          <p:txBody>
            <a:bodyPr wrap="square" lIns="0" tIns="0" rIns="0" bIns="0" rtlCol="0"/>
            <a:lstStyle/>
            <a:p>
              <a:pPr defTabSz="685800"/>
              <a:endParaRPr sz="1350" kern="0">
                <a:solidFill>
                  <a:sysClr val="windowText" lastClr="000000"/>
                </a:solidFill>
              </a:endParaRPr>
            </a:p>
          </p:txBody>
        </p:sp>
      </p:grpSp>
      <p:grpSp>
        <p:nvGrpSpPr>
          <p:cNvPr id="6" name="object 6"/>
          <p:cNvGrpSpPr/>
          <p:nvPr/>
        </p:nvGrpSpPr>
        <p:grpSpPr>
          <a:xfrm>
            <a:off x="215693" y="143504"/>
            <a:ext cx="678180" cy="645319"/>
            <a:chOff x="287591" y="191338"/>
            <a:chExt cx="904240" cy="860425"/>
          </a:xfrm>
        </p:grpSpPr>
        <p:sp>
          <p:nvSpPr>
            <p:cNvPr id="7" name="object 7"/>
            <p:cNvSpPr/>
            <p:nvPr/>
          </p:nvSpPr>
          <p:spPr>
            <a:xfrm>
              <a:off x="287591" y="191338"/>
              <a:ext cx="619125" cy="722630"/>
            </a:xfrm>
            <a:custGeom>
              <a:avLst/>
              <a:gdLst/>
              <a:ahLst/>
              <a:cxnLst/>
              <a:rect l="l" t="t" r="r" b="b"/>
              <a:pathLst>
                <a:path w="619125" h="722630">
                  <a:moveTo>
                    <a:pt x="619125" y="722223"/>
                  </a:moveTo>
                  <a:lnTo>
                    <a:pt x="0" y="722223"/>
                  </a:lnTo>
                  <a:lnTo>
                    <a:pt x="0" y="0"/>
                  </a:lnTo>
                  <a:lnTo>
                    <a:pt x="619125" y="0"/>
                  </a:lnTo>
                  <a:lnTo>
                    <a:pt x="619125" y="4762"/>
                  </a:lnTo>
                  <a:lnTo>
                    <a:pt x="9525" y="4762"/>
                  </a:lnTo>
                  <a:lnTo>
                    <a:pt x="4762" y="9524"/>
                  </a:lnTo>
                  <a:lnTo>
                    <a:pt x="9525" y="9524"/>
                  </a:lnTo>
                  <a:lnTo>
                    <a:pt x="9525" y="712698"/>
                  </a:lnTo>
                  <a:lnTo>
                    <a:pt x="4762" y="712698"/>
                  </a:lnTo>
                  <a:lnTo>
                    <a:pt x="9525" y="717461"/>
                  </a:lnTo>
                  <a:lnTo>
                    <a:pt x="619125" y="717461"/>
                  </a:lnTo>
                  <a:lnTo>
                    <a:pt x="619125" y="722223"/>
                  </a:lnTo>
                  <a:close/>
                </a:path>
                <a:path w="619125" h="722630">
                  <a:moveTo>
                    <a:pt x="9525" y="9524"/>
                  </a:moveTo>
                  <a:lnTo>
                    <a:pt x="4762" y="9524"/>
                  </a:lnTo>
                  <a:lnTo>
                    <a:pt x="9525" y="4762"/>
                  </a:lnTo>
                  <a:lnTo>
                    <a:pt x="9525" y="9524"/>
                  </a:lnTo>
                  <a:close/>
                </a:path>
                <a:path w="619125" h="722630">
                  <a:moveTo>
                    <a:pt x="609600" y="9524"/>
                  </a:moveTo>
                  <a:lnTo>
                    <a:pt x="9525" y="9524"/>
                  </a:lnTo>
                  <a:lnTo>
                    <a:pt x="9525" y="4762"/>
                  </a:lnTo>
                  <a:lnTo>
                    <a:pt x="609600" y="4762"/>
                  </a:lnTo>
                  <a:lnTo>
                    <a:pt x="609600" y="9524"/>
                  </a:lnTo>
                  <a:close/>
                </a:path>
                <a:path w="619125" h="722630">
                  <a:moveTo>
                    <a:pt x="609600" y="717461"/>
                  </a:moveTo>
                  <a:lnTo>
                    <a:pt x="609600" y="4762"/>
                  </a:lnTo>
                  <a:lnTo>
                    <a:pt x="614362" y="9524"/>
                  </a:lnTo>
                  <a:lnTo>
                    <a:pt x="619125" y="9524"/>
                  </a:lnTo>
                  <a:lnTo>
                    <a:pt x="619125" y="712698"/>
                  </a:lnTo>
                  <a:lnTo>
                    <a:pt x="614362" y="712698"/>
                  </a:lnTo>
                  <a:lnTo>
                    <a:pt x="609600" y="717461"/>
                  </a:lnTo>
                  <a:close/>
                </a:path>
                <a:path w="619125" h="722630">
                  <a:moveTo>
                    <a:pt x="619125" y="9524"/>
                  </a:moveTo>
                  <a:lnTo>
                    <a:pt x="614362" y="9524"/>
                  </a:lnTo>
                  <a:lnTo>
                    <a:pt x="609600" y="4762"/>
                  </a:lnTo>
                  <a:lnTo>
                    <a:pt x="619125" y="4762"/>
                  </a:lnTo>
                  <a:lnTo>
                    <a:pt x="619125" y="9524"/>
                  </a:lnTo>
                  <a:close/>
                </a:path>
                <a:path w="619125" h="722630">
                  <a:moveTo>
                    <a:pt x="9525" y="717461"/>
                  </a:moveTo>
                  <a:lnTo>
                    <a:pt x="4762" y="712698"/>
                  </a:lnTo>
                  <a:lnTo>
                    <a:pt x="9525" y="712698"/>
                  </a:lnTo>
                  <a:lnTo>
                    <a:pt x="9525" y="717461"/>
                  </a:lnTo>
                  <a:close/>
                </a:path>
                <a:path w="619125" h="722630">
                  <a:moveTo>
                    <a:pt x="609600" y="717461"/>
                  </a:moveTo>
                  <a:lnTo>
                    <a:pt x="9525" y="717461"/>
                  </a:lnTo>
                  <a:lnTo>
                    <a:pt x="9525" y="712698"/>
                  </a:lnTo>
                  <a:lnTo>
                    <a:pt x="609600" y="712698"/>
                  </a:lnTo>
                  <a:lnTo>
                    <a:pt x="609600" y="717461"/>
                  </a:lnTo>
                  <a:close/>
                </a:path>
                <a:path w="619125" h="722630">
                  <a:moveTo>
                    <a:pt x="619125" y="717461"/>
                  </a:moveTo>
                  <a:lnTo>
                    <a:pt x="609600" y="717461"/>
                  </a:lnTo>
                  <a:lnTo>
                    <a:pt x="614362" y="712698"/>
                  </a:lnTo>
                  <a:lnTo>
                    <a:pt x="619125" y="712698"/>
                  </a:lnTo>
                  <a:lnTo>
                    <a:pt x="619125" y="717461"/>
                  </a:lnTo>
                  <a:close/>
                </a:path>
              </a:pathLst>
            </a:custGeom>
            <a:solidFill>
              <a:srgbClr val="808080"/>
            </a:solidFill>
          </p:spPr>
          <p:txBody>
            <a:bodyPr wrap="square" lIns="0" tIns="0" rIns="0" bIns="0" rtlCol="0"/>
            <a:lstStyle/>
            <a:p>
              <a:pPr defTabSz="685800"/>
              <a:endParaRPr sz="1350" kern="0">
                <a:solidFill>
                  <a:sysClr val="windowText" lastClr="000000"/>
                </a:solidFill>
              </a:endParaRPr>
            </a:p>
          </p:txBody>
        </p:sp>
        <p:sp>
          <p:nvSpPr>
            <p:cNvPr id="8" name="object 8"/>
            <p:cNvSpPr/>
            <p:nvPr/>
          </p:nvSpPr>
          <p:spPr>
            <a:xfrm>
              <a:off x="635508" y="591311"/>
              <a:ext cx="556260" cy="460375"/>
            </a:xfrm>
            <a:custGeom>
              <a:avLst/>
              <a:gdLst/>
              <a:ahLst/>
              <a:cxnLst/>
              <a:rect l="l" t="t" r="r" b="b"/>
              <a:pathLst>
                <a:path w="556260" h="460375">
                  <a:moveTo>
                    <a:pt x="556260" y="460248"/>
                  </a:moveTo>
                  <a:lnTo>
                    <a:pt x="0" y="460248"/>
                  </a:lnTo>
                  <a:lnTo>
                    <a:pt x="0" y="0"/>
                  </a:lnTo>
                  <a:lnTo>
                    <a:pt x="556260" y="0"/>
                  </a:lnTo>
                  <a:lnTo>
                    <a:pt x="556260" y="460248"/>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grpSp>
      <p:sp>
        <p:nvSpPr>
          <p:cNvPr id="9" name="object 9"/>
          <p:cNvSpPr txBox="1">
            <a:spLocks noGrp="1"/>
          </p:cNvSpPr>
          <p:nvPr>
            <p:ph type="title"/>
          </p:nvPr>
        </p:nvSpPr>
        <p:spPr>
          <a:xfrm>
            <a:off x="406743" y="353830"/>
            <a:ext cx="5663565" cy="355867"/>
          </a:xfrm>
          <a:prstGeom prst="rect">
            <a:avLst/>
          </a:prstGeom>
        </p:spPr>
        <p:txBody>
          <a:bodyPr vert="horz" wrap="square" lIns="0" tIns="9525" rIns="0" bIns="0" rtlCol="0">
            <a:spAutoFit/>
          </a:bodyPr>
          <a:lstStyle/>
          <a:p>
            <a:pPr marL="9525">
              <a:spcBef>
                <a:spcPts val="75"/>
              </a:spcBef>
            </a:pPr>
            <a:r>
              <a:rPr spc="41" dirty="0"/>
              <a:t>Example</a:t>
            </a:r>
            <a:r>
              <a:rPr spc="-113" dirty="0"/>
              <a:t> </a:t>
            </a:r>
            <a:r>
              <a:rPr spc="53" dirty="0"/>
              <a:t>of</a:t>
            </a:r>
            <a:r>
              <a:rPr spc="-101" dirty="0"/>
              <a:t> </a:t>
            </a:r>
            <a:r>
              <a:rPr spc="34" dirty="0"/>
              <a:t>unfaithfulness</a:t>
            </a:r>
          </a:p>
        </p:txBody>
      </p:sp>
      <p:sp>
        <p:nvSpPr>
          <p:cNvPr id="10" name="object 10"/>
          <p:cNvSpPr txBox="1"/>
          <p:nvPr/>
        </p:nvSpPr>
        <p:spPr>
          <a:xfrm>
            <a:off x="3382804" y="1482768"/>
            <a:ext cx="2861309" cy="2488053"/>
          </a:xfrm>
          <a:prstGeom prst="rect">
            <a:avLst/>
          </a:prstGeom>
        </p:spPr>
        <p:txBody>
          <a:bodyPr vert="horz" wrap="square" lIns="0" tIns="103823" rIns="0" bIns="0" rtlCol="0">
            <a:spAutoFit/>
          </a:bodyPr>
          <a:lstStyle/>
          <a:p>
            <a:pPr marL="9525" defTabSz="685800">
              <a:spcBef>
                <a:spcPts val="818"/>
              </a:spcBef>
            </a:pPr>
            <a:r>
              <a:rPr sz="1350" b="1" kern="0" dirty="0">
                <a:solidFill>
                  <a:sysClr val="windowText" lastClr="000000"/>
                </a:solidFill>
                <a:latin typeface="Arial"/>
                <a:cs typeface="Arial"/>
              </a:rPr>
              <a:t>Link</a:t>
            </a:r>
            <a:r>
              <a:rPr sz="1350" b="1" kern="0" spc="-49" dirty="0">
                <a:solidFill>
                  <a:sysClr val="windowText" lastClr="000000"/>
                </a:solidFill>
                <a:latin typeface="Arial"/>
                <a:cs typeface="Arial"/>
              </a:rPr>
              <a:t> </a:t>
            </a:r>
            <a:r>
              <a:rPr sz="1350" b="1" kern="0" spc="38" dirty="0">
                <a:solidFill>
                  <a:sysClr val="windowText" lastClr="000000"/>
                </a:solidFill>
                <a:latin typeface="Arial"/>
                <a:cs typeface="Arial"/>
              </a:rPr>
              <a:t>Between</a:t>
            </a:r>
            <a:r>
              <a:rPr sz="1350" b="1" kern="0" spc="-45" dirty="0">
                <a:solidFill>
                  <a:sysClr val="windowText" lastClr="000000"/>
                </a:solidFill>
                <a:latin typeface="Arial"/>
                <a:cs typeface="Arial"/>
              </a:rPr>
              <a:t> </a:t>
            </a:r>
            <a:r>
              <a:rPr sz="1350" b="1" kern="0" spc="-30" dirty="0">
                <a:solidFill>
                  <a:sysClr val="windowText" lastClr="000000"/>
                </a:solidFill>
                <a:latin typeface="Arial"/>
                <a:cs typeface="Arial"/>
              </a:rPr>
              <a:t>CoT</a:t>
            </a:r>
            <a:r>
              <a:rPr sz="1350" b="1" kern="0" spc="-49" dirty="0">
                <a:solidFill>
                  <a:sysClr val="windowText" lastClr="000000"/>
                </a:solidFill>
                <a:latin typeface="Arial"/>
                <a:cs typeface="Arial"/>
              </a:rPr>
              <a:t> </a:t>
            </a:r>
            <a:r>
              <a:rPr sz="1350" b="1" kern="0" spc="38" dirty="0">
                <a:solidFill>
                  <a:sysClr val="windowText" lastClr="000000"/>
                </a:solidFill>
                <a:latin typeface="Arial"/>
                <a:cs typeface="Arial"/>
              </a:rPr>
              <a:t>and</a:t>
            </a:r>
            <a:r>
              <a:rPr sz="1350" b="1" kern="0" spc="-45" dirty="0">
                <a:solidFill>
                  <a:sysClr val="windowText" lastClr="000000"/>
                </a:solidFill>
                <a:latin typeface="Arial"/>
                <a:cs typeface="Arial"/>
              </a:rPr>
              <a:t> </a:t>
            </a:r>
            <a:r>
              <a:rPr sz="1350" b="1" kern="0" spc="-26" dirty="0">
                <a:solidFill>
                  <a:sysClr val="windowText" lastClr="000000"/>
                </a:solidFill>
                <a:latin typeface="Arial"/>
                <a:cs typeface="Arial"/>
              </a:rPr>
              <a:t>AI</a:t>
            </a:r>
            <a:r>
              <a:rPr sz="1350" b="1" kern="0" spc="-45" dirty="0">
                <a:solidFill>
                  <a:sysClr val="windowText" lastClr="000000"/>
                </a:solidFill>
                <a:latin typeface="Arial"/>
                <a:cs typeface="Arial"/>
              </a:rPr>
              <a:t> </a:t>
            </a:r>
            <a:r>
              <a:rPr sz="1350" b="1" kern="0" spc="-8" dirty="0">
                <a:solidFill>
                  <a:sysClr val="windowText" lastClr="000000"/>
                </a:solidFill>
                <a:latin typeface="Arial"/>
                <a:cs typeface="Arial"/>
              </a:rPr>
              <a:t>Safety</a:t>
            </a:r>
            <a:endParaRPr sz="1350" kern="0">
              <a:solidFill>
                <a:sysClr val="windowText" lastClr="000000"/>
              </a:solidFill>
              <a:latin typeface="Arial"/>
              <a:cs typeface="Arial"/>
            </a:endParaRPr>
          </a:p>
          <a:p>
            <a:pPr marL="9525" marR="55721" defTabSz="685800">
              <a:lnSpc>
                <a:spcPts val="1890"/>
              </a:lnSpc>
              <a:spcBef>
                <a:spcPts val="124"/>
              </a:spcBef>
            </a:pPr>
            <a:r>
              <a:rPr sz="1050" kern="0" dirty="0">
                <a:solidFill>
                  <a:sysClr val="windowText" lastClr="000000"/>
                </a:solidFill>
                <a:latin typeface="Arial MT"/>
                <a:cs typeface="Arial MT"/>
              </a:rPr>
              <a:t>The</a:t>
            </a:r>
            <a:r>
              <a:rPr sz="1050" kern="0" spc="-23" dirty="0">
                <a:solidFill>
                  <a:sysClr val="windowText" lastClr="000000"/>
                </a:solidFill>
                <a:latin typeface="Arial MT"/>
                <a:cs typeface="Arial MT"/>
              </a:rPr>
              <a:t> </a:t>
            </a:r>
            <a:r>
              <a:rPr sz="1050" kern="0" dirty="0">
                <a:solidFill>
                  <a:sysClr val="windowText" lastClr="000000"/>
                </a:solidFill>
                <a:latin typeface="Arial MT"/>
                <a:cs typeface="Arial MT"/>
              </a:rPr>
              <a:t>safety</a:t>
            </a:r>
            <a:r>
              <a:rPr sz="1050" kern="0" spc="-23" dirty="0">
                <a:solidFill>
                  <a:sysClr val="windowText" lastClr="000000"/>
                </a:solidFill>
                <a:latin typeface="Arial MT"/>
                <a:cs typeface="Arial MT"/>
              </a:rPr>
              <a:t> </a:t>
            </a:r>
            <a:r>
              <a:rPr sz="1050" kern="0" spc="41" dirty="0">
                <a:solidFill>
                  <a:sysClr val="windowText" lastClr="000000"/>
                </a:solidFill>
                <a:latin typeface="Arial MT"/>
                <a:cs typeface="Arial MT"/>
              </a:rPr>
              <a:t>of</a:t>
            </a:r>
            <a:r>
              <a:rPr sz="1050" kern="0" spc="-15" dirty="0">
                <a:solidFill>
                  <a:sysClr val="windowText" lastClr="000000"/>
                </a:solidFill>
                <a:latin typeface="Arial MT"/>
                <a:cs typeface="Arial MT"/>
              </a:rPr>
              <a:t> </a:t>
            </a:r>
            <a:r>
              <a:rPr sz="1050" kern="0" spc="-34" dirty="0">
                <a:solidFill>
                  <a:sysClr val="windowText" lastClr="000000"/>
                </a:solidFill>
                <a:latin typeface="Arial MT"/>
                <a:cs typeface="Arial MT"/>
              </a:rPr>
              <a:t>AI</a:t>
            </a:r>
            <a:r>
              <a:rPr sz="1050" kern="0" spc="-23" dirty="0">
                <a:solidFill>
                  <a:sysClr val="windowText" lastClr="000000"/>
                </a:solidFill>
                <a:latin typeface="Arial MT"/>
                <a:cs typeface="Arial MT"/>
              </a:rPr>
              <a:t> </a:t>
            </a:r>
            <a:r>
              <a:rPr sz="1050" kern="0" dirty="0">
                <a:solidFill>
                  <a:sysClr val="windowText" lastClr="000000"/>
                </a:solidFill>
                <a:latin typeface="Arial MT"/>
                <a:cs typeface="Arial MT"/>
              </a:rPr>
              <a:t>has</a:t>
            </a:r>
            <a:r>
              <a:rPr sz="1050" kern="0" spc="-15" dirty="0">
                <a:solidFill>
                  <a:sysClr val="windowText" lastClr="000000"/>
                </a:solidFill>
                <a:latin typeface="Arial MT"/>
                <a:cs typeface="Arial MT"/>
              </a:rPr>
              <a:t> </a:t>
            </a:r>
            <a:r>
              <a:rPr sz="1050" kern="0" dirty="0">
                <a:solidFill>
                  <a:sysClr val="windowText" lastClr="000000"/>
                </a:solidFill>
                <a:latin typeface="Arial MT"/>
                <a:cs typeface="Arial MT"/>
              </a:rPr>
              <a:t>become</a:t>
            </a:r>
            <a:r>
              <a:rPr sz="1050" kern="0" spc="-23" dirty="0">
                <a:solidFill>
                  <a:sysClr val="windowText" lastClr="000000"/>
                </a:solidFill>
                <a:latin typeface="Arial MT"/>
                <a:cs typeface="Arial MT"/>
              </a:rPr>
              <a:t> </a:t>
            </a:r>
            <a:r>
              <a:rPr sz="1050" kern="0" dirty="0">
                <a:solidFill>
                  <a:sysClr val="windowText" lastClr="000000"/>
                </a:solidFill>
                <a:latin typeface="Arial MT"/>
                <a:cs typeface="Arial MT"/>
              </a:rPr>
              <a:t>a</a:t>
            </a:r>
            <a:r>
              <a:rPr sz="1050" kern="0" spc="-19" dirty="0">
                <a:solidFill>
                  <a:sysClr val="windowText" lastClr="000000"/>
                </a:solidFill>
                <a:latin typeface="Arial MT"/>
                <a:cs typeface="Arial MT"/>
              </a:rPr>
              <a:t> </a:t>
            </a:r>
            <a:r>
              <a:rPr sz="1050" kern="0" spc="34" dirty="0">
                <a:solidFill>
                  <a:sysClr val="windowText" lastClr="000000"/>
                </a:solidFill>
                <a:latin typeface="Arial MT"/>
                <a:cs typeface="Arial MT"/>
              </a:rPr>
              <a:t>critical</a:t>
            </a:r>
            <a:r>
              <a:rPr sz="1050" kern="0" spc="-19" dirty="0">
                <a:solidFill>
                  <a:sysClr val="windowText" lastClr="000000"/>
                </a:solidFill>
                <a:latin typeface="Arial MT"/>
                <a:cs typeface="Arial MT"/>
              </a:rPr>
              <a:t> </a:t>
            </a:r>
            <a:r>
              <a:rPr sz="1050" kern="0" spc="-8" dirty="0">
                <a:solidFill>
                  <a:sysClr val="windowText" lastClr="000000"/>
                </a:solidFill>
                <a:latin typeface="Arial MT"/>
                <a:cs typeface="Arial MT"/>
              </a:rPr>
              <a:t>concern </a:t>
            </a:r>
            <a:r>
              <a:rPr sz="1050" kern="0" spc="60" dirty="0">
                <a:solidFill>
                  <a:sysClr val="windowText" lastClr="000000"/>
                </a:solidFill>
                <a:latin typeface="Arial MT"/>
                <a:cs typeface="Arial MT"/>
              </a:rPr>
              <a:t>with</a:t>
            </a:r>
            <a:r>
              <a:rPr sz="1050" kern="0" spc="-49" dirty="0">
                <a:solidFill>
                  <a:sysClr val="windowText" lastClr="000000"/>
                </a:solidFill>
                <a:latin typeface="Arial MT"/>
                <a:cs typeface="Arial MT"/>
              </a:rPr>
              <a:t> </a:t>
            </a:r>
            <a:r>
              <a:rPr sz="1050" kern="0" spc="45" dirty="0">
                <a:solidFill>
                  <a:sysClr val="windowText" lastClr="000000"/>
                </a:solidFill>
                <a:latin typeface="Arial MT"/>
                <a:cs typeface="Arial MT"/>
              </a:rPr>
              <a:t>the</a:t>
            </a:r>
            <a:r>
              <a:rPr sz="1050" kern="0" spc="-53" dirty="0">
                <a:solidFill>
                  <a:sysClr val="windowText" lastClr="000000"/>
                </a:solidFill>
                <a:latin typeface="Arial MT"/>
                <a:cs typeface="Arial MT"/>
              </a:rPr>
              <a:t> </a:t>
            </a:r>
            <a:r>
              <a:rPr sz="1050" kern="0" spc="41" dirty="0">
                <a:solidFill>
                  <a:sysClr val="windowText" lastClr="000000"/>
                </a:solidFill>
                <a:latin typeface="Arial MT"/>
                <a:cs typeface="Arial MT"/>
              </a:rPr>
              <a:t>rapid</a:t>
            </a:r>
            <a:r>
              <a:rPr sz="1050" kern="0" spc="-53" dirty="0">
                <a:solidFill>
                  <a:sysClr val="windowText" lastClr="000000"/>
                </a:solidFill>
                <a:latin typeface="Arial MT"/>
                <a:cs typeface="Arial MT"/>
              </a:rPr>
              <a:t> </a:t>
            </a:r>
            <a:r>
              <a:rPr sz="1050" kern="0" spc="38" dirty="0">
                <a:solidFill>
                  <a:sysClr val="windowText" lastClr="000000"/>
                </a:solidFill>
                <a:latin typeface="Arial MT"/>
                <a:cs typeface="Arial MT"/>
              </a:rPr>
              <a:t>development</a:t>
            </a:r>
            <a:r>
              <a:rPr sz="1050" kern="0" spc="-53" dirty="0">
                <a:solidFill>
                  <a:sysClr val="windowText" lastClr="000000"/>
                </a:solidFill>
                <a:latin typeface="Arial MT"/>
                <a:cs typeface="Arial MT"/>
              </a:rPr>
              <a:t> </a:t>
            </a:r>
            <a:r>
              <a:rPr sz="1050" kern="0" spc="41" dirty="0">
                <a:solidFill>
                  <a:sysClr val="windowText" lastClr="000000"/>
                </a:solidFill>
                <a:latin typeface="Arial MT"/>
                <a:cs typeface="Arial MT"/>
              </a:rPr>
              <a:t>of</a:t>
            </a:r>
            <a:r>
              <a:rPr sz="1050" kern="0" spc="-49" dirty="0">
                <a:solidFill>
                  <a:sysClr val="windowText" lastClr="000000"/>
                </a:solidFill>
                <a:latin typeface="Arial MT"/>
                <a:cs typeface="Arial MT"/>
              </a:rPr>
              <a:t> </a:t>
            </a:r>
            <a:r>
              <a:rPr sz="1050" kern="0" spc="-30" dirty="0">
                <a:solidFill>
                  <a:sysClr val="windowText" lastClr="000000"/>
                </a:solidFill>
                <a:latin typeface="Arial MT"/>
                <a:cs typeface="Arial MT"/>
              </a:rPr>
              <a:t>LLMs.</a:t>
            </a:r>
            <a:r>
              <a:rPr sz="1050" kern="0" spc="-45" dirty="0">
                <a:solidFill>
                  <a:sysClr val="windowText" lastClr="000000"/>
                </a:solidFill>
                <a:latin typeface="Arial MT"/>
                <a:cs typeface="Arial MT"/>
              </a:rPr>
              <a:t> </a:t>
            </a:r>
            <a:r>
              <a:rPr sz="1050" kern="0" spc="-19" dirty="0">
                <a:solidFill>
                  <a:sysClr val="windowText" lastClr="000000"/>
                </a:solidFill>
                <a:latin typeface="Arial MT"/>
                <a:cs typeface="Arial MT"/>
              </a:rPr>
              <a:t>CoT </a:t>
            </a:r>
            <a:r>
              <a:rPr sz="1050" kern="0" dirty="0">
                <a:solidFill>
                  <a:sysClr val="windowText" lastClr="000000"/>
                </a:solidFill>
                <a:latin typeface="Arial MT"/>
                <a:cs typeface="Arial MT"/>
              </a:rPr>
              <a:t>offers</a:t>
            </a:r>
            <a:r>
              <a:rPr sz="1050" kern="0" spc="-26" dirty="0">
                <a:solidFill>
                  <a:sysClr val="windowText" lastClr="000000"/>
                </a:solidFill>
                <a:latin typeface="Arial MT"/>
                <a:cs typeface="Arial MT"/>
              </a:rPr>
              <a:t> </a:t>
            </a:r>
            <a:r>
              <a:rPr sz="1050" kern="0" dirty="0">
                <a:solidFill>
                  <a:sysClr val="windowText" lastClr="000000"/>
                </a:solidFill>
                <a:latin typeface="Arial MT"/>
                <a:cs typeface="Arial MT"/>
              </a:rPr>
              <a:t>a</a:t>
            </a:r>
            <a:r>
              <a:rPr sz="1050" kern="0" spc="-26" dirty="0">
                <a:solidFill>
                  <a:sysClr val="windowText" lastClr="000000"/>
                </a:solidFill>
                <a:latin typeface="Arial MT"/>
                <a:cs typeface="Arial MT"/>
              </a:rPr>
              <a:t> </a:t>
            </a:r>
            <a:r>
              <a:rPr sz="1050" kern="0" spc="45" dirty="0">
                <a:solidFill>
                  <a:sysClr val="windowText" lastClr="000000"/>
                </a:solidFill>
                <a:latin typeface="Arial MT"/>
                <a:cs typeface="Arial MT"/>
              </a:rPr>
              <a:t>potential</a:t>
            </a:r>
            <a:r>
              <a:rPr sz="1050" kern="0" spc="-30" dirty="0">
                <a:solidFill>
                  <a:sysClr val="windowText" lastClr="000000"/>
                </a:solidFill>
                <a:latin typeface="Arial MT"/>
                <a:cs typeface="Arial MT"/>
              </a:rPr>
              <a:t> </a:t>
            </a:r>
            <a:r>
              <a:rPr sz="1050" kern="0" dirty="0">
                <a:solidFill>
                  <a:sysClr val="windowText" lastClr="000000"/>
                </a:solidFill>
                <a:latin typeface="Arial MT"/>
                <a:cs typeface="Arial MT"/>
              </a:rPr>
              <a:t>way</a:t>
            </a:r>
            <a:r>
              <a:rPr sz="1050" kern="0" spc="-30" dirty="0">
                <a:solidFill>
                  <a:sysClr val="windowText" lastClr="000000"/>
                </a:solidFill>
                <a:latin typeface="Arial MT"/>
                <a:cs typeface="Arial MT"/>
              </a:rPr>
              <a:t> </a:t>
            </a:r>
            <a:r>
              <a:rPr sz="1050" kern="0" spc="71" dirty="0">
                <a:solidFill>
                  <a:sysClr val="windowText" lastClr="000000"/>
                </a:solidFill>
                <a:latin typeface="Arial MT"/>
                <a:cs typeface="Arial MT"/>
              </a:rPr>
              <a:t>to</a:t>
            </a:r>
            <a:r>
              <a:rPr sz="1050" kern="0" spc="-26" dirty="0">
                <a:solidFill>
                  <a:sysClr val="windowText" lastClr="000000"/>
                </a:solidFill>
                <a:latin typeface="Arial MT"/>
                <a:cs typeface="Arial MT"/>
              </a:rPr>
              <a:t> </a:t>
            </a:r>
            <a:r>
              <a:rPr sz="1050" kern="0" spc="60" dirty="0">
                <a:solidFill>
                  <a:sysClr val="windowText" lastClr="000000"/>
                </a:solidFill>
                <a:latin typeface="Arial MT"/>
                <a:cs typeface="Arial MT"/>
              </a:rPr>
              <a:t>monitor</a:t>
            </a:r>
            <a:r>
              <a:rPr sz="1050" kern="0" spc="-30" dirty="0">
                <a:solidFill>
                  <a:sysClr val="windowText" lastClr="000000"/>
                </a:solidFill>
                <a:latin typeface="Arial MT"/>
                <a:cs typeface="Arial MT"/>
              </a:rPr>
              <a:t> </a:t>
            </a:r>
            <a:r>
              <a:rPr sz="1050" kern="0" spc="-34" dirty="0">
                <a:solidFill>
                  <a:sysClr val="windowText" lastClr="000000"/>
                </a:solidFill>
                <a:latin typeface="Arial MT"/>
                <a:cs typeface="Arial MT"/>
              </a:rPr>
              <a:t>AI</a:t>
            </a:r>
            <a:r>
              <a:rPr sz="1050" kern="0" spc="-30" dirty="0">
                <a:solidFill>
                  <a:sysClr val="windowText" lastClr="000000"/>
                </a:solidFill>
                <a:latin typeface="Arial MT"/>
                <a:cs typeface="Arial MT"/>
              </a:rPr>
              <a:t> </a:t>
            </a:r>
            <a:r>
              <a:rPr sz="1050" kern="0" spc="-8" dirty="0">
                <a:solidFill>
                  <a:sysClr val="windowText" lastClr="000000"/>
                </a:solidFill>
                <a:latin typeface="Arial MT"/>
                <a:cs typeface="Arial MT"/>
              </a:rPr>
              <a:t>behavior </a:t>
            </a:r>
            <a:r>
              <a:rPr sz="1050" kern="0" dirty="0">
                <a:solidFill>
                  <a:sysClr val="windowText" lastClr="000000"/>
                </a:solidFill>
                <a:latin typeface="Arial MT"/>
                <a:cs typeface="Arial MT"/>
              </a:rPr>
              <a:t>by</a:t>
            </a:r>
            <a:r>
              <a:rPr sz="1050" kern="0" spc="19" dirty="0">
                <a:solidFill>
                  <a:sysClr val="windowText" lastClr="000000"/>
                </a:solidFill>
                <a:latin typeface="Arial MT"/>
                <a:cs typeface="Arial MT"/>
              </a:rPr>
              <a:t> </a:t>
            </a:r>
            <a:r>
              <a:rPr sz="1050" kern="0" dirty="0">
                <a:solidFill>
                  <a:sysClr val="windowText" lastClr="000000"/>
                </a:solidFill>
                <a:latin typeface="Arial MT"/>
                <a:cs typeface="Arial MT"/>
              </a:rPr>
              <a:t>revealing</a:t>
            </a:r>
            <a:r>
              <a:rPr sz="1050" kern="0" spc="19" dirty="0">
                <a:solidFill>
                  <a:sysClr val="windowText" lastClr="000000"/>
                </a:solidFill>
                <a:latin typeface="Arial MT"/>
                <a:cs typeface="Arial MT"/>
              </a:rPr>
              <a:t> </a:t>
            </a:r>
            <a:r>
              <a:rPr sz="1050" kern="0" spc="45" dirty="0">
                <a:solidFill>
                  <a:sysClr val="windowText" lastClr="000000"/>
                </a:solidFill>
                <a:latin typeface="Arial MT"/>
                <a:cs typeface="Arial MT"/>
              </a:rPr>
              <a:t>the</a:t>
            </a:r>
            <a:r>
              <a:rPr sz="1050" kern="0" spc="23" dirty="0">
                <a:solidFill>
                  <a:sysClr val="windowText" lastClr="000000"/>
                </a:solidFill>
                <a:latin typeface="Arial MT"/>
                <a:cs typeface="Arial MT"/>
              </a:rPr>
              <a:t> </a:t>
            </a:r>
            <a:r>
              <a:rPr sz="1050" kern="0" dirty="0">
                <a:solidFill>
                  <a:sysClr val="windowText" lastClr="000000"/>
                </a:solidFill>
                <a:latin typeface="Arial MT"/>
                <a:cs typeface="Arial MT"/>
              </a:rPr>
              <a:t>reasoning</a:t>
            </a:r>
            <a:r>
              <a:rPr sz="1050" kern="0" spc="19" dirty="0">
                <a:solidFill>
                  <a:sysClr val="windowText" lastClr="000000"/>
                </a:solidFill>
                <a:latin typeface="Arial MT"/>
                <a:cs typeface="Arial MT"/>
              </a:rPr>
              <a:t> </a:t>
            </a:r>
            <a:r>
              <a:rPr sz="1050" kern="0" dirty="0">
                <a:solidFill>
                  <a:sysClr val="windowText" lastClr="000000"/>
                </a:solidFill>
                <a:latin typeface="Arial MT"/>
                <a:cs typeface="Arial MT"/>
              </a:rPr>
              <a:t>process</a:t>
            </a:r>
            <a:r>
              <a:rPr sz="1050" kern="0" spc="26" dirty="0">
                <a:solidFill>
                  <a:sysClr val="windowText" lastClr="000000"/>
                </a:solidFill>
                <a:latin typeface="Arial MT"/>
                <a:cs typeface="Arial MT"/>
              </a:rPr>
              <a:t> </a:t>
            </a:r>
            <a:r>
              <a:rPr sz="1050" kern="0" spc="41" dirty="0">
                <a:solidFill>
                  <a:sysClr val="windowText" lastClr="000000"/>
                </a:solidFill>
                <a:latin typeface="Arial MT"/>
                <a:cs typeface="Arial MT"/>
              </a:rPr>
              <a:t>behind</a:t>
            </a:r>
            <a:r>
              <a:rPr sz="1050" kern="0" spc="23" dirty="0">
                <a:solidFill>
                  <a:sysClr val="windowText" lastClr="000000"/>
                </a:solidFill>
                <a:latin typeface="Arial MT"/>
                <a:cs typeface="Arial MT"/>
              </a:rPr>
              <a:t> </a:t>
            </a:r>
            <a:r>
              <a:rPr sz="1050" kern="0" spc="-19" dirty="0">
                <a:solidFill>
                  <a:sysClr val="windowText" lastClr="000000"/>
                </a:solidFill>
                <a:latin typeface="Arial MT"/>
                <a:cs typeface="Arial MT"/>
              </a:rPr>
              <a:t>its </a:t>
            </a:r>
            <a:r>
              <a:rPr sz="1050" kern="0" spc="-8" dirty="0">
                <a:solidFill>
                  <a:sysClr val="windowText" lastClr="000000"/>
                </a:solidFill>
                <a:latin typeface="Arial MT"/>
                <a:cs typeface="Arial MT"/>
              </a:rPr>
              <a:t>responses.</a:t>
            </a:r>
            <a:endParaRPr sz="1050" kern="0">
              <a:solidFill>
                <a:sysClr val="windowText" lastClr="000000"/>
              </a:solidFill>
              <a:latin typeface="Arial MT"/>
              <a:cs typeface="Arial MT"/>
            </a:endParaRPr>
          </a:p>
          <a:p>
            <a:pPr marL="9525" marR="3810" defTabSz="685800">
              <a:lnSpc>
                <a:spcPts val="1890"/>
              </a:lnSpc>
            </a:pPr>
            <a:r>
              <a:rPr sz="1050" kern="0" dirty="0">
                <a:solidFill>
                  <a:sysClr val="windowText" lastClr="000000"/>
                </a:solidFill>
                <a:latin typeface="Arial MT"/>
                <a:cs typeface="Arial MT"/>
              </a:rPr>
              <a:t>If </a:t>
            </a:r>
            <a:r>
              <a:rPr sz="1050" kern="0" spc="-26" dirty="0">
                <a:solidFill>
                  <a:sysClr val="windowText" lastClr="000000"/>
                </a:solidFill>
                <a:latin typeface="Arial MT"/>
                <a:cs typeface="Arial MT"/>
              </a:rPr>
              <a:t>CoT</a:t>
            </a:r>
            <a:r>
              <a:rPr sz="1050" kern="0" spc="-4" dirty="0">
                <a:solidFill>
                  <a:sysClr val="windowText" lastClr="000000"/>
                </a:solidFill>
                <a:latin typeface="Arial MT"/>
                <a:cs typeface="Arial MT"/>
              </a:rPr>
              <a:t> </a:t>
            </a:r>
            <a:r>
              <a:rPr sz="1050" kern="0" dirty="0">
                <a:solidFill>
                  <a:sysClr val="windowText" lastClr="000000"/>
                </a:solidFill>
                <a:latin typeface="Arial MT"/>
                <a:cs typeface="Arial MT"/>
              </a:rPr>
              <a:t>can</a:t>
            </a:r>
            <a:r>
              <a:rPr sz="1050" kern="0" spc="-4" dirty="0">
                <a:solidFill>
                  <a:sysClr val="windowText" lastClr="000000"/>
                </a:solidFill>
                <a:latin typeface="Arial MT"/>
                <a:cs typeface="Arial MT"/>
              </a:rPr>
              <a:t> </a:t>
            </a:r>
            <a:r>
              <a:rPr sz="1050" kern="0" spc="41" dirty="0">
                <a:solidFill>
                  <a:sysClr val="windowText" lastClr="000000"/>
                </a:solidFill>
                <a:latin typeface="Arial MT"/>
                <a:cs typeface="Arial MT"/>
              </a:rPr>
              <a:t>faithfully</a:t>
            </a:r>
            <a:r>
              <a:rPr sz="1050" kern="0" spc="-8" dirty="0">
                <a:solidFill>
                  <a:sysClr val="windowText" lastClr="000000"/>
                </a:solidFill>
                <a:latin typeface="Arial MT"/>
                <a:cs typeface="Arial MT"/>
              </a:rPr>
              <a:t> </a:t>
            </a:r>
            <a:r>
              <a:rPr sz="1050" kern="0" dirty="0">
                <a:solidFill>
                  <a:sysClr val="windowText" lastClr="000000"/>
                </a:solidFill>
                <a:latin typeface="Arial MT"/>
                <a:cs typeface="Arial MT"/>
              </a:rPr>
              <a:t>represent</a:t>
            </a:r>
            <a:r>
              <a:rPr sz="1050" kern="0" spc="-4" dirty="0">
                <a:solidFill>
                  <a:sysClr val="windowText" lastClr="000000"/>
                </a:solidFill>
                <a:latin typeface="Arial MT"/>
                <a:cs typeface="Arial MT"/>
              </a:rPr>
              <a:t> </a:t>
            </a:r>
            <a:r>
              <a:rPr sz="1050" kern="0" spc="45" dirty="0">
                <a:solidFill>
                  <a:sysClr val="windowText" lastClr="000000"/>
                </a:solidFill>
                <a:latin typeface="Arial MT"/>
                <a:cs typeface="Arial MT"/>
              </a:rPr>
              <a:t>the</a:t>
            </a:r>
            <a:r>
              <a:rPr sz="1050" kern="0" spc="-4" dirty="0">
                <a:solidFill>
                  <a:sysClr val="windowText" lastClr="000000"/>
                </a:solidFill>
                <a:latin typeface="Arial MT"/>
                <a:cs typeface="Arial MT"/>
              </a:rPr>
              <a:t> </a:t>
            </a:r>
            <a:r>
              <a:rPr sz="1050" kern="0" spc="30" dirty="0">
                <a:solidFill>
                  <a:sysClr val="windowText" lastClr="000000"/>
                </a:solidFill>
                <a:latin typeface="Arial MT"/>
                <a:cs typeface="Arial MT"/>
              </a:rPr>
              <a:t>model's </a:t>
            </a:r>
            <a:r>
              <a:rPr sz="1050" kern="0" dirty="0">
                <a:solidFill>
                  <a:sysClr val="windowText" lastClr="000000"/>
                </a:solidFill>
                <a:latin typeface="Arial MT"/>
                <a:cs typeface="Arial MT"/>
              </a:rPr>
              <a:t>reasoning,</a:t>
            </a:r>
            <a:r>
              <a:rPr sz="1050" kern="0" spc="-8" dirty="0">
                <a:solidFill>
                  <a:sysClr val="windowText" lastClr="000000"/>
                </a:solidFill>
                <a:latin typeface="Arial MT"/>
                <a:cs typeface="Arial MT"/>
              </a:rPr>
              <a:t> </a:t>
            </a:r>
            <a:r>
              <a:rPr sz="1050" kern="0" spc="68" dirty="0">
                <a:solidFill>
                  <a:sysClr val="windowText" lastClr="000000"/>
                </a:solidFill>
                <a:latin typeface="Arial MT"/>
                <a:cs typeface="Arial MT"/>
              </a:rPr>
              <a:t>it</a:t>
            </a:r>
            <a:r>
              <a:rPr sz="1050" kern="0" spc="-8" dirty="0">
                <a:solidFill>
                  <a:sysClr val="windowText" lastClr="000000"/>
                </a:solidFill>
                <a:latin typeface="Arial MT"/>
                <a:cs typeface="Arial MT"/>
              </a:rPr>
              <a:t> </a:t>
            </a:r>
            <a:r>
              <a:rPr sz="1050" kern="0" dirty="0">
                <a:solidFill>
                  <a:sysClr val="windowText" lastClr="000000"/>
                </a:solidFill>
                <a:latin typeface="Arial MT"/>
                <a:cs typeface="Arial MT"/>
              </a:rPr>
              <a:t>can</a:t>
            </a:r>
            <a:r>
              <a:rPr sz="1050" kern="0" spc="-11" dirty="0">
                <a:solidFill>
                  <a:sysClr val="windowText" lastClr="000000"/>
                </a:solidFill>
                <a:latin typeface="Arial MT"/>
                <a:cs typeface="Arial MT"/>
              </a:rPr>
              <a:t> </a:t>
            </a:r>
            <a:r>
              <a:rPr sz="1050" kern="0" spc="38" dirty="0">
                <a:solidFill>
                  <a:sysClr val="windowText" lastClr="000000"/>
                </a:solidFill>
                <a:latin typeface="Arial MT"/>
                <a:cs typeface="Arial MT"/>
              </a:rPr>
              <a:t>help</a:t>
            </a:r>
            <a:r>
              <a:rPr sz="1050" kern="0" spc="-11" dirty="0">
                <a:solidFill>
                  <a:sysClr val="windowText" lastClr="000000"/>
                </a:solidFill>
                <a:latin typeface="Arial MT"/>
                <a:cs typeface="Arial MT"/>
              </a:rPr>
              <a:t> </a:t>
            </a:r>
            <a:r>
              <a:rPr sz="1050" kern="0" spc="38" dirty="0">
                <a:solidFill>
                  <a:sysClr val="windowText" lastClr="000000"/>
                </a:solidFill>
                <a:latin typeface="Arial MT"/>
                <a:cs typeface="Arial MT"/>
              </a:rPr>
              <a:t>identify</a:t>
            </a:r>
            <a:r>
              <a:rPr sz="1050" kern="0" spc="-8" dirty="0">
                <a:solidFill>
                  <a:sysClr val="windowText" lastClr="000000"/>
                </a:solidFill>
                <a:latin typeface="Arial MT"/>
                <a:cs typeface="Arial MT"/>
              </a:rPr>
              <a:t> </a:t>
            </a:r>
            <a:r>
              <a:rPr sz="1050" kern="0" dirty="0">
                <a:solidFill>
                  <a:sysClr val="windowText" lastClr="000000"/>
                </a:solidFill>
                <a:latin typeface="Arial MT"/>
                <a:cs typeface="Arial MT"/>
              </a:rPr>
              <a:t>any</a:t>
            </a:r>
            <a:r>
              <a:rPr sz="1050" kern="0" spc="-11" dirty="0">
                <a:solidFill>
                  <a:sysClr val="windowText" lastClr="000000"/>
                </a:solidFill>
                <a:latin typeface="Arial MT"/>
                <a:cs typeface="Arial MT"/>
              </a:rPr>
              <a:t> </a:t>
            </a:r>
            <a:r>
              <a:rPr sz="1050" kern="0" spc="-8" dirty="0">
                <a:solidFill>
                  <a:sysClr val="windowText" lastClr="000000"/>
                </a:solidFill>
                <a:latin typeface="Arial MT"/>
                <a:cs typeface="Arial MT"/>
              </a:rPr>
              <a:t>deviations</a:t>
            </a:r>
            <a:r>
              <a:rPr sz="1050" kern="0" spc="375" dirty="0">
                <a:solidFill>
                  <a:sysClr val="windowText" lastClr="000000"/>
                </a:solidFill>
                <a:latin typeface="Arial MT"/>
                <a:cs typeface="Arial MT"/>
              </a:rPr>
              <a:t> </a:t>
            </a:r>
            <a:r>
              <a:rPr sz="1050" kern="0" spc="49" dirty="0">
                <a:solidFill>
                  <a:sysClr val="windowText" lastClr="000000"/>
                </a:solidFill>
                <a:latin typeface="Arial MT"/>
                <a:cs typeface="Arial MT"/>
              </a:rPr>
              <a:t>or</a:t>
            </a:r>
            <a:r>
              <a:rPr sz="1050" kern="0" spc="15" dirty="0">
                <a:solidFill>
                  <a:sysClr val="windowText" lastClr="000000"/>
                </a:solidFill>
                <a:latin typeface="Arial MT"/>
                <a:cs typeface="Arial MT"/>
              </a:rPr>
              <a:t> </a:t>
            </a:r>
            <a:r>
              <a:rPr sz="1050" kern="0" dirty="0">
                <a:solidFill>
                  <a:sysClr val="windowText" lastClr="000000"/>
                </a:solidFill>
                <a:latin typeface="Arial MT"/>
                <a:cs typeface="Arial MT"/>
              </a:rPr>
              <a:t>unsafe</a:t>
            </a:r>
            <a:r>
              <a:rPr sz="1050" kern="0" spc="19" dirty="0">
                <a:solidFill>
                  <a:sysClr val="windowText" lastClr="000000"/>
                </a:solidFill>
                <a:latin typeface="Arial MT"/>
                <a:cs typeface="Arial MT"/>
              </a:rPr>
              <a:t> </a:t>
            </a:r>
            <a:r>
              <a:rPr sz="1050" kern="0" dirty="0">
                <a:solidFill>
                  <a:sysClr val="windowText" lastClr="000000"/>
                </a:solidFill>
                <a:latin typeface="Arial MT"/>
                <a:cs typeface="Arial MT"/>
              </a:rPr>
              <a:t>behaviors.</a:t>
            </a:r>
            <a:r>
              <a:rPr sz="1050" kern="0" spc="26" dirty="0">
                <a:solidFill>
                  <a:sysClr val="windowText" lastClr="000000"/>
                </a:solidFill>
                <a:latin typeface="Arial MT"/>
                <a:cs typeface="Arial MT"/>
              </a:rPr>
              <a:t> </a:t>
            </a:r>
            <a:r>
              <a:rPr sz="1050" kern="0" dirty="0">
                <a:solidFill>
                  <a:sysClr val="windowText" lastClr="000000"/>
                </a:solidFill>
                <a:latin typeface="Arial MT"/>
                <a:cs typeface="Arial MT"/>
              </a:rPr>
              <a:t>However,</a:t>
            </a:r>
            <a:r>
              <a:rPr sz="1050" kern="0" spc="23" dirty="0">
                <a:solidFill>
                  <a:sysClr val="windowText" lastClr="000000"/>
                </a:solidFill>
                <a:latin typeface="Arial MT"/>
                <a:cs typeface="Arial MT"/>
              </a:rPr>
              <a:t> </a:t>
            </a:r>
            <a:r>
              <a:rPr sz="1050" kern="0" spc="45" dirty="0">
                <a:solidFill>
                  <a:sysClr val="windowText" lastClr="000000"/>
                </a:solidFill>
                <a:latin typeface="Arial MT"/>
                <a:cs typeface="Arial MT"/>
              </a:rPr>
              <a:t>the</a:t>
            </a:r>
            <a:r>
              <a:rPr sz="1050" kern="0" spc="19" dirty="0">
                <a:solidFill>
                  <a:sysClr val="windowText" lastClr="000000"/>
                </a:solidFill>
                <a:latin typeface="Arial MT"/>
                <a:cs typeface="Arial MT"/>
              </a:rPr>
              <a:t> </a:t>
            </a:r>
            <a:r>
              <a:rPr sz="1050" kern="0" spc="-8" dirty="0">
                <a:solidFill>
                  <a:sysClr val="windowText" lastClr="000000"/>
                </a:solidFill>
                <a:latin typeface="Arial MT"/>
                <a:cs typeface="Arial MT"/>
              </a:rPr>
              <a:t>faithfulness </a:t>
            </a:r>
            <a:r>
              <a:rPr sz="1050" kern="0" spc="41" dirty="0">
                <a:solidFill>
                  <a:sysClr val="windowText" lastClr="000000"/>
                </a:solidFill>
                <a:latin typeface="Arial MT"/>
                <a:cs typeface="Arial MT"/>
              </a:rPr>
              <a:t>of</a:t>
            </a:r>
            <a:r>
              <a:rPr sz="1050" kern="0" spc="-53" dirty="0">
                <a:solidFill>
                  <a:sysClr val="windowText" lastClr="000000"/>
                </a:solidFill>
                <a:latin typeface="Arial MT"/>
                <a:cs typeface="Arial MT"/>
              </a:rPr>
              <a:t> </a:t>
            </a:r>
            <a:r>
              <a:rPr sz="1050" kern="0" spc="-26" dirty="0">
                <a:solidFill>
                  <a:sysClr val="windowText" lastClr="000000"/>
                </a:solidFill>
                <a:latin typeface="Arial MT"/>
                <a:cs typeface="Arial MT"/>
              </a:rPr>
              <a:t>CoT</a:t>
            </a:r>
            <a:r>
              <a:rPr sz="1050" kern="0" spc="-53" dirty="0">
                <a:solidFill>
                  <a:sysClr val="windowText" lastClr="000000"/>
                </a:solidFill>
                <a:latin typeface="Arial MT"/>
                <a:cs typeface="Arial MT"/>
              </a:rPr>
              <a:t> </a:t>
            </a:r>
            <a:r>
              <a:rPr sz="1050" kern="0" dirty="0">
                <a:solidFill>
                  <a:sysClr val="windowText" lastClr="000000"/>
                </a:solidFill>
                <a:latin typeface="Arial MT"/>
                <a:cs typeface="Arial MT"/>
              </a:rPr>
              <a:t>is</a:t>
            </a:r>
            <a:r>
              <a:rPr sz="1050" kern="0" spc="-53" dirty="0">
                <a:solidFill>
                  <a:sysClr val="windowText" lastClr="000000"/>
                </a:solidFill>
                <a:latin typeface="Arial MT"/>
                <a:cs typeface="Arial MT"/>
              </a:rPr>
              <a:t> </a:t>
            </a:r>
            <a:r>
              <a:rPr sz="1050" kern="0" spc="38" dirty="0">
                <a:solidFill>
                  <a:sysClr val="windowText" lastClr="000000"/>
                </a:solidFill>
                <a:latin typeface="Arial MT"/>
                <a:cs typeface="Arial MT"/>
              </a:rPr>
              <a:t>still</a:t>
            </a:r>
            <a:r>
              <a:rPr sz="1050" kern="0" spc="-53" dirty="0">
                <a:solidFill>
                  <a:sysClr val="windowText" lastClr="000000"/>
                </a:solidFill>
                <a:latin typeface="Arial MT"/>
                <a:cs typeface="Arial MT"/>
              </a:rPr>
              <a:t> </a:t>
            </a:r>
            <a:r>
              <a:rPr sz="1050" kern="0" spc="38" dirty="0">
                <a:solidFill>
                  <a:sysClr val="windowText" lastClr="000000"/>
                </a:solidFill>
                <a:latin typeface="Arial MT"/>
                <a:cs typeface="Arial MT"/>
              </a:rPr>
              <a:t>under</a:t>
            </a:r>
            <a:r>
              <a:rPr sz="1050" kern="0" spc="-56" dirty="0">
                <a:solidFill>
                  <a:sysClr val="windowText" lastClr="000000"/>
                </a:solidFill>
                <a:latin typeface="Arial MT"/>
                <a:cs typeface="Arial MT"/>
              </a:rPr>
              <a:t> </a:t>
            </a:r>
            <a:r>
              <a:rPr sz="1050" kern="0" spc="-8" dirty="0">
                <a:solidFill>
                  <a:sysClr val="windowText" lastClr="000000"/>
                </a:solidFill>
                <a:latin typeface="Arial MT"/>
                <a:cs typeface="Arial MT"/>
              </a:rPr>
              <a:t>investigation.</a:t>
            </a:r>
            <a:endParaRPr sz="1050" kern="0">
              <a:solidFill>
                <a:sysClr val="windowText" lastClr="000000"/>
              </a:solidFill>
              <a:latin typeface="Arial MT"/>
              <a:cs typeface="Arial MT"/>
            </a:endParaRPr>
          </a:p>
        </p:txBody>
      </p:sp>
      <p:pic>
        <p:nvPicPr>
          <p:cNvPr id="11" name="object 11"/>
          <p:cNvPicPr/>
          <p:nvPr/>
        </p:nvPicPr>
        <p:blipFill>
          <a:blip r:embed="rId2" cstate="print"/>
          <a:stretch>
            <a:fillRect/>
          </a:stretch>
        </p:blipFill>
        <p:spPr>
          <a:xfrm>
            <a:off x="1763649" y="993266"/>
            <a:ext cx="5840730" cy="40290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34478" y="2541127"/>
            <a:ext cx="2827020" cy="1251818"/>
          </a:xfrm>
          <a:prstGeom prst="rect">
            <a:avLst/>
          </a:prstGeom>
        </p:spPr>
        <p:txBody>
          <a:bodyPr vert="horz" wrap="square" lIns="0" tIns="9525" rIns="0" bIns="0" rtlCol="0">
            <a:spAutoFit/>
          </a:bodyPr>
          <a:lstStyle/>
          <a:p>
            <a:pPr marL="9525" marR="3810" indent="848678" defTabSz="685800">
              <a:lnSpc>
                <a:spcPct val="129900"/>
              </a:lnSpc>
              <a:spcBef>
                <a:spcPts val="75"/>
              </a:spcBef>
            </a:pPr>
            <a:r>
              <a:rPr sz="3300" b="1" kern="0" spc="-8" dirty="0">
                <a:solidFill>
                  <a:srgbClr val="FFFFFF"/>
                </a:solidFill>
                <a:latin typeface="Tahoma"/>
                <a:cs typeface="Tahoma"/>
              </a:rPr>
              <a:t>Research </a:t>
            </a:r>
            <a:r>
              <a:rPr sz="3300" b="1" kern="0" spc="30" dirty="0">
                <a:solidFill>
                  <a:srgbClr val="FFFFFF"/>
                </a:solidFill>
                <a:latin typeface="Tahoma"/>
                <a:cs typeface="Tahoma"/>
              </a:rPr>
              <a:t>Methodology</a:t>
            </a:r>
            <a:endParaRPr sz="3300" kern="0">
              <a:solidFill>
                <a:sysClr val="windowText" lastClr="000000"/>
              </a:solidFill>
              <a:latin typeface="Tahoma"/>
              <a:cs typeface="Tahoma"/>
            </a:endParaRPr>
          </a:p>
        </p:txBody>
      </p:sp>
      <p:grpSp>
        <p:nvGrpSpPr>
          <p:cNvPr id="3" name="object 3"/>
          <p:cNvGrpSpPr/>
          <p:nvPr/>
        </p:nvGrpSpPr>
        <p:grpSpPr>
          <a:xfrm>
            <a:off x="447" y="0"/>
            <a:ext cx="9144000" cy="5143500"/>
            <a:chOff x="596" y="0"/>
            <a:chExt cx="12192000" cy="6858000"/>
          </a:xfrm>
        </p:grpSpPr>
        <p:sp>
          <p:nvSpPr>
            <p:cNvPr id="4" name="object 4"/>
            <p:cNvSpPr/>
            <p:nvPr/>
          </p:nvSpPr>
          <p:spPr>
            <a:xfrm>
              <a:off x="10201300" y="0"/>
              <a:ext cx="1991360" cy="1950720"/>
            </a:xfrm>
            <a:custGeom>
              <a:avLst/>
              <a:gdLst/>
              <a:ahLst/>
              <a:cxnLst/>
              <a:rect l="l" t="t" r="r" b="b"/>
              <a:pathLst>
                <a:path w="1991359" h="1950720">
                  <a:moveTo>
                    <a:pt x="1991296" y="1950199"/>
                  </a:moveTo>
                  <a:lnTo>
                    <a:pt x="1958657" y="1876412"/>
                  </a:lnTo>
                  <a:lnTo>
                    <a:pt x="1938260" y="1834570"/>
                  </a:lnTo>
                  <a:lnTo>
                    <a:pt x="1917240" y="1792962"/>
                  </a:lnTo>
                  <a:lnTo>
                    <a:pt x="1895603" y="1751591"/>
                  </a:lnTo>
                  <a:lnTo>
                    <a:pt x="1873352" y="1710462"/>
                  </a:lnTo>
                  <a:lnTo>
                    <a:pt x="1850492" y="1669577"/>
                  </a:lnTo>
                  <a:lnTo>
                    <a:pt x="1827027" y="1628940"/>
                  </a:lnTo>
                  <a:lnTo>
                    <a:pt x="1802961" y="1588554"/>
                  </a:lnTo>
                  <a:lnTo>
                    <a:pt x="1778299" y="1548421"/>
                  </a:lnTo>
                  <a:lnTo>
                    <a:pt x="1753046" y="1508547"/>
                  </a:lnTo>
                  <a:lnTo>
                    <a:pt x="1727204" y="1468933"/>
                  </a:lnTo>
                  <a:lnTo>
                    <a:pt x="1700779" y="1429584"/>
                  </a:lnTo>
                  <a:lnTo>
                    <a:pt x="1673776" y="1390502"/>
                  </a:lnTo>
                  <a:lnTo>
                    <a:pt x="1646198" y="1351691"/>
                  </a:lnTo>
                  <a:lnTo>
                    <a:pt x="1618049" y="1313154"/>
                  </a:lnTo>
                  <a:lnTo>
                    <a:pt x="1589335" y="1274894"/>
                  </a:lnTo>
                  <a:lnTo>
                    <a:pt x="1560059" y="1236916"/>
                  </a:lnTo>
                  <a:lnTo>
                    <a:pt x="1530226" y="1199221"/>
                  </a:lnTo>
                  <a:lnTo>
                    <a:pt x="1499840" y="1161814"/>
                  </a:lnTo>
                  <a:lnTo>
                    <a:pt x="1468905" y="1124697"/>
                  </a:lnTo>
                  <a:lnTo>
                    <a:pt x="1437426" y="1087875"/>
                  </a:lnTo>
                  <a:lnTo>
                    <a:pt x="1405408" y="1051350"/>
                  </a:lnTo>
                  <a:lnTo>
                    <a:pt x="1372853" y="1015125"/>
                  </a:lnTo>
                  <a:lnTo>
                    <a:pt x="1339768" y="979205"/>
                  </a:lnTo>
                  <a:lnTo>
                    <a:pt x="1306155" y="943592"/>
                  </a:lnTo>
                  <a:lnTo>
                    <a:pt x="1272020" y="908289"/>
                  </a:lnTo>
                  <a:lnTo>
                    <a:pt x="1237367" y="873301"/>
                  </a:lnTo>
                  <a:lnTo>
                    <a:pt x="1202200" y="838629"/>
                  </a:lnTo>
                  <a:lnTo>
                    <a:pt x="1166523" y="804279"/>
                  </a:lnTo>
                  <a:lnTo>
                    <a:pt x="1130341" y="770252"/>
                  </a:lnTo>
                  <a:lnTo>
                    <a:pt x="1093658" y="736552"/>
                  </a:lnTo>
                  <a:lnTo>
                    <a:pt x="1056479" y="703183"/>
                  </a:lnTo>
                  <a:lnTo>
                    <a:pt x="1018807" y="670147"/>
                  </a:lnTo>
                  <a:lnTo>
                    <a:pt x="980647" y="637449"/>
                  </a:lnTo>
                  <a:lnTo>
                    <a:pt x="942004" y="605091"/>
                  </a:lnTo>
                  <a:lnTo>
                    <a:pt x="902882" y="573077"/>
                  </a:lnTo>
                  <a:lnTo>
                    <a:pt x="863285" y="541410"/>
                  </a:lnTo>
                  <a:lnTo>
                    <a:pt x="823217" y="510093"/>
                  </a:lnTo>
                  <a:lnTo>
                    <a:pt x="782683" y="479130"/>
                  </a:lnTo>
                  <a:lnTo>
                    <a:pt x="741687" y="448524"/>
                  </a:lnTo>
                  <a:lnTo>
                    <a:pt x="700234" y="418279"/>
                  </a:lnTo>
                  <a:lnTo>
                    <a:pt x="658327" y="388397"/>
                  </a:lnTo>
                  <a:lnTo>
                    <a:pt x="615971" y="358882"/>
                  </a:lnTo>
                  <a:lnTo>
                    <a:pt x="573171" y="329737"/>
                  </a:lnTo>
                  <a:lnTo>
                    <a:pt x="529931" y="300966"/>
                  </a:lnTo>
                  <a:lnTo>
                    <a:pt x="486255" y="272572"/>
                  </a:lnTo>
                  <a:lnTo>
                    <a:pt x="442147" y="244558"/>
                  </a:lnTo>
                  <a:lnTo>
                    <a:pt x="397612" y="216928"/>
                  </a:lnTo>
                  <a:lnTo>
                    <a:pt x="352654" y="189684"/>
                  </a:lnTo>
                  <a:lnTo>
                    <a:pt x="307278" y="162831"/>
                  </a:lnTo>
                  <a:lnTo>
                    <a:pt x="261487" y="136371"/>
                  </a:lnTo>
                  <a:lnTo>
                    <a:pt x="215287" y="110308"/>
                  </a:lnTo>
                  <a:lnTo>
                    <a:pt x="168681" y="84645"/>
                  </a:lnTo>
                  <a:lnTo>
                    <a:pt x="0" y="0"/>
                  </a:lnTo>
                  <a:lnTo>
                    <a:pt x="1991296" y="0"/>
                  </a:lnTo>
                  <a:lnTo>
                    <a:pt x="1991296" y="1950199"/>
                  </a:lnTo>
                  <a:close/>
                </a:path>
              </a:pathLst>
            </a:custGeom>
            <a:solidFill>
              <a:srgbClr val="F7ECD2"/>
            </a:solidFill>
          </p:spPr>
          <p:txBody>
            <a:bodyPr wrap="square" lIns="0" tIns="0" rIns="0" bIns="0" rtlCol="0"/>
            <a:lstStyle/>
            <a:p>
              <a:pPr defTabSz="685800"/>
              <a:endParaRPr sz="1350" kern="0">
                <a:solidFill>
                  <a:sysClr val="windowText" lastClr="000000"/>
                </a:solidFill>
              </a:endParaRPr>
            </a:p>
          </p:txBody>
        </p:sp>
        <p:sp>
          <p:nvSpPr>
            <p:cNvPr id="5" name="object 5"/>
            <p:cNvSpPr/>
            <p:nvPr/>
          </p:nvSpPr>
          <p:spPr>
            <a:xfrm>
              <a:off x="11096650" y="0"/>
              <a:ext cx="1096010" cy="1327785"/>
            </a:xfrm>
            <a:custGeom>
              <a:avLst/>
              <a:gdLst/>
              <a:ahLst/>
              <a:cxnLst/>
              <a:rect l="l" t="t" r="r" b="b"/>
              <a:pathLst>
                <a:path w="1096009" h="1327785">
                  <a:moveTo>
                    <a:pt x="1095946" y="1327188"/>
                  </a:moveTo>
                  <a:lnTo>
                    <a:pt x="1054934" y="1256111"/>
                  </a:lnTo>
                  <a:lnTo>
                    <a:pt x="1026146" y="1207901"/>
                  </a:lnTo>
                  <a:lnTo>
                    <a:pt x="997151" y="1160286"/>
                  </a:lnTo>
                  <a:lnTo>
                    <a:pt x="967951" y="1113271"/>
                  </a:lnTo>
                  <a:lnTo>
                    <a:pt x="938547" y="1066859"/>
                  </a:lnTo>
                  <a:lnTo>
                    <a:pt x="908941" y="1021054"/>
                  </a:lnTo>
                  <a:lnTo>
                    <a:pt x="879135" y="975860"/>
                  </a:lnTo>
                  <a:lnTo>
                    <a:pt x="849131" y="931282"/>
                  </a:lnTo>
                  <a:lnTo>
                    <a:pt x="818931" y="887323"/>
                  </a:lnTo>
                  <a:lnTo>
                    <a:pt x="788536" y="843988"/>
                  </a:lnTo>
                  <a:lnTo>
                    <a:pt x="757948" y="801280"/>
                  </a:lnTo>
                  <a:lnTo>
                    <a:pt x="727170" y="759204"/>
                  </a:lnTo>
                  <a:lnTo>
                    <a:pt x="696201" y="717763"/>
                  </a:lnTo>
                  <a:lnTo>
                    <a:pt x="665046" y="676961"/>
                  </a:lnTo>
                  <a:lnTo>
                    <a:pt x="633705" y="636804"/>
                  </a:lnTo>
                  <a:lnTo>
                    <a:pt x="602180" y="597293"/>
                  </a:lnTo>
                  <a:lnTo>
                    <a:pt x="570472" y="558434"/>
                  </a:lnTo>
                  <a:lnTo>
                    <a:pt x="538585" y="520231"/>
                  </a:lnTo>
                  <a:lnTo>
                    <a:pt x="506519" y="482688"/>
                  </a:lnTo>
                  <a:lnTo>
                    <a:pt x="474276" y="445808"/>
                  </a:lnTo>
                  <a:lnTo>
                    <a:pt x="441858" y="409595"/>
                  </a:lnTo>
                  <a:lnTo>
                    <a:pt x="409268" y="374055"/>
                  </a:lnTo>
                  <a:lnTo>
                    <a:pt x="376505" y="339190"/>
                  </a:lnTo>
                  <a:lnTo>
                    <a:pt x="343574" y="305005"/>
                  </a:lnTo>
                  <a:lnTo>
                    <a:pt x="310474" y="271503"/>
                  </a:lnTo>
                  <a:lnTo>
                    <a:pt x="277209" y="238690"/>
                  </a:lnTo>
                  <a:lnTo>
                    <a:pt x="243779" y="206568"/>
                  </a:lnTo>
                  <a:lnTo>
                    <a:pt x="210187" y="175142"/>
                  </a:lnTo>
                  <a:lnTo>
                    <a:pt x="176435" y="144416"/>
                  </a:lnTo>
                  <a:lnTo>
                    <a:pt x="142523" y="114393"/>
                  </a:lnTo>
                  <a:lnTo>
                    <a:pt x="108455" y="85079"/>
                  </a:lnTo>
                  <a:lnTo>
                    <a:pt x="74231" y="56476"/>
                  </a:lnTo>
                  <a:lnTo>
                    <a:pt x="0" y="0"/>
                  </a:lnTo>
                  <a:lnTo>
                    <a:pt x="1095946" y="0"/>
                  </a:lnTo>
                  <a:lnTo>
                    <a:pt x="1095946" y="1327188"/>
                  </a:lnTo>
                  <a:close/>
                </a:path>
              </a:pathLst>
            </a:custGeom>
            <a:solidFill>
              <a:srgbClr val="EFDBA8"/>
            </a:solidFill>
          </p:spPr>
          <p:txBody>
            <a:bodyPr wrap="square" lIns="0" tIns="0" rIns="0" bIns="0" rtlCol="0"/>
            <a:lstStyle/>
            <a:p>
              <a:pPr defTabSz="685800"/>
              <a:endParaRPr sz="1350" kern="0">
                <a:solidFill>
                  <a:sysClr val="windowText" lastClr="000000"/>
                </a:solidFill>
              </a:endParaRPr>
            </a:p>
          </p:txBody>
        </p:sp>
        <p:sp>
          <p:nvSpPr>
            <p:cNvPr id="6" name="object 6"/>
            <p:cNvSpPr/>
            <p:nvPr/>
          </p:nvSpPr>
          <p:spPr>
            <a:xfrm>
              <a:off x="11362105" y="0"/>
              <a:ext cx="830580" cy="1005840"/>
            </a:xfrm>
            <a:custGeom>
              <a:avLst/>
              <a:gdLst/>
              <a:ahLst/>
              <a:cxnLst/>
              <a:rect l="l" t="t" r="r" b="b"/>
              <a:pathLst>
                <a:path w="830579" h="1005840">
                  <a:moveTo>
                    <a:pt x="830491" y="1005725"/>
                  </a:moveTo>
                  <a:lnTo>
                    <a:pt x="792156" y="939626"/>
                  </a:lnTo>
                  <a:lnTo>
                    <a:pt x="762963" y="891217"/>
                  </a:lnTo>
                  <a:lnTo>
                    <a:pt x="733494" y="843613"/>
                  </a:lnTo>
                  <a:lnTo>
                    <a:pt x="703750" y="796822"/>
                  </a:lnTo>
                  <a:lnTo>
                    <a:pt x="673736" y="750850"/>
                  </a:lnTo>
                  <a:lnTo>
                    <a:pt x="643453" y="705706"/>
                  </a:lnTo>
                  <a:lnTo>
                    <a:pt x="612906" y="661397"/>
                  </a:lnTo>
                  <a:lnTo>
                    <a:pt x="582098" y="617929"/>
                  </a:lnTo>
                  <a:lnTo>
                    <a:pt x="551032" y="575310"/>
                  </a:lnTo>
                  <a:lnTo>
                    <a:pt x="519711" y="533547"/>
                  </a:lnTo>
                  <a:lnTo>
                    <a:pt x="488138" y="492647"/>
                  </a:lnTo>
                  <a:lnTo>
                    <a:pt x="456317" y="452618"/>
                  </a:lnTo>
                  <a:lnTo>
                    <a:pt x="424250" y="413467"/>
                  </a:lnTo>
                  <a:lnTo>
                    <a:pt x="391942" y="375200"/>
                  </a:lnTo>
                  <a:lnTo>
                    <a:pt x="359394" y="337826"/>
                  </a:lnTo>
                  <a:lnTo>
                    <a:pt x="326611" y="301351"/>
                  </a:lnTo>
                  <a:lnTo>
                    <a:pt x="293595" y="265783"/>
                  </a:lnTo>
                  <a:lnTo>
                    <a:pt x="260351" y="231129"/>
                  </a:lnTo>
                  <a:lnTo>
                    <a:pt x="226880" y="197396"/>
                  </a:lnTo>
                  <a:lnTo>
                    <a:pt x="193186" y="164591"/>
                  </a:lnTo>
                  <a:lnTo>
                    <a:pt x="159273" y="132721"/>
                  </a:lnTo>
                  <a:lnTo>
                    <a:pt x="125143" y="101795"/>
                  </a:lnTo>
                  <a:lnTo>
                    <a:pt x="90801" y="71818"/>
                  </a:lnTo>
                  <a:lnTo>
                    <a:pt x="56248" y="42799"/>
                  </a:lnTo>
                  <a:lnTo>
                    <a:pt x="0" y="0"/>
                  </a:lnTo>
                  <a:lnTo>
                    <a:pt x="830491" y="0"/>
                  </a:lnTo>
                  <a:lnTo>
                    <a:pt x="830491" y="1005725"/>
                  </a:lnTo>
                  <a:close/>
                </a:path>
              </a:pathLst>
            </a:custGeom>
            <a:solidFill>
              <a:srgbClr val="E8C87B"/>
            </a:solidFill>
          </p:spPr>
          <p:txBody>
            <a:bodyPr wrap="square" lIns="0" tIns="0" rIns="0" bIns="0" rtlCol="0"/>
            <a:lstStyle/>
            <a:p>
              <a:pPr defTabSz="685800"/>
              <a:endParaRPr sz="1350" kern="0">
                <a:solidFill>
                  <a:sysClr val="windowText" lastClr="000000"/>
                </a:solidFill>
              </a:endParaRPr>
            </a:p>
          </p:txBody>
        </p:sp>
        <p:sp>
          <p:nvSpPr>
            <p:cNvPr id="7" name="object 7"/>
            <p:cNvSpPr/>
            <p:nvPr/>
          </p:nvSpPr>
          <p:spPr>
            <a:xfrm>
              <a:off x="596" y="5265953"/>
              <a:ext cx="1625600" cy="1592580"/>
            </a:xfrm>
            <a:custGeom>
              <a:avLst/>
              <a:gdLst/>
              <a:ahLst/>
              <a:cxnLst/>
              <a:rect l="l" t="t" r="r" b="b"/>
              <a:pathLst>
                <a:path w="1625600" h="1592579">
                  <a:moveTo>
                    <a:pt x="1625600" y="1592046"/>
                  </a:moveTo>
                  <a:lnTo>
                    <a:pt x="0" y="1592046"/>
                  </a:lnTo>
                  <a:lnTo>
                    <a:pt x="0" y="0"/>
                  </a:lnTo>
                  <a:lnTo>
                    <a:pt x="26631" y="60223"/>
                  </a:lnTo>
                  <a:lnTo>
                    <a:pt x="47322" y="102486"/>
                  </a:lnTo>
                  <a:lnTo>
                    <a:pt x="68791" y="144454"/>
                  </a:lnTo>
                  <a:lnTo>
                    <a:pt x="91030" y="186123"/>
                  </a:lnTo>
                  <a:lnTo>
                    <a:pt x="114033" y="227488"/>
                  </a:lnTo>
                  <a:lnTo>
                    <a:pt x="137793" y="268543"/>
                  </a:lnTo>
                  <a:lnTo>
                    <a:pt x="162304" y="309283"/>
                  </a:lnTo>
                  <a:lnTo>
                    <a:pt x="187559" y="349703"/>
                  </a:lnTo>
                  <a:lnTo>
                    <a:pt x="213550" y="389798"/>
                  </a:lnTo>
                  <a:lnTo>
                    <a:pt x="240273" y="429563"/>
                  </a:lnTo>
                  <a:lnTo>
                    <a:pt x="267718" y="468993"/>
                  </a:lnTo>
                  <a:lnTo>
                    <a:pt x="295881" y="508082"/>
                  </a:lnTo>
                  <a:lnTo>
                    <a:pt x="324754" y="546826"/>
                  </a:lnTo>
                  <a:lnTo>
                    <a:pt x="354331" y="585219"/>
                  </a:lnTo>
                  <a:lnTo>
                    <a:pt x="384604" y="623256"/>
                  </a:lnTo>
                  <a:lnTo>
                    <a:pt x="415567" y="660932"/>
                  </a:lnTo>
                  <a:lnTo>
                    <a:pt x="447214" y="698242"/>
                  </a:lnTo>
                  <a:lnTo>
                    <a:pt x="479538" y="735180"/>
                  </a:lnTo>
                  <a:lnTo>
                    <a:pt x="512531" y="771742"/>
                  </a:lnTo>
                  <a:lnTo>
                    <a:pt x="546188" y="807923"/>
                  </a:lnTo>
                  <a:lnTo>
                    <a:pt x="580501" y="843717"/>
                  </a:lnTo>
                  <a:lnTo>
                    <a:pt x="615464" y="879119"/>
                  </a:lnTo>
                  <a:lnTo>
                    <a:pt x="651070" y="914124"/>
                  </a:lnTo>
                  <a:lnTo>
                    <a:pt x="687312" y="948727"/>
                  </a:lnTo>
                  <a:lnTo>
                    <a:pt x="724184" y="982923"/>
                  </a:lnTo>
                  <a:lnTo>
                    <a:pt x="761679" y="1016706"/>
                  </a:lnTo>
                  <a:lnTo>
                    <a:pt x="799790" y="1050072"/>
                  </a:lnTo>
                  <a:lnTo>
                    <a:pt x="838511" y="1083015"/>
                  </a:lnTo>
                  <a:lnTo>
                    <a:pt x="877834" y="1115530"/>
                  </a:lnTo>
                  <a:lnTo>
                    <a:pt x="917754" y="1147612"/>
                  </a:lnTo>
                  <a:lnTo>
                    <a:pt x="958263" y="1179256"/>
                  </a:lnTo>
                  <a:lnTo>
                    <a:pt x="999354" y="1210457"/>
                  </a:lnTo>
                  <a:lnTo>
                    <a:pt x="1041022" y="1241210"/>
                  </a:lnTo>
                  <a:lnTo>
                    <a:pt x="1083258" y="1271509"/>
                  </a:lnTo>
                  <a:lnTo>
                    <a:pt x="1126057" y="1301350"/>
                  </a:lnTo>
                  <a:lnTo>
                    <a:pt x="1169412" y="1330726"/>
                  </a:lnTo>
                  <a:lnTo>
                    <a:pt x="1213316" y="1359634"/>
                  </a:lnTo>
                  <a:lnTo>
                    <a:pt x="1257762" y="1388068"/>
                  </a:lnTo>
                  <a:lnTo>
                    <a:pt x="1302744" y="1416022"/>
                  </a:lnTo>
                  <a:lnTo>
                    <a:pt x="1348255" y="1443492"/>
                  </a:lnTo>
                  <a:lnTo>
                    <a:pt x="1394288" y="1470473"/>
                  </a:lnTo>
                  <a:lnTo>
                    <a:pt x="1440836" y="1496959"/>
                  </a:lnTo>
                  <a:lnTo>
                    <a:pt x="1487893" y="1522945"/>
                  </a:lnTo>
                  <a:lnTo>
                    <a:pt x="1625600" y="1592046"/>
                  </a:lnTo>
                  <a:close/>
                </a:path>
              </a:pathLst>
            </a:custGeom>
            <a:solidFill>
              <a:srgbClr val="C1D7FA"/>
            </a:solidFill>
          </p:spPr>
          <p:txBody>
            <a:bodyPr wrap="square" lIns="0" tIns="0" rIns="0" bIns="0" rtlCol="0"/>
            <a:lstStyle/>
            <a:p>
              <a:pPr defTabSz="685800"/>
              <a:endParaRPr sz="1350" kern="0">
                <a:solidFill>
                  <a:sysClr val="windowText" lastClr="000000"/>
                </a:solidFill>
              </a:endParaRPr>
            </a:p>
          </p:txBody>
        </p:sp>
        <p:sp>
          <p:nvSpPr>
            <p:cNvPr id="8" name="object 8"/>
            <p:cNvSpPr/>
            <p:nvPr/>
          </p:nvSpPr>
          <p:spPr>
            <a:xfrm>
              <a:off x="596" y="5774537"/>
              <a:ext cx="894715" cy="1083945"/>
            </a:xfrm>
            <a:custGeom>
              <a:avLst/>
              <a:gdLst/>
              <a:ahLst/>
              <a:cxnLst/>
              <a:rect l="l" t="t" r="r" b="b"/>
              <a:pathLst>
                <a:path w="894715" h="1083945">
                  <a:moveTo>
                    <a:pt x="894676" y="1083462"/>
                  </a:moveTo>
                  <a:lnTo>
                    <a:pt x="0" y="1083462"/>
                  </a:lnTo>
                  <a:lnTo>
                    <a:pt x="0" y="0"/>
                  </a:lnTo>
                  <a:lnTo>
                    <a:pt x="10147" y="18199"/>
                  </a:lnTo>
                  <a:lnTo>
                    <a:pt x="38885" y="67162"/>
                  </a:lnTo>
                  <a:lnTo>
                    <a:pt x="67882" y="115394"/>
                  </a:lnTo>
                  <a:lnTo>
                    <a:pt x="97133" y="162887"/>
                  </a:lnTo>
                  <a:lnTo>
                    <a:pt x="126637" y="209635"/>
                  </a:lnTo>
                  <a:lnTo>
                    <a:pt x="156391" y="255633"/>
                  </a:lnTo>
                  <a:lnTo>
                    <a:pt x="186392" y="300874"/>
                  </a:lnTo>
                  <a:lnTo>
                    <a:pt x="216637" y="345352"/>
                  </a:lnTo>
                  <a:lnTo>
                    <a:pt x="247123" y="389061"/>
                  </a:lnTo>
                  <a:lnTo>
                    <a:pt x="277849" y="431996"/>
                  </a:lnTo>
                  <a:lnTo>
                    <a:pt x="308810" y="474148"/>
                  </a:lnTo>
                  <a:lnTo>
                    <a:pt x="340005" y="515514"/>
                  </a:lnTo>
                  <a:lnTo>
                    <a:pt x="371430" y="556086"/>
                  </a:lnTo>
                  <a:lnTo>
                    <a:pt x="403083" y="595858"/>
                  </a:lnTo>
                  <a:lnTo>
                    <a:pt x="434962" y="634825"/>
                  </a:lnTo>
                  <a:lnTo>
                    <a:pt x="467062" y="672979"/>
                  </a:lnTo>
                  <a:lnTo>
                    <a:pt x="499383" y="710316"/>
                  </a:lnTo>
                  <a:lnTo>
                    <a:pt x="531920" y="746829"/>
                  </a:lnTo>
                  <a:lnTo>
                    <a:pt x="564672" y="782511"/>
                  </a:lnTo>
                  <a:lnTo>
                    <a:pt x="597635" y="817357"/>
                  </a:lnTo>
                  <a:lnTo>
                    <a:pt x="630807" y="851361"/>
                  </a:lnTo>
                  <a:lnTo>
                    <a:pt x="664186" y="884516"/>
                  </a:lnTo>
                  <a:lnTo>
                    <a:pt x="697767" y="916816"/>
                  </a:lnTo>
                  <a:lnTo>
                    <a:pt x="731549" y="948256"/>
                  </a:lnTo>
                  <a:lnTo>
                    <a:pt x="765529" y="978828"/>
                  </a:lnTo>
                  <a:lnTo>
                    <a:pt x="799704" y="1008528"/>
                  </a:lnTo>
                  <a:lnTo>
                    <a:pt x="834072" y="1037348"/>
                  </a:lnTo>
                  <a:lnTo>
                    <a:pt x="894676" y="1083462"/>
                  </a:lnTo>
                  <a:close/>
                </a:path>
              </a:pathLst>
            </a:custGeom>
            <a:solidFill>
              <a:srgbClr val="82B0F8"/>
            </a:solidFill>
          </p:spPr>
          <p:txBody>
            <a:bodyPr wrap="square" lIns="0" tIns="0" rIns="0" bIns="0" rtlCol="0"/>
            <a:lstStyle/>
            <a:p>
              <a:pPr defTabSz="685800"/>
              <a:endParaRPr sz="1350" kern="0">
                <a:solidFill>
                  <a:sysClr val="windowText" lastClr="000000"/>
                </a:solidFill>
              </a:endParaRPr>
            </a:p>
          </p:txBody>
        </p:sp>
        <p:sp>
          <p:nvSpPr>
            <p:cNvPr id="9" name="object 9"/>
            <p:cNvSpPr/>
            <p:nvPr/>
          </p:nvSpPr>
          <p:spPr>
            <a:xfrm>
              <a:off x="596" y="6036970"/>
              <a:ext cx="678180" cy="821055"/>
            </a:xfrm>
            <a:custGeom>
              <a:avLst/>
              <a:gdLst/>
              <a:ahLst/>
              <a:cxnLst/>
              <a:rect l="l" t="t" r="r" b="b"/>
              <a:pathLst>
                <a:path w="678180" h="821054">
                  <a:moveTo>
                    <a:pt x="677964" y="821029"/>
                  </a:moveTo>
                  <a:lnTo>
                    <a:pt x="0" y="821029"/>
                  </a:lnTo>
                  <a:lnTo>
                    <a:pt x="0" y="0"/>
                  </a:lnTo>
                  <a:lnTo>
                    <a:pt x="7683" y="13779"/>
                  </a:lnTo>
                  <a:lnTo>
                    <a:pt x="36034" y="61907"/>
                  </a:lnTo>
                  <a:lnTo>
                    <a:pt x="64713" y="109095"/>
                  </a:lnTo>
                  <a:lnTo>
                    <a:pt x="93717" y="155332"/>
                  </a:lnTo>
                  <a:lnTo>
                    <a:pt x="123041" y="200609"/>
                  </a:lnTo>
                  <a:lnTo>
                    <a:pt x="152680" y="244915"/>
                  </a:lnTo>
                  <a:lnTo>
                    <a:pt x="182631" y="288240"/>
                  </a:lnTo>
                  <a:lnTo>
                    <a:pt x="212887" y="330574"/>
                  </a:lnTo>
                  <a:lnTo>
                    <a:pt x="243446" y="371907"/>
                  </a:lnTo>
                  <a:lnTo>
                    <a:pt x="274302" y="412228"/>
                  </a:lnTo>
                  <a:lnTo>
                    <a:pt x="305450" y="451527"/>
                  </a:lnTo>
                  <a:lnTo>
                    <a:pt x="336887" y="489795"/>
                  </a:lnTo>
                  <a:lnTo>
                    <a:pt x="368608" y="527021"/>
                  </a:lnTo>
                  <a:lnTo>
                    <a:pt x="400607" y="563194"/>
                  </a:lnTo>
                  <a:lnTo>
                    <a:pt x="432882" y="598305"/>
                  </a:lnTo>
                  <a:lnTo>
                    <a:pt x="465426" y="632344"/>
                  </a:lnTo>
                  <a:lnTo>
                    <a:pt x="498236" y="665300"/>
                  </a:lnTo>
                  <a:lnTo>
                    <a:pt x="531307" y="697162"/>
                  </a:lnTo>
                  <a:lnTo>
                    <a:pt x="564634" y="727922"/>
                  </a:lnTo>
                  <a:lnTo>
                    <a:pt x="598214" y="757568"/>
                  </a:lnTo>
                  <a:lnTo>
                    <a:pt x="632040" y="786091"/>
                  </a:lnTo>
                  <a:lnTo>
                    <a:pt x="677964" y="821029"/>
                  </a:lnTo>
                  <a:close/>
                </a:path>
              </a:pathLst>
            </a:custGeom>
            <a:solidFill>
              <a:srgbClr val="4488F4"/>
            </a:solidFill>
          </p:spPr>
          <p:txBody>
            <a:bodyPr wrap="square" lIns="0" tIns="0" rIns="0" bIns="0" rtlCol="0"/>
            <a:lstStyle/>
            <a:p>
              <a:pPr defTabSz="685800"/>
              <a:endParaRPr sz="1350" kern="0">
                <a:solidFill>
                  <a:sysClr val="windowText" lastClr="000000"/>
                </a:solidFill>
              </a:endParaRPr>
            </a:p>
          </p:txBody>
        </p:sp>
        <p:pic>
          <p:nvPicPr>
            <p:cNvPr id="10" name="object 10"/>
            <p:cNvPicPr/>
            <p:nvPr/>
          </p:nvPicPr>
          <p:blipFill>
            <a:blip r:embed="rId2" cstate="print"/>
            <a:stretch>
              <a:fillRect/>
            </a:stretch>
          </p:blipFill>
          <p:spPr>
            <a:xfrm>
              <a:off x="10808207" y="2133600"/>
              <a:ext cx="592835" cy="853439"/>
            </a:xfrm>
            <a:prstGeom prst="rect">
              <a:avLst/>
            </a:prstGeom>
          </p:spPr>
        </p:pic>
        <p:pic>
          <p:nvPicPr>
            <p:cNvPr id="11" name="object 11"/>
            <p:cNvPicPr/>
            <p:nvPr/>
          </p:nvPicPr>
          <p:blipFill>
            <a:blip r:embed="rId3" cstate="print"/>
            <a:stretch>
              <a:fillRect/>
            </a:stretch>
          </p:blipFill>
          <p:spPr>
            <a:xfrm>
              <a:off x="10133228" y="2129739"/>
              <a:ext cx="601687" cy="875029"/>
            </a:xfrm>
            <a:prstGeom prst="rect">
              <a:avLst/>
            </a:prstGeom>
          </p:spPr>
        </p:pic>
        <p:sp>
          <p:nvSpPr>
            <p:cNvPr id="12" name="object 12"/>
            <p:cNvSpPr/>
            <p:nvPr/>
          </p:nvSpPr>
          <p:spPr>
            <a:xfrm>
              <a:off x="10805083" y="2129866"/>
              <a:ext cx="599440" cy="858519"/>
            </a:xfrm>
            <a:custGeom>
              <a:avLst/>
              <a:gdLst/>
              <a:ahLst/>
              <a:cxnLst/>
              <a:rect l="l" t="t" r="r" b="b"/>
              <a:pathLst>
                <a:path w="599440" h="858519">
                  <a:moveTo>
                    <a:pt x="377088" y="12699"/>
                  </a:moveTo>
                  <a:lnTo>
                    <a:pt x="301891" y="12699"/>
                  </a:lnTo>
                  <a:lnTo>
                    <a:pt x="292061" y="11429"/>
                  </a:lnTo>
                  <a:lnTo>
                    <a:pt x="180200" y="11429"/>
                  </a:lnTo>
                  <a:lnTo>
                    <a:pt x="189369" y="8889"/>
                  </a:lnTo>
                  <a:lnTo>
                    <a:pt x="198920" y="7619"/>
                  </a:lnTo>
                  <a:lnTo>
                    <a:pt x="208661" y="5079"/>
                  </a:lnTo>
                  <a:lnTo>
                    <a:pt x="249567" y="0"/>
                  </a:lnTo>
                  <a:lnTo>
                    <a:pt x="312242" y="0"/>
                  </a:lnTo>
                  <a:lnTo>
                    <a:pt x="340944" y="3809"/>
                  </a:lnTo>
                  <a:lnTo>
                    <a:pt x="359257" y="7619"/>
                  </a:lnTo>
                  <a:lnTo>
                    <a:pt x="377088" y="12699"/>
                  </a:lnTo>
                  <a:close/>
                </a:path>
                <a:path w="599440" h="858519">
                  <a:moveTo>
                    <a:pt x="184090" y="23931"/>
                  </a:moveTo>
                  <a:lnTo>
                    <a:pt x="145334" y="23931"/>
                  </a:lnTo>
                  <a:lnTo>
                    <a:pt x="161902" y="17734"/>
                  </a:lnTo>
                  <a:lnTo>
                    <a:pt x="179908" y="11429"/>
                  </a:lnTo>
                  <a:lnTo>
                    <a:pt x="271602" y="11429"/>
                  </a:lnTo>
                  <a:lnTo>
                    <a:pt x="260857" y="12699"/>
                  </a:lnTo>
                  <a:lnTo>
                    <a:pt x="250634" y="12699"/>
                  </a:lnTo>
                  <a:lnTo>
                    <a:pt x="240284" y="13969"/>
                  </a:lnTo>
                  <a:lnTo>
                    <a:pt x="240449" y="13969"/>
                  </a:lnTo>
                  <a:lnTo>
                    <a:pt x="230289" y="15239"/>
                  </a:lnTo>
                  <a:lnTo>
                    <a:pt x="230466" y="15239"/>
                  </a:lnTo>
                  <a:lnTo>
                    <a:pt x="221371" y="16400"/>
                  </a:lnTo>
                  <a:lnTo>
                    <a:pt x="221518" y="16400"/>
                  </a:lnTo>
                  <a:lnTo>
                    <a:pt x="211270" y="17734"/>
                  </a:lnTo>
                  <a:lnTo>
                    <a:pt x="201827" y="20242"/>
                  </a:lnTo>
                  <a:lnTo>
                    <a:pt x="202283" y="20242"/>
                  </a:lnTo>
                  <a:lnTo>
                    <a:pt x="192740" y="21535"/>
                  </a:lnTo>
                  <a:lnTo>
                    <a:pt x="184090" y="23931"/>
                  </a:lnTo>
                  <a:close/>
                </a:path>
                <a:path w="599440" h="858519">
                  <a:moveTo>
                    <a:pt x="271462" y="12699"/>
                  </a:moveTo>
                  <a:lnTo>
                    <a:pt x="271602" y="11429"/>
                  </a:lnTo>
                  <a:lnTo>
                    <a:pt x="282397" y="11429"/>
                  </a:lnTo>
                  <a:lnTo>
                    <a:pt x="271462" y="12699"/>
                  </a:lnTo>
                  <a:close/>
                </a:path>
                <a:path w="599440" h="858519">
                  <a:moveTo>
                    <a:pt x="292226" y="12699"/>
                  </a:moveTo>
                  <a:lnTo>
                    <a:pt x="282244" y="11429"/>
                  </a:lnTo>
                  <a:lnTo>
                    <a:pt x="292061" y="11429"/>
                  </a:lnTo>
                  <a:lnTo>
                    <a:pt x="292226" y="12699"/>
                  </a:lnTo>
                  <a:close/>
                </a:path>
                <a:path w="599440" h="858519">
                  <a:moveTo>
                    <a:pt x="356231" y="20242"/>
                  </a:moveTo>
                  <a:lnTo>
                    <a:pt x="356085" y="20242"/>
                  </a:lnTo>
                  <a:lnTo>
                    <a:pt x="338252" y="16400"/>
                  </a:lnTo>
                  <a:lnTo>
                    <a:pt x="329806" y="15239"/>
                  </a:lnTo>
                  <a:lnTo>
                    <a:pt x="329996" y="15239"/>
                  </a:lnTo>
                  <a:lnTo>
                    <a:pt x="320598" y="13969"/>
                  </a:lnTo>
                  <a:lnTo>
                    <a:pt x="320776" y="13969"/>
                  </a:lnTo>
                  <a:lnTo>
                    <a:pt x="311238" y="12699"/>
                  </a:lnTo>
                  <a:lnTo>
                    <a:pt x="377482" y="12699"/>
                  </a:lnTo>
                  <a:lnTo>
                    <a:pt x="394561" y="17734"/>
                  </a:lnTo>
                  <a:lnTo>
                    <a:pt x="398153" y="19122"/>
                  </a:lnTo>
                  <a:lnTo>
                    <a:pt x="351148" y="19122"/>
                  </a:lnTo>
                  <a:lnTo>
                    <a:pt x="356231" y="20242"/>
                  </a:lnTo>
                  <a:close/>
                </a:path>
                <a:path w="599440" h="858519">
                  <a:moveTo>
                    <a:pt x="390347" y="30479"/>
                  </a:moveTo>
                  <a:lnTo>
                    <a:pt x="372968" y="23931"/>
                  </a:lnTo>
                  <a:lnTo>
                    <a:pt x="351148" y="19122"/>
                  </a:lnTo>
                  <a:lnTo>
                    <a:pt x="356454" y="20242"/>
                  </a:lnTo>
                  <a:lnTo>
                    <a:pt x="401021" y="20242"/>
                  </a:lnTo>
                  <a:lnTo>
                    <a:pt x="410464" y="23931"/>
                  </a:lnTo>
                  <a:lnTo>
                    <a:pt x="410605" y="23931"/>
                  </a:lnTo>
                  <a:lnTo>
                    <a:pt x="420170" y="29105"/>
                  </a:lnTo>
                  <a:lnTo>
                    <a:pt x="389921" y="29105"/>
                  </a:lnTo>
                  <a:lnTo>
                    <a:pt x="390347" y="30479"/>
                  </a:lnTo>
                  <a:close/>
                </a:path>
                <a:path w="599440" h="858519">
                  <a:moveTo>
                    <a:pt x="401021" y="20242"/>
                  </a:moveTo>
                  <a:lnTo>
                    <a:pt x="356454" y="20242"/>
                  </a:lnTo>
                  <a:lnTo>
                    <a:pt x="351148" y="19122"/>
                  </a:lnTo>
                  <a:lnTo>
                    <a:pt x="398153" y="19122"/>
                  </a:lnTo>
                  <a:lnTo>
                    <a:pt x="401021" y="20242"/>
                  </a:lnTo>
                  <a:close/>
                </a:path>
                <a:path w="599440" h="858519">
                  <a:moveTo>
                    <a:pt x="119291" y="246379"/>
                  </a:moveTo>
                  <a:lnTo>
                    <a:pt x="110210" y="246379"/>
                  </a:lnTo>
                  <a:lnTo>
                    <a:pt x="1803" y="138429"/>
                  </a:lnTo>
                  <a:lnTo>
                    <a:pt x="635" y="137159"/>
                  </a:lnTo>
                  <a:lnTo>
                    <a:pt x="12" y="134619"/>
                  </a:lnTo>
                  <a:lnTo>
                    <a:pt x="0" y="133349"/>
                  </a:lnTo>
                  <a:lnTo>
                    <a:pt x="596" y="130809"/>
                  </a:lnTo>
                  <a:lnTo>
                    <a:pt x="32918" y="99059"/>
                  </a:lnTo>
                  <a:lnTo>
                    <a:pt x="64376" y="72389"/>
                  </a:lnTo>
                  <a:lnTo>
                    <a:pt x="96126" y="49529"/>
                  </a:lnTo>
                  <a:lnTo>
                    <a:pt x="144841" y="23931"/>
                  </a:lnTo>
                  <a:lnTo>
                    <a:pt x="184347" y="23931"/>
                  </a:lnTo>
                  <a:lnTo>
                    <a:pt x="166264" y="29105"/>
                  </a:lnTo>
                  <a:lnTo>
                    <a:pt x="166572" y="29105"/>
                  </a:lnTo>
                  <a:lnTo>
                    <a:pt x="149326" y="35559"/>
                  </a:lnTo>
                  <a:lnTo>
                    <a:pt x="149732" y="35559"/>
                  </a:lnTo>
                  <a:lnTo>
                    <a:pt x="133553" y="43179"/>
                  </a:lnTo>
                  <a:lnTo>
                    <a:pt x="133896" y="43179"/>
                  </a:lnTo>
                  <a:lnTo>
                    <a:pt x="120386" y="50799"/>
                  </a:lnTo>
                  <a:lnTo>
                    <a:pt x="118414" y="50799"/>
                  </a:lnTo>
                  <a:lnTo>
                    <a:pt x="102704" y="60959"/>
                  </a:lnTo>
                  <a:lnTo>
                    <a:pt x="102971" y="60959"/>
                  </a:lnTo>
                  <a:lnTo>
                    <a:pt x="87473" y="71015"/>
                  </a:lnTo>
                  <a:lnTo>
                    <a:pt x="74343" y="80769"/>
                  </a:lnTo>
                  <a:lnTo>
                    <a:pt x="73717" y="81279"/>
                  </a:lnTo>
                  <a:lnTo>
                    <a:pt x="72085" y="82447"/>
                  </a:lnTo>
                  <a:lnTo>
                    <a:pt x="72031" y="82655"/>
                  </a:lnTo>
                  <a:lnTo>
                    <a:pt x="35677" y="112555"/>
                  </a:lnTo>
                  <a:lnTo>
                    <a:pt x="36845" y="112555"/>
                  </a:lnTo>
                  <a:lnTo>
                    <a:pt x="19738" y="129539"/>
                  </a:lnTo>
                  <a:lnTo>
                    <a:pt x="10744" y="129539"/>
                  </a:lnTo>
                  <a:lnTo>
                    <a:pt x="10807" y="138429"/>
                  </a:lnTo>
                  <a:lnTo>
                    <a:pt x="8226" y="140969"/>
                  </a:lnTo>
                  <a:lnTo>
                    <a:pt x="22222" y="140969"/>
                  </a:lnTo>
                  <a:lnTo>
                    <a:pt x="114404" y="232763"/>
                  </a:lnTo>
                  <a:lnTo>
                    <a:pt x="110070" y="237489"/>
                  </a:lnTo>
                  <a:lnTo>
                    <a:pt x="127298" y="237489"/>
                  </a:lnTo>
                  <a:lnTo>
                    <a:pt x="119291" y="246379"/>
                  </a:lnTo>
                  <a:close/>
                </a:path>
                <a:path w="599440" h="858519">
                  <a:moveTo>
                    <a:pt x="166572" y="29105"/>
                  </a:moveTo>
                  <a:lnTo>
                    <a:pt x="166264" y="29105"/>
                  </a:lnTo>
                  <a:lnTo>
                    <a:pt x="167572" y="28731"/>
                  </a:lnTo>
                  <a:lnTo>
                    <a:pt x="166572" y="29105"/>
                  </a:lnTo>
                  <a:close/>
                </a:path>
                <a:path w="599440" h="858519">
                  <a:moveTo>
                    <a:pt x="406209" y="36829"/>
                  </a:moveTo>
                  <a:lnTo>
                    <a:pt x="389731" y="29105"/>
                  </a:lnTo>
                  <a:lnTo>
                    <a:pt x="420170" y="29105"/>
                  </a:lnTo>
                  <a:lnTo>
                    <a:pt x="427405" y="33019"/>
                  </a:lnTo>
                  <a:lnTo>
                    <a:pt x="432506" y="35559"/>
                  </a:lnTo>
                  <a:lnTo>
                    <a:pt x="405828" y="35559"/>
                  </a:lnTo>
                  <a:lnTo>
                    <a:pt x="406209" y="36829"/>
                  </a:lnTo>
                  <a:close/>
                </a:path>
                <a:path w="599440" h="858519">
                  <a:moveTo>
                    <a:pt x="522909" y="147319"/>
                  </a:moveTo>
                  <a:lnTo>
                    <a:pt x="514781" y="132079"/>
                  </a:lnTo>
                  <a:lnTo>
                    <a:pt x="515010" y="132079"/>
                  </a:lnTo>
                  <a:lnTo>
                    <a:pt x="505929" y="118109"/>
                  </a:lnTo>
                  <a:lnTo>
                    <a:pt x="506183" y="118109"/>
                  </a:lnTo>
                  <a:lnTo>
                    <a:pt x="496265" y="105409"/>
                  </a:lnTo>
                  <a:lnTo>
                    <a:pt x="496544" y="105409"/>
                  </a:lnTo>
                  <a:lnTo>
                    <a:pt x="485787" y="92709"/>
                  </a:lnTo>
                  <a:lnTo>
                    <a:pt x="486092" y="92709"/>
                  </a:lnTo>
                  <a:lnTo>
                    <a:pt x="474497" y="81279"/>
                  </a:lnTo>
                  <a:lnTo>
                    <a:pt x="474814" y="81279"/>
                  </a:lnTo>
                  <a:lnTo>
                    <a:pt x="462253" y="71015"/>
                  </a:lnTo>
                  <a:lnTo>
                    <a:pt x="462588" y="71015"/>
                  </a:lnTo>
                  <a:lnTo>
                    <a:pt x="449452" y="60959"/>
                  </a:lnTo>
                  <a:lnTo>
                    <a:pt x="449808" y="60959"/>
                  </a:lnTo>
                  <a:lnTo>
                    <a:pt x="435698" y="52069"/>
                  </a:lnTo>
                  <a:lnTo>
                    <a:pt x="436067" y="52069"/>
                  </a:lnTo>
                  <a:lnTo>
                    <a:pt x="421119" y="43179"/>
                  </a:lnTo>
                  <a:lnTo>
                    <a:pt x="421487" y="43179"/>
                  </a:lnTo>
                  <a:lnTo>
                    <a:pt x="405828" y="35559"/>
                  </a:lnTo>
                  <a:lnTo>
                    <a:pt x="432506" y="35559"/>
                  </a:lnTo>
                  <a:lnTo>
                    <a:pt x="442709" y="40639"/>
                  </a:lnTo>
                  <a:lnTo>
                    <a:pt x="456819" y="50799"/>
                  </a:lnTo>
                  <a:lnTo>
                    <a:pt x="457174" y="50799"/>
                  </a:lnTo>
                  <a:lnTo>
                    <a:pt x="470446" y="60959"/>
                  </a:lnTo>
                  <a:lnTo>
                    <a:pt x="483552" y="72389"/>
                  </a:lnTo>
                  <a:lnTo>
                    <a:pt x="495147" y="83819"/>
                  </a:lnTo>
                  <a:lnTo>
                    <a:pt x="495452" y="85089"/>
                  </a:lnTo>
                  <a:lnTo>
                    <a:pt x="506488" y="97789"/>
                  </a:lnTo>
                  <a:lnTo>
                    <a:pt x="516407" y="110489"/>
                  </a:lnTo>
                  <a:lnTo>
                    <a:pt x="525729" y="125729"/>
                  </a:lnTo>
                  <a:lnTo>
                    <a:pt x="525957" y="125729"/>
                  </a:lnTo>
                  <a:lnTo>
                    <a:pt x="534073" y="140969"/>
                  </a:lnTo>
                  <a:lnTo>
                    <a:pt x="536304" y="146049"/>
                  </a:lnTo>
                  <a:lnTo>
                    <a:pt x="522706" y="146049"/>
                  </a:lnTo>
                  <a:lnTo>
                    <a:pt x="522893" y="146489"/>
                  </a:lnTo>
                  <a:lnTo>
                    <a:pt x="522909" y="147319"/>
                  </a:lnTo>
                  <a:close/>
                </a:path>
                <a:path w="599440" h="858519">
                  <a:moveTo>
                    <a:pt x="118135" y="52069"/>
                  </a:moveTo>
                  <a:lnTo>
                    <a:pt x="118414" y="50799"/>
                  </a:lnTo>
                  <a:lnTo>
                    <a:pt x="120386" y="50799"/>
                  </a:lnTo>
                  <a:lnTo>
                    <a:pt x="118135" y="52069"/>
                  </a:lnTo>
                  <a:close/>
                </a:path>
                <a:path w="599440" h="858519">
                  <a:moveTo>
                    <a:pt x="87683" y="71015"/>
                  </a:moveTo>
                  <a:lnTo>
                    <a:pt x="87492" y="71015"/>
                  </a:lnTo>
                  <a:lnTo>
                    <a:pt x="89305" y="69827"/>
                  </a:lnTo>
                  <a:lnTo>
                    <a:pt x="87683" y="71015"/>
                  </a:lnTo>
                  <a:close/>
                </a:path>
                <a:path w="599440" h="858519">
                  <a:moveTo>
                    <a:pt x="72031" y="82655"/>
                  </a:moveTo>
                  <a:lnTo>
                    <a:pt x="72085" y="82447"/>
                  </a:lnTo>
                  <a:lnTo>
                    <a:pt x="73678" y="81279"/>
                  </a:lnTo>
                  <a:lnTo>
                    <a:pt x="72031" y="82655"/>
                  </a:lnTo>
                  <a:close/>
                </a:path>
                <a:path w="599440" h="858519">
                  <a:moveTo>
                    <a:pt x="41388" y="108038"/>
                  </a:moveTo>
                  <a:lnTo>
                    <a:pt x="41406" y="107862"/>
                  </a:lnTo>
                  <a:lnTo>
                    <a:pt x="42345" y="107093"/>
                  </a:lnTo>
                  <a:lnTo>
                    <a:pt x="41388" y="108038"/>
                  </a:lnTo>
                  <a:close/>
                </a:path>
                <a:path w="599440" h="858519">
                  <a:moveTo>
                    <a:pt x="36845" y="112555"/>
                  </a:moveTo>
                  <a:lnTo>
                    <a:pt x="35677" y="112555"/>
                  </a:lnTo>
                  <a:lnTo>
                    <a:pt x="41406" y="107862"/>
                  </a:lnTo>
                  <a:lnTo>
                    <a:pt x="41388" y="108038"/>
                  </a:lnTo>
                  <a:lnTo>
                    <a:pt x="36845" y="112555"/>
                  </a:lnTo>
                  <a:close/>
                </a:path>
                <a:path w="599440" h="858519">
                  <a:moveTo>
                    <a:pt x="10784" y="138429"/>
                  </a:moveTo>
                  <a:lnTo>
                    <a:pt x="10744" y="129539"/>
                  </a:lnTo>
                  <a:lnTo>
                    <a:pt x="15252" y="134029"/>
                  </a:lnTo>
                  <a:lnTo>
                    <a:pt x="14622" y="134619"/>
                  </a:lnTo>
                  <a:lnTo>
                    <a:pt x="10784" y="138429"/>
                  </a:lnTo>
                  <a:close/>
                </a:path>
                <a:path w="599440" h="858519">
                  <a:moveTo>
                    <a:pt x="15217" y="134029"/>
                  </a:moveTo>
                  <a:lnTo>
                    <a:pt x="14570" y="133349"/>
                  </a:lnTo>
                  <a:lnTo>
                    <a:pt x="10744" y="129539"/>
                  </a:lnTo>
                  <a:lnTo>
                    <a:pt x="19738" y="129539"/>
                  </a:lnTo>
                  <a:lnTo>
                    <a:pt x="15217" y="134029"/>
                  </a:lnTo>
                  <a:close/>
                </a:path>
                <a:path w="599440" h="858519">
                  <a:moveTo>
                    <a:pt x="22222" y="140969"/>
                  </a:moveTo>
                  <a:lnTo>
                    <a:pt x="8242" y="140969"/>
                  </a:lnTo>
                  <a:lnTo>
                    <a:pt x="15252" y="134029"/>
                  </a:lnTo>
                  <a:lnTo>
                    <a:pt x="22222" y="140969"/>
                  </a:lnTo>
                  <a:close/>
                </a:path>
                <a:path w="599440" h="858519">
                  <a:moveTo>
                    <a:pt x="543462" y="162509"/>
                  </a:moveTo>
                  <a:lnTo>
                    <a:pt x="529720" y="162509"/>
                  </a:lnTo>
                  <a:lnTo>
                    <a:pt x="523247" y="147319"/>
                  </a:lnTo>
                  <a:lnTo>
                    <a:pt x="522776" y="146489"/>
                  </a:lnTo>
                  <a:lnTo>
                    <a:pt x="522706" y="146049"/>
                  </a:lnTo>
                  <a:lnTo>
                    <a:pt x="536304" y="146049"/>
                  </a:lnTo>
                  <a:lnTo>
                    <a:pt x="541324" y="157479"/>
                  </a:lnTo>
                  <a:lnTo>
                    <a:pt x="543462" y="162509"/>
                  </a:lnTo>
                  <a:close/>
                </a:path>
                <a:path w="599440" h="858519">
                  <a:moveTo>
                    <a:pt x="279653" y="156209"/>
                  </a:moveTo>
                  <a:lnTo>
                    <a:pt x="234061" y="156209"/>
                  </a:lnTo>
                  <a:lnTo>
                    <a:pt x="244309" y="154939"/>
                  </a:lnTo>
                  <a:lnTo>
                    <a:pt x="268274" y="154939"/>
                  </a:lnTo>
                  <a:lnTo>
                    <a:pt x="279653" y="156209"/>
                  </a:lnTo>
                  <a:close/>
                </a:path>
                <a:path w="599440" h="858519">
                  <a:moveTo>
                    <a:pt x="236425" y="168788"/>
                  </a:moveTo>
                  <a:lnTo>
                    <a:pt x="193919" y="168788"/>
                  </a:lnTo>
                  <a:lnTo>
                    <a:pt x="202895" y="165099"/>
                  </a:lnTo>
                  <a:lnTo>
                    <a:pt x="203352" y="163829"/>
                  </a:lnTo>
                  <a:lnTo>
                    <a:pt x="212864" y="161289"/>
                  </a:lnTo>
                  <a:lnTo>
                    <a:pt x="213334" y="161289"/>
                  </a:lnTo>
                  <a:lnTo>
                    <a:pt x="223100" y="158749"/>
                  </a:lnTo>
                  <a:lnTo>
                    <a:pt x="223583" y="157479"/>
                  </a:lnTo>
                  <a:lnTo>
                    <a:pt x="233591" y="156209"/>
                  </a:lnTo>
                  <a:lnTo>
                    <a:pt x="280225" y="156209"/>
                  </a:lnTo>
                  <a:lnTo>
                    <a:pt x="290995" y="158749"/>
                  </a:lnTo>
                  <a:lnTo>
                    <a:pt x="291592" y="158749"/>
                  </a:lnTo>
                  <a:lnTo>
                    <a:pt x="301617" y="162509"/>
                  </a:lnTo>
                  <a:lnTo>
                    <a:pt x="302235" y="162509"/>
                  </a:lnTo>
                  <a:lnTo>
                    <a:pt x="311912" y="166369"/>
                  </a:lnTo>
                  <a:lnTo>
                    <a:pt x="312521" y="167639"/>
                  </a:lnTo>
                  <a:lnTo>
                    <a:pt x="245706" y="167639"/>
                  </a:lnTo>
                  <a:lnTo>
                    <a:pt x="236425" y="168788"/>
                  </a:lnTo>
                  <a:close/>
                </a:path>
                <a:path w="599440" h="858519">
                  <a:moveTo>
                    <a:pt x="537984" y="186689"/>
                  </a:moveTo>
                  <a:lnTo>
                    <a:pt x="535482" y="177799"/>
                  </a:lnTo>
                  <a:lnTo>
                    <a:pt x="532665" y="170060"/>
                  </a:lnTo>
                  <a:lnTo>
                    <a:pt x="529084" y="161289"/>
                  </a:lnTo>
                  <a:lnTo>
                    <a:pt x="529720" y="162509"/>
                  </a:lnTo>
                  <a:lnTo>
                    <a:pt x="543462" y="162509"/>
                  </a:lnTo>
                  <a:lnTo>
                    <a:pt x="544563" y="165099"/>
                  </a:lnTo>
                  <a:lnTo>
                    <a:pt x="547484" y="173989"/>
                  </a:lnTo>
                  <a:lnTo>
                    <a:pt x="550125" y="182879"/>
                  </a:lnTo>
                  <a:lnTo>
                    <a:pt x="550800" y="185419"/>
                  </a:lnTo>
                  <a:lnTo>
                    <a:pt x="537921" y="185419"/>
                  </a:lnTo>
                  <a:lnTo>
                    <a:pt x="537984" y="186689"/>
                  </a:lnTo>
                  <a:close/>
                </a:path>
                <a:path w="599440" h="858519">
                  <a:moveTo>
                    <a:pt x="306755" y="179069"/>
                  </a:moveTo>
                  <a:lnTo>
                    <a:pt x="297205" y="173989"/>
                  </a:lnTo>
                  <a:lnTo>
                    <a:pt x="297827" y="173989"/>
                  </a:lnTo>
                  <a:lnTo>
                    <a:pt x="287667" y="171449"/>
                  </a:lnTo>
                  <a:lnTo>
                    <a:pt x="288277" y="171449"/>
                  </a:lnTo>
                  <a:lnTo>
                    <a:pt x="276993" y="168788"/>
                  </a:lnTo>
                  <a:lnTo>
                    <a:pt x="266712" y="167639"/>
                  </a:lnTo>
                  <a:lnTo>
                    <a:pt x="312521" y="167639"/>
                  </a:lnTo>
                  <a:lnTo>
                    <a:pt x="321243" y="172602"/>
                  </a:lnTo>
                  <a:lnTo>
                    <a:pt x="321866" y="172602"/>
                  </a:lnTo>
                  <a:lnTo>
                    <a:pt x="328686" y="177799"/>
                  </a:lnTo>
                  <a:lnTo>
                    <a:pt x="306146" y="177799"/>
                  </a:lnTo>
                  <a:lnTo>
                    <a:pt x="306755" y="179069"/>
                  </a:lnTo>
                  <a:close/>
                </a:path>
                <a:path w="599440" h="858519">
                  <a:moveTo>
                    <a:pt x="127298" y="237489"/>
                  </a:moveTo>
                  <a:lnTo>
                    <a:pt x="119151" y="237489"/>
                  </a:lnTo>
                  <a:lnTo>
                    <a:pt x="114404" y="232763"/>
                  </a:lnTo>
                  <a:lnTo>
                    <a:pt x="157340" y="193039"/>
                  </a:lnTo>
                  <a:lnTo>
                    <a:pt x="183743" y="173989"/>
                  </a:lnTo>
                  <a:lnTo>
                    <a:pt x="184150" y="173989"/>
                  </a:lnTo>
                  <a:lnTo>
                    <a:pt x="193395" y="168788"/>
                  </a:lnTo>
                  <a:lnTo>
                    <a:pt x="236884" y="168788"/>
                  </a:lnTo>
                  <a:lnTo>
                    <a:pt x="226862" y="170060"/>
                  </a:lnTo>
                  <a:lnTo>
                    <a:pt x="217077" y="172602"/>
                  </a:lnTo>
                  <a:lnTo>
                    <a:pt x="217413" y="172602"/>
                  </a:lnTo>
                  <a:lnTo>
                    <a:pt x="207594" y="176529"/>
                  </a:lnTo>
                  <a:lnTo>
                    <a:pt x="208064" y="176529"/>
                  </a:lnTo>
                  <a:lnTo>
                    <a:pt x="198780" y="180339"/>
                  </a:lnTo>
                  <a:lnTo>
                    <a:pt x="199224" y="180339"/>
                  </a:lnTo>
                  <a:lnTo>
                    <a:pt x="192452" y="184149"/>
                  </a:lnTo>
                  <a:lnTo>
                    <a:pt x="190601" y="184149"/>
                  </a:lnTo>
                  <a:lnTo>
                    <a:pt x="181813" y="190499"/>
                  </a:lnTo>
                  <a:lnTo>
                    <a:pt x="182168" y="190499"/>
                  </a:lnTo>
                  <a:lnTo>
                    <a:pt x="166886" y="201929"/>
                  </a:lnTo>
                  <a:lnTo>
                    <a:pt x="165480" y="201929"/>
                  </a:lnTo>
                  <a:lnTo>
                    <a:pt x="149212" y="215899"/>
                  </a:lnTo>
                  <a:lnTo>
                    <a:pt x="149491" y="215899"/>
                  </a:lnTo>
                  <a:lnTo>
                    <a:pt x="134049" y="229743"/>
                  </a:lnTo>
                  <a:lnTo>
                    <a:pt x="134276" y="229743"/>
                  </a:lnTo>
                  <a:lnTo>
                    <a:pt x="127298" y="237489"/>
                  </a:lnTo>
                  <a:close/>
                </a:path>
                <a:path w="599440" h="858519">
                  <a:moveTo>
                    <a:pt x="217413" y="172602"/>
                  </a:moveTo>
                  <a:lnTo>
                    <a:pt x="217088" y="172602"/>
                  </a:lnTo>
                  <a:lnTo>
                    <a:pt x="218117" y="172334"/>
                  </a:lnTo>
                  <a:lnTo>
                    <a:pt x="217413" y="172602"/>
                  </a:lnTo>
                  <a:close/>
                </a:path>
                <a:path w="599440" h="858519">
                  <a:moveTo>
                    <a:pt x="342011" y="212089"/>
                  </a:moveTo>
                  <a:lnTo>
                    <a:pt x="335991" y="203199"/>
                  </a:lnTo>
                  <a:lnTo>
                    <a:pt x="336448" y="203199"/>
                  </a:lnTo>
                  <a:lnTo>
                    <a:pt x="329501" y="195579"/>
                  </a:lnTo>
                  <a:lnTo>
                    <a:pt x="329996" y="195579"/>
                  </a:lnTo>
                  <a:lnTo>
                    <a:pt x="322287" y="189229"/>
                  </a:lnTo>
                  <a:lnTo>
                    <a:pt x="322821" y="189229"/>
                  </a:lnTo>
                  <a:lnTo>
                    <a:pt x="314490" y="182879"/>
                  </a:lnTo>
                  <a:lnTo>
                    <a:pt x="315074" y="182879"/>
                  </a:lnTo>
                  <a:lnTo>
                    <a:pt x="306146" y="177799"/>
                  </a:lnTo>
                  <a:lnTo>
                    <a:pt x="328686" y="177799"/>
                  </a:lnTo>
                  <a:lnTo>
                    <a:pt x="330352" y="179069"/>
                  </a:lnTo>
                  <a:lnTo>
                    <a:pt x="330873" y="179069"/>
                  </a:lnTo>
                  <a:lnTo>
                    <a:pt x="338581" y="186689"/>
                  </a:lnTo>
                  <a:lnTo>
                    <a:pt x="339077" y="186689"/>
                  </a:lnTo>
                  <a:lnTo>
                    <a:pt x="346024" y="194309"/>
                  </a:lnTo>
                  <a:lnTo>
                    <a:pt x="346481" y="195579"/>
                  </a:lnTo>
                  <a:lnTo>
                    <a:pt x="352488" y="204469"/>
                  </a:lnTo>
                  <a:lnTo>
                    <a:pt x="352869" y="204469"/>
                  </a:lnTo>
                  <a:lnTo>
                    <a:pt x="356044" y="210819"/>
                  </a:lnTo>
                  <a:lnTo>
                    <a:pt x="341629" y="210819"/>
                  </a:lnTo>
                  <a:lnTo>
                    <a:pt x="342011" y="212089"/>
                  </a:lnTo>
                  <a:close/>
                </a:path>
                <a:path w="599440" h="858519">
                  <a:moveTo>
                    <a:pt x="190195" y="185419"/>
                  </a:moveTo>
                  <a:lnTo>
                    <a:pt x="190601" y="184149"/>
                  </a:lnTo>
                  <a:lnTo>
                    <a:pt x="192452" y="184149"/>
                  </a:lnTo>
                  <a:lnTo>
                    <a:pt x="190195" y="185419"/>
                  </a:lnTo>
                  <a:close/>
                </a:path>
                <a:path w="599440" h="858519">
                  <a:moveTo>
                    <a:pt x="534713" y="392429"/>
                  </a:moveTo>
                  <a:lnTo>
                    <a:pt x="521309" y="392429"/>
                  </a:lnTo>
                  <a:lnTo>
                    <a:pt x="528574" y="373379"/>
                  </a:lnTo>
                  <a:lnTo>
                    <a:pt x="534720" y="355555"/>
                  </a:lnTo>
                  <a:lnTo>
                    <a:pt x="545185" y="311149"/>
                  </a:lnTo>
                  <a:lnTo>
                    <a:pt x="548489" y="256539"/>
                  </a:lnTo>
                  <a:lnTo>
                    <a:pt x="548341" y="252729"/>
                  </a:lnTo>
                  <a:lnTo>
                    <a:pt x="548243" y="250189"/>
                  </a:lnTo>
                  <a:lnTo>
                    <a:pt x="548144" y="247649"/>
                  </a:lnTo>
                  <a:lnTo>
                    <a:pt x="547740" y="242202"/>
                  </a:lnTo>
                  <a:lnTo>
                    <a:pt x="547671" y="241283"/>
                  </a:lnTo>
                  <a:lnTo>
                    <a:pt x="542201" y="203199"/>
                  </a:lnTo>
                  <a:lnTo>
                    <a:pt x="537921" y="185419"/>
                  </a:lnTo>
                  <a:lnTo>
                    <a:pt x="550800" y="185419"/>
                  </a:lnTo>
                  <a:lnTo>
                    <a:pt x="559142" y="227329"/>
                  </a:lnTo>
                  <a:lnTo>
                    <a:pt x="560719" y="246379"/>
                  </a:lnTo>
                  <a:lnTo>
                    <a:pt x="560806" y="247649"/>
                  </a:lnTo>
                  <a:lnTo>
                    <a:pt x="561225" y="256539"/>
                  </a:lnTo>
                  <a:lnTo>
                    <a:pt x="561347" y="265429"/>
                  </a:lnTo>
                  <a:lnTo>
                    <a:pt x="561365" y="266699"/>
                  </a:lnTo>
                  <a:lnTo>
                    <a:pt x="561225" y="275589"/>
                  </a:lnTo>
                  <a:lnTo>
                    <a:pt x="560847" y="284479"/>
                  </a:lnTo>
                  <a:lnTo>
                    <a:pt x="560793" y="285749"/>
                  </a:lnTo>
                  <a:lnTo>
                    <a:pt x="560173" y="293369"/>
                  </a:lnTo>
                  <a:lnTo>
                    <a:pt x="560070" y="294639"/>
                  </a:lnTo>
                  <a:lnTo>
                    <a:pt x="559053" y="303529"/>
                  </a:lnTo>
                  <a:lnTo>
                    <a:pt x="557758" y="312419"/>
                  </a:lnTo>
                  <a:lnTo>
                    <a:pt x="556158" y="322579"/>
                  </a:lnTo>
                  <a:lnTo>
                    <a:pt x="552132" y="340359"/>
                  </a:lnTo>
                  <a:lnTo>
                    <a:pt x="552056" y="341629"/>
                  </a:lnTo>
                  <a:lnTo>
                    <a:pt x="546938" y="359409"/>
                  </a:lnTo>
                  <a:lnTo>
                    <a:pt x="540600" y="378459"/>
                  </a:lnTo>
                  <a:lnTo>
                    <a:pt x="534713" y="392429"/>
                  </a:lnTo>
                  <a:close/>
                </a:path>
                <a:path w="599440" h="858519">
                  <a:moveTo>
                    <a:pt x="165188" y="203199"/>
                  </a:moveTo>
                  <a:lnTo>
                    <a:pt x="165480" y="201929"/>
                  </a:lnTo>
                  <a:lnTo>
                    <a:pt x="166886" y="201929"/>
                  </a:lnTo>
                  <a:lnTo>
                    <a:pt x="165188" y="203199"/>
                  </a:lnTo>
                  <a:close/>
                </a:path>
                <a:path w="599440" h="858519">
                  <a:moveTo>
                    <a:pt x="346722" y="220979"/>
                  </a:moveTo>
                  <a:lnTo>
                    <a:pt x="341629" y="210819"/>
                  </a:lnTo>
                  <a:lnTo>
                    <a:pt x="356044" y="210819"/>
                  </a:lnTo>
                  <a:lnTo>
                    <a:pt x="357949" y="214629"/>
                  </a:lnTo>
                  <a:lnTo>
                    <a:pt x="358241" y="214629"/>
                  </a:lnTo>
                  <a:lnTo>
                    <a:pt x="360092" y="219709"/>
                  </a:lnTo>
                  <a:lnTo>
                    <a:pt x="346443" y="219709"/>
                  </a:lnTo>
                  <a:lnTo>
                    <a:pt x="346722" y="220979"/>
                  </a:lnTo>
                  <a:close/>
                </a:path>
                <a:path w="599440" h="858519">
                  <a:moveTo>
                    <a:pt x="353732" y="241283"/>
                  </a:moveTo>
                  <a:lnTo>
                    <a:pt x="353498" y="240786"/>
                  </a:lnTo>
                  <a:lnTo>
                    <a:pt x="350369" y="229743"/>
                  </a:lnTo>
                  <a:lnTo>
                    <a:pt x="350557" y="229743"/>
                  </a:lnTo>
                  <a:lnTo>
                    <a:pt x="346443" y="219709"/>
                  </a:lnTo>
                  <a:lnTo>
                    <a:pt x="360092" y="219709"/>
                  </a:lnTo>
                  <a:lnTo>
                    <a:pt x="362407" y="226059"/>
                  </a:lnTo>
                  <a:lnTo>
                    <a:pt x="362610" y="226059"/>
                  </a:lnTo>
                  <a:lnTo>
                    <a:pt x="365975" y="237489"/>
                  </a:lnTo>
                  <a:lnTo>
                    <a:pt x="366455" y="240029"/>
                  </a:lnTo>
                  <a:lnTo>
                    <a:pt x="353504" y="240029"/>
                  </a:lnTo>
                  <a:lnTo>
                    <a:pt x="353642" y="240786"/>
                  </a:lnTo>
                  <a:lnTo>
                    <a:pt x="353732" y="241283"/>
                  </a:lnTo>
                  <a:close/>
                </a:path>
                <a:path w="599440" h="858519">
                  <a:moveTo>
                    <a:pt x="134276" y="229743"/>
                  </a:moveTo>
                  <a:lnTo>
                    <a:pt x="134049" y="229743"/>
                  </a:lnTo>
                  <a:lnTo>
                    <a:pt x="135228" y="228686"/>
                  </a:lnTo>
                  <a:lnTo>
                    <a:pt x="134276" y="229743"/>
                  </a:lnTo>
                  <a:close/>
                </a:path>
                <a:path w="599440" h="858519">
                  <a:moveTo>
                    <a:pt x="119151" y="237489"/>
                  </a:moveTo>
                  <a:lnTo>
                    <a:pt x="110070" y="237489"/>
                  </a:lnTo>
                  <a:lnTo>
                    <a:pt x="114404" y="232763"/>
                  </a:lnTo>
                  <a:lnTo>
                    <a:pt x="119151" y="237489"/>
                  </a:lnTo>
                  <a:close/>
                </a:path>
                <a:path w="599440" h="858519">
                  <a:moveTo>
                    <a:pt x="368835" y="300989"/>
                  </a:moveTo>
                  <a:lnTo>
                    <a:pt x="356069" y="300989"/>
                  </a:lnTo>
                  <a:lnTo>
                    <a:pt x="356895" y="293369"/>
                  </a:lnTo>
                  <a:lnTo>
                    <a:pt x="357390" y="285749"/>
                  </a:lnTo>
                  <a:lnTo>
                    <a:pt x="353732" y="241283"/>
                  </a:lnTo>
                  <a:lnTo>
                    <a:pt x="353587" y="240786"/>
                  </a:lnTo>
                  <a:lnTo>
                    <a:pt x="353504" y="240029"/>
                  </a:lnTo>
                  <a:lnTo>
                    <a:pt x="366455" y="240029"/>
                  </a:lnTo>
                  <a:lnTo>
                    <a:pt x="368376" y="250189"/>
                  </a:lnTo>
                  <a:lnTo>
                    <a:pt x="369760" y="264159"/>
                  </a:lnTo>
                  <a:lnTo>
                    <a:pt x="370165" y="275589"/>
                  </a:lnTo>
                  <a:lnTo>
                    <a:pt x="370255" y="278129"/>
                  </a:lnTo>
                  <a:lnTo>
                    <a:pt x="370118" y="284479"/>
                  </a:lnTo>
                  <a:lnTo>
                    <a:pt x="370090" y="285749"/>
                  </a:lnTo>
                  <a:lnTo>
                    <a:pt x="369557" y="293369"/>
                  </a:lnTo>
                  <a:lnTo>
                    <a:pt x="369460" y="295397"/>
                  </a:lnTo>
                  <a:lnTo>
                    <a:pt x="368835" y="300989"/>
                  </a:lnTo>
                  <a:close/>
                </a:path>
                <a:path w="599440" h="858519">
                  <a:moveTo>
                    <a:pt x="116446" y="247649"/>
                  </a:moveTo>
                  <a:lnTo>
                    <a:pt x="113118" y="247649"/>
                  </a:lnTo>
                  <a:lnTo>
                    <a:pt x="111556" y="246379"/>
                  </a:lnTo>
                  <a:lnTo>
                    <a:pt x="117982" y="246379"/>
                  </a:lnTo>
                  <a:lnTo>
                    <a:pt x="116446" y="247649"/>
                  </a:lnTo>
                  <a:close/>
                </a:path>
                <a:path w="599440" h="858519">
                  <a:moveTo>
                    <a:pt x="367667" y="308609"/>
                  </a:moveTo>
                  <a:lnTo>
                    <a:pt x="354901" y="308609"/>
                  </a:lnTo>
                  <a:lnTo>
                    <a:pt x="356093" y="299732"/>
                  </a:lnTo>
                  <a:lnTo>
                    <a:pt x="356069" y="300989"/>
                  </a:lnTo>
                  <a:lnTo>
                    <a:pt x="368835" y="300989"/>
                  </a:lnTo>
                  <a:lnTo>
                    <a:pt x="368693" y="302259"/>
                  </a:lnTo>
                  <a:lnTo>
                    <a:pt x="367667" y="308609"/>
                  </a:lnTo>
                  <a:close/>
                </a:path>
                <a:path w="599440" h="858519">
                  <a:moveTo>
                    <a:pt x="594982" y="858519"/>
                  </a:moveTo>
                  <a:lnTo>
                    <a:pt x="14376" y="858519"/>
                  </a:lnTo>
                  <a:lnTo>
                    <a:pt x="12598" y="857249"/>
                  </a:lnTo>
                  <a:lnTo>
                    <a:pt x="11201" y="855979"/>
                  </a:lnTo>
                  <a:lnTo>
                    <a:pt x="10299" y="854709"/>
                  </a:lnTo>
                  <a:lnTo>
                    <a:pt x="9982" y="852169"/>
                  </a:lnTo>
                  <a:lnTo>
                    <a:pt x="9982" y="739139"/>
                  </a:lnTo>
                  <a:lnTo>
                    <a:pt x="10223" y="736599"/>
                  </a:lnTo>
                  <a:lnTo>
                    <a:pt x="10922" y="735329"/>
                  </a:lnTo>
                  <a:lnTo>
                    <a:pt x="12014" y="734059"/>
                  </a:lnTo>
                  <a:lnTo>
                    <a:pt x="62382" y="687069"/>
                  </a:lnTo>
                  <a:lnTo>
                    <a:pt x="109461" y="642619"/>
                  </a:lnTo>
                  <a:lnTo>
                    <a:pt x="153314" y="599439"/>
                  </a:lnTo>
                  <a:lnTo>
                    <a:pt x="193967" y="557529"/>
                  </a:lnTo>
                  <a:lnTo>
                    <a:pt x="230733" y="518159"/>
                  </a:lnTo>
                  <a:lnTo>
                    <a:pt x="263169" y="478789"/>
                  </a:lnTo>
                  <a:lnTo>
                    <a:pt x="291122" y="441959"/>
                  </a:lnTo>
                  <a:lnTo>
                    <a:pt x="313675" y="408416"/>
                  </a:lnTo>
                  <a:lnTo>
                    <a:pt x="322748" y="392616"/>
                  </a:lnTo>
                  <a:lnTo>
                    <a:pt x="325006" y="388685"/>
                  </a:lnTo>
                  <a:lnTo>
                    <a:pt x="324929" y="388556"/>
                  </a:lnTo>
                  <a:lnTo>
                    <a:pt x="332658" y="374168"/>
                  </a:lnTo>
                  <a:lnTo>
                    <a:pt x="340291" y="357355"/>
                  </a:lnTo>
                  <a:lnTo>
                    <a:pt x="353415" y="316229"/>
                  </a:lnTo>
                  <a:lnTo>
                    <a:pt x="354949" y="307355"/>
                  </a:lnTo>
                  <a:lnTo>
                    <a:pt x="354901" y="308609"/>
                  </a:lnTo>
                  <a:lnTo>
                    <a:pt x="367667" y="308609"/>
                  </a:lnTo>
                  <a:lnTo>
                    <a:pt x="367461" y="309879"/>
                  </a:lnTo>
                  <a:lnTo>
                    <a:pt x="365887" y="318769"/>
                  </a:lnTo>
                  <a:lnTo>
                    <a:pt x="363905" y="326389"/>
                  </a:lnTo>
                  <a:lnTo>
                    <a:pt x="361696" y="335279"/>
                  </a:lnTo>
                  <a:lnTo>
                    <a:pt x="345046" y="377189"/>
                  </a:lnTo>
                  <a:lnTo>
                    <a:pt x="325678" y="412749"/>
                  </a:lnTo>
                  <a:lnTo>
                    <a:pt x="301599" y="449579"/>
                  </a:lnTo>
                  <a:lnTo>
                    <a:pt x="273088" y="487679"/>
                  </a:lnTo>
                  <a:lnTo>
                    <a:pt x="222237" y="546099"/>
                  </a:lnTo>
                  <a:lnTo>
                    <a:pt x="162318" y="608329"/>
                  </a:lnTo>
                  <a:lnTo>
                    <a:pt x="118300" y="651509"/>
                  </a:lnTo>
                  <a:lnTo>
                    <a:pt x="71081" y="697229"/>
                  </a:lnTo>
                  <a:lnTo>
                    <a:pt x="24852" y="739139"/>
                  </a:lnTo>
                  <a:lnTo>
                    <a:pt x="22682" y="739139"/>
                  </a:lnTo>
                  <a:lnTo>
                    <a:pt x="20650" y="742949"/>
                  </a:lnTo>
                  <a:lnTo>
                    <a:pt x="22682" y="742949"/>
                  </a:lnTo>
                  <a:lnTo>
                    <a:pt x="22682" y="845819"/>
                  </a:lnTo>
                  <a:lnTo>
                    <a:pt x="16332" y="845819"/>
                  </a:lnTo>
                  <a:lnTo>
                    <a:pt x="22682" y="852169"/>
                  </a:lnTo>
                  <a:lnTo>
                    <a:pt x="599363" y="852169"/>
                  </a:lnTo>
                  <a:lnTo>
                    <a:pt x="599059" y="854709"/>
                  </a:lnTo>
                  <a:lnTo>
                    <a:pt x="598157" y="855979"/>
                  </a:lnTo>
                  <a:lnTo>
                    <a:pt x="596747" y="857249"/>
                  </a:lnTo>
                  <a:lnTo>
                    <a:pt x="594982" y="858519"/>
                  </a:lnTo>
                  <a:close/>
                </a:path>
                <a:path w="599440" h="858519">
                  <a:moveTo>
                    <a:pt x="323585" y="391159"/>
                  </a:moveTo>
                  <a:lnTo>
                    <a:pt x="324860" y="388685"/>
                  </a:lnTo>
                  <a:lnTo>
                    <a:pt x="324929" y="388556"/>
                  </a:lnTo>
                  <a:lnTo>
                    <a:pt x="325006" y="388685"/>
                  </a:lnTo>
                  <a:lnTo>
                    <a:pt x="323585" y="391159"/>
                  </a:lnTo>
                  <a:close/>
                </a:path>
                <a:path w="599440" h="858519">
                  <a:moveTo>
                    <a:pt x="517496" y="429259"/>
                  </a:moveTo>
                  <a:lnTo>
                    <a:pt x="503631" y="429259"/>
                  </a:lnTo>
                  <a:lnTo>
                    <a:pt x="512927" y="410209"/>
                  </a:lnTo>
                  <a:lnTo>
                    <a:pt x="521436" y="391159"/>
                  </a:lnTo>
                  <a:lnTo>
                    <a:pt x="521309" y="392429"/>
                  </a:lnTo>
                  <a:lnTo>
                    <a:pt x="534713" y="392429"/>
                  </a:lnTo>
                  <a:lnTo>
                    <a:pt x="533107" y="396239"/>
                  </a:lnTo>
                  <a:lnTo>
                    <a:pt x="524471" y="415289"/>
                  </a:lnTo>
                  <a:lnTo>
                    <a:pt x="517496" y="429259"/>
                  </a:lnTo>
                  <a:close/>
                </a:path>
                <a:path w="599440" h="858519">
                  <a:moveTo>
                    <a:pt x="305473" y="702309"/>
                  </a:moveTo>
                  <a:lnTo>
                    <a:pt x="301688" y="702309"/>
                  </a:lnTo>
                  <a:lnTo>
                    <a:pt x="300139" y="701039"/>
                  </a:lnTo>
                  <a:lnTo>
                    <a:pt x="299000" y="698482"/>
                  </a:lnTo>
                  <a:lnTo>
                    <a:pt x="298411" y="697229"/>
                  </a:lnTo>
                  <a:lnTo>
                    <a:pt x="298399" y="695959"/>
                  </a:lnTo>
                  <a:lnTo>
                    <a:pt x="298970" y="693419"/>
                  </a:lnTo>
                  <a:lnTo>
                    <a:pt x="300088" y="692149"/>
                  </a:lnTo>
                  <a:lnTo>
                    <a:pt x="331393" y="659129"/>
                  </a:lnTo>
                  <a:lnTo>
                    <a:pt x="361988" y="624839"/>
                  </a:lnTo>
                  <a:lnTo>
                    <a:pt x="391528" y="590549"/>
                  </a:lnTo>
                  <a:lnTo>
                    <a:pt x="420446" y="554989"/>
                  </a:lnTo>
                  <a:lnTo>
                    <a:pt x="447370" y="519429"/>
                  </a:lnTo>
                  <a:lnTo>
                    <a:pt x="471804" y="483869"/>
                  </a:lnTo>
                  <a:lnTo>
                    <a:pt x="483057" y="464819"/>
                  </a:lnTo>
                  <a:lnTo>
                    <a:pt x="493661" y="447039"/>
                  </a:lnTo>
                  <a:lnTo>
                    <a:pt x="503720" y="427989"/>
                  </a:lnTo>
                  <a:lnTo>
                    <a:pt x="503631" y="429259"/>
                  </a:lnTo>
                  <a:lnTo>
                    <a:pt x="517496" y="429259"/>
                  </a:lnTo>
                  <a:lnTo>
                    <a:pt x="514959" y="434339"/>
                  </a:lnTo>
                  <a:lnTo>
                    <a:pt x="504825" y="453389"/>
                  </a:lnTo>
                  <a:lnTo>
                    <a:pt x="494042" y="471169"/>
                  </a:lnTo>
                  <a:lnTo>
                    <a:pt x="482600" y="490219"/>
                  </a:lnTo>
                  <a:lnTo>
                    <a:pt x="470522" y="507999"/>
                  </a:lnTo>
                  <a:lnTo>
                    <a:pt x="457796" y="527049"/>
                  </a:lnTo>
                  <a:lnTo>
                    <a:pt x="444423" y="544829"/>
                  </a:lnTo>
                  <a:lnTo>
                    <a:pt x="401383" y="599439"/>
                  </a:lnTo>
                  <a:lnTo>
                    <a:pt x="371513" y="633729"/>
                  </a:lnTo>
                  <a:lnTo>
                    <a:pt x="340817" y="668019"/>
                  </a:lnTo>
                  <a:lnTo>
                    <a:pt x="303872" y="689609"/>
                  </a:lnTo>
                  <a:lnTo>
                    <a:pt x="309270" y="701039"/>
                  </a:lnTo>
                  <a:lnTo>
                    <a:pt x="316462" y="701039"/>
                  </a:lnTo>
                  <a:lnTo>
                    <a:pt x="305473" y="702309"/>
                  </a:lnTo>
                  <a:close/>
                </a:path>
                <a:path w="599440" h="858519">
                  <a:moveTo>
                    <a:pt x="594982" y="679449"/>
                  </a:moveTo>
                  <a:lnTo>
                    <a:pt x="425056" y="679449"/>
                  </a:lnTo>
                  <a:lnTo>
                    <a:pt x="439813" y="678179"/>
                  </a:lnTo>
                  <a:lnTo>
                    <a:pt x="593013" y="678179"/>
                  </a:lnTo>
                  <a:lnTo>
                    <a:pt x="594982" y="679449"/>
                  </a:lnTo>
                  <a:close/>
                </a:path>
                <a:path w="599440" h="858519">
                  <a:moveTo>
                    <a:pt x="316462" y="701039"/>
                  </a:moveTo>
                  <a:lnTo>
                    <a:pt x="309270" y="701039"/>
                  </a:lnTo>
                  <a:lnTo>
                    <a:pt x="322215" y="687490"/>
                  </a:lnTo>
                  <a:lnTo>
                    <a:pt x="336842" y="685799"/>
                  </a:lnTo>
                  <a:lnTo>
                    <a:pt x="373329" y="681989"/>
                  </a:lnTo>
                  <a:lnTo>
                    <a:pt x="409054" y="679449"/>
                  </a:lnTo>
                  <a:lnTo>
                    <a:pt x="596747" y="679449"/>
                  </a:lnTo>
                  <a:lnTo>
                    <a:pt x="598157" y="681989"/>
                  </a:lnTo>
                  <a:lnTo>
                    <a:pt x="599059" y="683259"/>
                  </a:lnTo>
                  <a:lnTo>
                    <a:pt x="599363" y="684529"/>
                  </a:lnTo>
                  <a:lnTo>
                    <a:pt x="586663" y="684529"/>
                  </a:lnTo>
                  <a:lnTo>
                    <a:pt x="586663" y="690879"/>
                  </a:lnTo>
                  <a:lnTo>
                    <a:pt x="439902" y="690879"/>
                  </a:lnTo>
                  <a:lnTo>
                    <a:pt x="425399" y="692149"/>
                  </a:lnTo>
                  <a:lnTo>
                    <a:pt x="409701" y="692149"/>
                  </a:lnTo>
                  <a:lnTo>
                    <a:pt x="374472" y="694689"/>
                  </a:lnTo>
                  <a:lnTo>
                    <a:pt x="338440" y="698482"/>
                  </a:lnTo>
                  <a:lnTo>
                    <a:pt x="338591" y="698482"/>
                  </a:lnTo>
                  <a:lnTo>
                    <a:pt x="316462" y="701039"/>
                  </a:lnTo>
                  <a:close/>
                </a:path>
                <a:path w="599440" h="858519">
                  <a:moveTo>
                    <a:pt x="586663" y="852169"/>
                  </a:moveTo>
                  <a:lnTo>
                    <a:pt x="586663" y="684529"/>
                  </a:lnTo>
                  <a:lnTo>
                    <a:pt x="593013" y="690879"/>
                  </a:lnTo>
                  <a:lnTo>
                    <a:pt x="599363" y="690879"/>
                  </a:lnTo>
                  <a:lnTo>
                    <a:pt x="599363" y="845819"/>
                  </a:lnTo>
                  <a:lnTo>
                    <a:pt x="593013" y="845819"/>
                  </a:lnTo>
                  <a:lnTo>
                    <a:pt x="586663" y="852169"/>
                  </a:lnTo>
                  <a:close/>
                </a:path>
                <a:path w="599440" h="858519">
                  <a:moveTo>
                    <a:pt x="599363" y="690879"/>
                  </a:moveTo>
                  <a:lnTo>
                    <a:pt x="593013" y="690879"/>
                  </a:lnTo>
                  <a:lnTo>
                    <a:pt x="586663" y="684529"/>
                  </a:lnTo>
                  <a:lnTo>
                    <a:pt x="599363" y="684529"/>
                  </a:lnTo>
                  <a:lnTo>
                    <a:pt x="599363" y="690879"/>
                  </a:lnTo>
                  <a:close/>
                </a:path>
                <a:path w="599440" h="858519">
                  <a:moveTo>
                    <a:pt x="309270" y="701039"/>
                  </a:moveTo>
                  <a:lnTo>
                    <a:pt x="303872" y="689609"/>
                  </a:lnTo>
                  <a:lnTo>
                    <a:pt x="322215" y="687490"/>
                  </a:lnTo>
                  <a:lnTo>
                    <a:pt x="309270" y="701039"/>
                  </a:lnTo>
                  <a:close/>
                </a:path>
                <a:path w="599440" h="858519">
                  <a:moveTo>
                    <a:pt x="338591" y="698482"/>
                  </a:moveTo>
                  <a:lnTo>
                    <a:pt x="338440" y="698482"/>
                  </a:lnTo>
                  <a:lnTo>
                    <a:pt x="340129" y="698304"/>
                  </a:lnTo>
                  <a:lnTo>
                    <a:pt x="338591" y="698482"/>
                  </a:lnTo>
                  <a:close/>
                </a:path>
                <a:path w="599440" h="858519">
                  <a:moveTo>
                    <a:pt x="20650" y="742949"/>
                  </a:moveTo>
                  <a:lnTo>
                    <a:pt x="22682" y="739139"/>
                  </a:lnTo>
                  <a:lnTo>
                    <a:pt x="22682" y="741107"/>
                  </a:lnTo>
                  <a:lnTo>
                    <a:pt x="20650" y="742949"/>
                  </a:lnTo>
                  <a:close/>
                </a:path>
                <a:path w="599440" h="858519">
                  <a:moveTo>
                    <a:pt x="22682" y="741107"/>
                  </a:moveTo>
                  <a:lnTo>
                    <a:pt x="22682" y="739139"/>
                  </a:lnTo>
                  <a:lnTo>
                    <a:pt x="24852" y="739139"/>
                  </a:lnTo>
                  <a:lnTo>
                    <a:pt x="22682" y="741107"/>
                  </a:lnTo>
                  <a:close/>
                </a:path>
                <a:path w="599440" h="858519">
                  <a:moveTo>
                    <a:pt x="22682" y="742949"/>
                  </a:moveTo>
                  <a:lnTo>
                    <a:pt x="20650" y="742949"/>
                  </a:lnTo>
                  <a:lnTo>
                    <a:pt x="22682" y="741107"/>
                  </a:lnTo>
                  <a:lnTo>
                    <a:pt x="22682" y="742949"/>
                  </a:lnTo>
                  <a:close/>
                </a:path>
                <a:path w="599440" h="858519">
                  <a:moveTo>
                    <a:pt x="22682" y="852169"/>
                  </a:moveTo>
                  <a:lnTo>
                    <a:pt x="16332" y="845819"/>
                  </a:lnTo>
                  <a:lnTo>
                    <a:pt x="22682" y="845819"/>
                  </a:lnTo>
                  <a:lnTo>
                    <a:pt x="22682" y="852169"/>
                  </a:lnTo>
                  <a:close/>
                </a:path>
                <a:path w="599440" h="858519">
                  <a:moveTo>
                    <a:pt x="586663" y="852169"/>
                  </a:moveTo>
                  <a:lnTo>
                    <a:pt x="22682" y="852169"/>
                  </a:lnTo>
                  <a:lnTo>
                    <a:pt x="22682" y="845819"/>
                  </a:lnTo>
                  <a:lnTo>
                    <a:pt x="586663" y="845819"/>
                  </a:lnTo>
                  <a:lnTo>
                    <a:pt x="586663" y="852169"/>
                  </a:lnTo>
                  <a:close/>
                </a:path>
                <a:path w="599440" h="858519">
                  <a:moveTo>
                    <a:pt x="599363" y="852169"/>
                  </a:moveTo>
                  <a:lnTo>
                    <a:pt x="586663" y="852169"/>
                  </a:lnTo>
                  <a:lnTo>
                    <a:pt x="593013" y="845819"/>
                  </a:lnTo>
                  <a:lnTo>
                    <a:pt x="599363" y="845819"/>
                  </a:lnTo>
                  <a:lnTo>
                    <a:pt x="599363" y="852169"/>
                  </a:lnTo>
                  <a:close/>
                </a:path>
              </a:pathLst>
            </a:custGeom>
            <a:solidFill>
              <a:srgbClr val="000000"/>
            </a:solidFill>
          </p:spPr>
          <p:txBody>
            <a:bodyPr wrap="square" lIns="0" tIns="0" rIns="0" bIns="0" rtlCol="0"/>
            <a:lstStyle/>
            <a:p>
              <a:pPr defTabSz="685800"/>
              <a:endParaRPr sz="1350" kern="0">
                <a:solidFill>
                  <a:sysClr val="windowText" lastClr="000000"/>
                </a:solidFill>
              </a:endParaRPr>
            </a:p>
          </p:txBody>
        </p:sp>
        <p:pic>
          <p:nvPicPr>
            <p:cNvPr id="13" name="object 13"/>
            <p:cNvPicPr/>
            <p:nvPr/>
          </p:nvPicPr>
          <p:blipFill>
            <a:blip r:embed="rId4" cstate="print"/>
            <a:stretch>
              <a:fillRect/>
            </a:stretch>
          </p:blipFill>
          <p:spPr>
            <a:xfrm>
              <a:off x="8840723" y="2328672"/>
              <a:ext cx="443483" cy="658367"/>
            </a:xfrm>
            <a:prstGeom prst="rect">
              <a:avLst/>
            </a:prstGeom>
          </p:spPr>
        </p:pic>
        <p:pic>
          <p:nvPicPr>
            <p:cNvPr id="14" name="object 14"/>
            <p:cNvPicPr/>
            <p:nvPr/>
          </p:nvPicPr>
          <p:blipFill>
            <a:blip r:embed="rId5" cstate="print"/>
            <a:stretch>
              <a:fillRect/>
            </a:stretch>
          </p:blipFill>
          <p:spPr>
            <a:xfrm>
              <a:off x="7408062" y="2144941"/>
              <a:ext cx="638256" cy="843279"/>
            </a:xfrm>
            <a:prstGeom prst="rect">
              <a:avLst/>
            </a:prstGeom>
          </p:spPr>
        </p:pic>
        <p:pic>
          <p:nvPicPr>
            <p:cNvPr id="15" name="object 15"/>
            <p:cNvPicPr/>
            <p:nvPr/>
          </p:nvPicPr>
          <p:blipFill>
            <a:blip r:embed="rId6" cstate="print"/>
            <a:stretch>
              <a:fillRect/>
            </a:stretch>
          </p:blipFill>
          <p:spPr>
            <a:xfrm>
              <a:off x="9299447" y="2176272"/>
              <a:ext cx="460248" cy="826008"/>
            </a:xfrm>
            <a:prstGeom prst="rect">
              <a:avLst/>
            </a:prstGeom>
          </p:spPr>
        </p:pic>
        <p:pic>
          <p:nvPicPr>
            <p:cNvPr id="16" name="object 16"/>
            <p:cNvPicPr/>
            <p:nvPr/>
          </p:nvPicPr>
          <p:blipFill>
            <a:blip r:embed="rId7" cstate="print"/>
            <a:stretch>
              <a:fillRect/>
            </a:stretch>
          </p:blipFill>
          <p:spPr>
            <a:xfrm>
              <a:off x="8132588" y="2324874"/>
              <a:ext cx="564384" cy="679450"/>
            </a:xfrm>
            <a:prstGeom prst="rect">
              <a:avLst/>
            </a:prstGeom>
          </p:spPr>
        </p:pic>
        <p:pic>
          <p:nvPicPr>
            <p:cNvPr id="17" name="object 17"/>
            <p:cNvPicPr/>
            <p:nvPr/>
          </p:nvPicPr>
          <p:blipFill>
            <a:blip r:embed="rId8" cstate="print"/>
            <a:stretch>
              <a:fillRect/>
            </a:stretch>
          </p:blipFill>
          <p:spPr>
            <a:xfrm>
              <a:off x="8837676" y="2172881"/>
              <a:ext cx="925970" cy="831850"/>
            </a:xfrm>
            <a:prstGeom prst="rect">
              <a:avLst/>
            </a:prstGeom>
          </p:spPr>
        </p:pic>
        <p:pic>
          <p:nvPicPr>
            <p:cNvPr id="18" name="object 18"/>
            <p:cNvPicPr/>
            <p:nvPr/>
          </p:nvPicPr>
          <p:blipFill>
            <a:blip r:embed="rId9" cstate="print"/>
            <a:stretch>
              <a:fillRect/>
            </a:stretch>
          </p:blipFill>
          <p:spPr>
            <a:xfrm>
              <a:off x="11030674" y="6064250"/>
              <a:ext cx="391363" cy="262889"/>
            </a:xfrm>
            <a:prstGeom prst="rect">
              <a:avLst/>
            </a:prstGeom>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24800" y="3949465"/>
            <a:ext cx="1219200" cy="1194435"/>
            <a:chOff x="10566400" y="5265953"/>
            <a:chExt cx="1625600" cy="1592580"/>
          </a:xfrm>
        </p:grpSpPr>
        <p:sp>
          <p:nvSpPr>
            <p:cNvPr id="3" name="object 3"/>
            <p:cNvSpPr/>
            <p:nvPr/>
          </p:nvSpPr>
          <p:spPr>
            <a:xfrm>
              <a:off x="10566400" y="5265953"/>
              <a:ext cx="1625600" cy="1592580"/>
            </a:xfrm>
            <a:custGeom>
              <a:avLst/>
              <a:gdLst/>
              <a:ahLst/>
              <a:cxnLst/>
              <a:rect l="l" t="t" r="r" b="b"/>
              <a:pathLst>
                <a:path w="1625600" h="1592579">
                  <a:moveTo>
                    <a:pt x="1625600" y="1592046"/>
                  </a:moveTo>
                  <a:lnTo>
                    <a:pt x="0" y="1592046"/>
                  </a:lnTo>
                  <a:lnTo>
                    <a:pt x="137706" y="1522945"/>
                  </a:lnTo>
                  <a:lnTo>
                    <a:pt x="184763" y="1496959"/>
                  </a:lnTo>
                  <a:lnTo>
                    <a:pt x="231311" y="1470473"/>
                  </a:lnTo>
                  <a:lnTo>
                    <a:pt x="277344" y="1443492"/>
                  </a:lnTo>
                  <a:lnTo>
                    <a:pt x="322855" y="1416022"/>
                  </a:lnTo>
                  <a:lnTo>
                    <a:pt x="367837" y="1388068"/>
                  </a:lnTo>
                  <a:lnTo>
                    <a:pt x="412283" y="1359634"/>
                  </a:lnTo>
                  <a:lnTo>
                    <a:pt x="456187" y="1330726"/>
                  </a:lnTo>
                  <a:lnTo>
                    <a:pt x="499542" y="1301350"/>
                  </a:lnTo>
                  <a:lnTo>
                    <a:pt x="542341" y="1271509"/>
                  </a:lnTo>
                  <a:lnTo>
                    <a:pt x="584577" y="1241210"/>
                  </a:lnTo>
                  <a:lnTo>
                    <a:pt x="626245" y="1210457"/>
                  </a:lnTo>
                  <a:lnTo>
                    <a:pt x="667336" y="1179256"/>
                  </a:lnTo>
                  <a:lnTo>
                    <a:pt x="707845" y="1147612"/>
                  </a:lnTo>
                  <a:lnTo>
                    <a:pt x="747764" y="1115530"/>
                  </a:lnTo>
                  <a:lnTo>
                    <a:pt x="787088" y="1083015"/>
                  </a:lnTo>
                  <a:lnTo>
                    <a:pt x="825808" y="1050072"/>
                  </a:lnTo>
                  <a:lnTo>
                    <a:pt x="863919" y="1016706"/>
                  </a:lnTo>
                  <a:lnTo>
                    <a:pt x="901414" y="982923"/>
                  </a:lnTo>
                  <a:lnTo>
                    <a:pt x="938286" y="948727"/>
                  </a:lnTo>
                  <a:lnTo>
                    <a:pt x="974528" y="914124"/>
                  </a:lnTo>
                  <a:lnTo>
                    <a:pt x="1010134" y="879119"/>
                  </a:lnTo>
                  <a:lnTo>
                    <a:pt x="1045096" y="843717"/>
                  </a:lnTo>
                  <a:lnTo>
                    <a:pt x="1079409" y="807923"/>
                  </a:lnTo>
                  <a:lnTo>
                    <a:pt x="1113066" y="771742"/>
                  </a:lnTo>
                  <a:lnTo>
                    <a:pt x="1146059" y="735180"/>
                  </a:lnTo>
                  <a:lnTo>
                    <a:pt x="1178382" y="698242"/>
                  </a:lnTo>
                  <a:lnTo>
                    <a:pt x="1210028" y="660932"/>
                  </a:lnTo>
                  <a:lnTo>
                    <a:pt x="1240991" y="623256"/>
                  </a:lnTo>
                  <a:lnTo>
                    <a:pt x="1271264" y="585219"/>
                  </a:lnTo>
                  <a:lnTo>
                    <a:pt x="1300840" y="546826"/>
                  </a:lnTo>
                  <a:lnTo>
                    <a:pt x="1329713" y="508082"/>
                  </a:lnTo>
                  <a:lnTo>
                    <a:pt x="1357875" y="468993"/>
                  </a:lnTo>
                  <a:lnTo>
                    <a:pt x="1385320" y="429563"/>
                  </a:lnTo>
                  <a:lnTo>
                    <a:pt x="1412042" y="389798"/>
                  </a:lnTo>
                  <a:lnTo>
                    <a:pt x="1438033" y="349703"/>
                  </a:lnTo>
                  <a:lnTo>
                    <a:pt x="1463287" y="309283"/>
                  </a:lnTo>
                  <a:lnTo>
                    <a:pt x="1487797" y="268543"/>
                  </a:lnTo>
                  <a:lnTo>
                    <a:pt x="1511557" y="227488"/>
                  </a:lnTo>
                  <a:lnTo>
                    <a:pt x="1534559" y="186123"/>
                  </a:lnTo>
                  <a:lnTo>
                    <a:pt x="1556797" y="144454"/>
                  </a:lnTo>
                  <a:lnTo>
                    <a:pt x="1578265" y="102486"/>
                  </a:lnTo>
                  <a:lnTo>
                    <a:pt x="1598955" y="60223"/>
                  </a:lnTo>
                  <a:lnTo>
                    <a:pt x="1625600" y="0"/>
                  </a:lnTo>
                  <a:lnTo>
                    <a:pt x="1625600" y="1592046"/>
                  </a:lnTo>
                  <a:close/>
                </a:path>
              </a:pathLst>
            </a:custGeom>
            <a:solidFill>
              <a:srgbClr val="C1D7FA"/>
            </a:solidFill>
          </p:spPr>
          <p:txBody>
            <a:bodyPr wrap="square" lIns="0" tIns="0" rIns="0" bIns="0" rtlCol="0"/>
            <a:lstStyle/>
            <a:p>
              <a:pPr defTabSz="685800"/>
              <a:endParaRPr sz="1350" kern="0">
                <a:solidFill>
                  <a:sysClr val="windowText" lastClr="000000"/>
                </a:solidFill>
              </a:endParaRPr>
            </a:p>
          </p:txBody>
        </p:sp>
        <p:sp>
          <p:nvSpPr>
            <p:cNvPr id="4" name="object 4"/>
            <p:cNvSpPr/>
            <p:nvPr/>
          </p:nvSpPr>
          <p:spPr>
            <a:xfrm>
              <a:off x="11297323" y="5774537"/>
              <a:ext cx="894715" cy="1083945"/>
            </a:xfrm>
            <a:custGeom>
              <a:avLst/>
              <a:gdLst/>
              <a:ahLst/>
              <a:cxnLst/>
              <a:rect l="l" t="t" r="r" b="b"/>
              <a:pathLst>
                <a:path w="894715" h="1083945">
                  <a:moveTo>
                    <a:pt x="894676" y="1083462"/>
                  </a:moveTo>
                  <a:lnTo>
                    <a:pt x="0" y="1083462"/>
                  </a:lnTo>
                  <a:lnTo>
                    <a:pt x="60604" y="1037348"/>
                  </a:lnTo>
                  <a:lnTo>
                    <a:pt x="94972" y="1008528"/>
                  </a:lnTo>
                  <a:lnTo>
                    <a:pt x="129147" y="978828"/>
                  </a:lnTo>
                  <a:lnTo>
                    <a:pt x="163127" y="948256"/>
                  </a:lnTo>
                  <a:lnTo>
                    <a:pt x="196909" y="916816"/>
                  </a:lnTo>
                  <a:lnTo>
                    <a:pt x="230490" y="884516"/>
                  </a:lnTo>
                  <a:lnTo>
                    <a:pt x="263868" y="851361"/>
                  </a:lnTo>
                  <a:lnTo>
                    <a:pt x="297040" y="817357"/>
                  </a:lnTo>
                  <a:lnTo>
                    <a:pt x="330004" y="782511"/>
                  </a:lnTo>
                  <a:lnTo>
                    <a:pt x="362756" y="746829"/>
                  </a:lnTo>
                  <a:lnTo>
                    <a:pt x="395293" y="710316"/>
                  </a:lnTo>
                  <a:lnTo>
                    <a:pt x="427614" y="672979"/>
                  </a:lnTo>
                  <a:lnTo>
                    <a:pt x="459714" y="634825"/>
                  </a:lnTo>
                  <a:lnTo>
                    <a:pt x="491593" y="595858"/>
                  </a:lnTo>
                  <a:lnTo>
                    <a:pt x="523246" y="556086"/>
                  </a:lnTo>
                  <a:lnTo>
                    <a:pt x="554671" y="515514"/>
                  </a:lnTo>
                  <a:lnTo>
                    <a:pt x="585866" y="474148"/>
                  </a:lnTo>
                  <a:lnTo>
                    <a:pt x="616827" y="431996"/>
                  </a:lnTo>
                  <a:lnTo>
                    <a:pt x="647553" y="389061"/>
                  </a:lnTo>
                  <a:lnTo>
                    <a:pt x="678039" y="345352"/>
                  </a:lnTo>
                  <a:lnTo>
                    <a:pt x="708284" y="300874"/>
                  </a:lnTo>
                  <a:lnTo>
                    <a:pt x="738285" y="255633"/>
                  </a:lnTo>
                  <a:lnTo>
                    <a:pt x="768038" y="209635"/>
                  </a:lnTo>
                  <a:lnTo>
                    <a:pt x="797543" y="162887"/>
                  </a:lnTo>
                  <a:lnTo>
                    <a:pt x="826794" y="115394"/>
                  </a:lnTo>
                  <a:lnTo>
                    <a:pt x="855791" y="67162"/>
                  </a:lnTo>
                  <a:lnTo>
                    <a:pt x="884529" y="18199"/>
                  </a:lnTo>
                  <a:lnTo>
                    <a:pt x="894676" y="0"/>
                  </a:lnTo>
                  <a:lnTo>
                    <a:pt x="894676" y="1083462"/>
                  </a:lnTo>
                  <a:close/>
                </a:path>
              </a:pathLst>
            </a:custGeom>
            <a:solidFill>
              <a:srgbClr val="82B0F8"/>
            </a:solidFill>
          </p:spPr>
          <p:txBody>
            <a:bodyPr wrap="square" lIns="0" tIns="0" rIns="0" bIns="0" rtlCol="0"/>
            <a:lstStyle/>
            <a:p>
              <a:pPr defTabSz="685800"/>
              <a:endParaRPr sz="1350" kern="0">
                <a:solidFill>
                  <a:sysClr val="windowText" lastClr="000000"/>
                </a:solidFill>
              </a:endParaRPr>
            </a:p>
          </p:txBody>
        </p:sp>
        <p:sp>
          <p:nvSpPr>
            <p:cNvPr id="5" name="object 5"/>
            <p:cNvSpPr/>
            <p:nvPr/>
          </p:nvSpPr>
          <p:spPr>
            <a:xfrm>
              <a:off x="11514035" y="6036970"/>
              <a:ext cx="678180" cy="821055"/>
            </a:xfrm>
            <a:custGeom>
              <a:avLst/>
              <a:gdLst/>
              <a:ahLst/>
              <a:cxnLst/>
              <a:rect l="l" t="t" r="r" b="b"/>
              <a:pathLst>
                <a:path w="678179" h="821054">
                  <a:moveTo>
                    <a:pt x="677964" y="821029"/>
                  </a:moveTo>
                  <a:lnTo>
                    <a:pt x="0" y="821029"/>
                  </a:lnTo>
                  <a:lnTo>
                    <a:pt x="45910" y="786091"/>
                  </a:lnTo>
                  <a:lnTo>
                    <a:pt x="79739" y="757568"/>
                  </a:lnTo>
                  <a:lnTo>
                    <a:pt x="113320" y="727922"/>
                  </a:lnTo>
                  <a:lnTo>
                    <a:pt x="146648" y="697162"/>
                  </a:lnTo>
                  <a:lnTo>
                    <a:pt x="179721" y="665300"/>
                  </a:lnTo>
                  <a:lnTo>
                    <a:pt x="212532" y="632344"/>
                  </a:lnTo>
                  <a:lnTo>
                    <a:pt x="245077" y="598305"/>
                  </a:lnTo>
                  <a:lnTo>
                    <a:pt x="277352" y="563194"/>
                  </a:lnTo>
                  <a:lnTo>
                    <a:pt x="309352" y="527021"/>
                  </a:lnTo>
                  <a:lnTo>
                    <a:pt x="341073" y="489795"/>
                  </a:lnTo>
                  <a:lnTo>
                    <a:pt x="372510" y="451527"/>
                  </a:lnTo>
                  <a:lnTo>
                    <a:pt x="403658" y="412228"/>
                  </a:lnTo>
                  <a:lnTo>
                    <a:pt x="434514" y="371907"/>
                  </a:lnTo>
                  <a:lnTo>
                    <a:pt x="465072" y="330574"/>
                  </a:lnTo>
                  <a:lnTo>
                    <a:pt x="495328" y="288240"/>
                  </a:lnTo>
                  <a:lnTo>
                    <a:pt x="525277" y="244915"/>
                  </a:lnTo>
                  <a:lnTo>
                    <a:pt x="554915" y="200609"/>
                  </a:lnTo>
                  <a:lnTo>
                    <a:pt x="584238" y="155332"/>
                  </a:lnTo>
                  <a:lnTo>
                    <a:pt x="613241" y="109095"/>
                  </a:lnTo>
                  <a:lnTo>
                    <a:pt x="641919" y="61907"/>
                  </a:lnTo>
                  <a:lnTo>
                    <a:pt x="670267" y="13779"/>
                  </a:lnTo>
                  <a:lnTo>
                    <a:pt x="677964" y="0"/>
                  </a:lnTo>
                  <a:lnTo>
                    <a:pt x="677964" y="821029"/>
                  </a:lnTo>
                  <a:close/>
                </a:path>
              </a:pathLst>
            </a:custGeom>
            <a:solidFill>
              <a:srgbClr val="4488F4"/>
            </a:solidFill>
          </p:spPr>
          <p:txBody>
            <a:bodyPr wrap="square" lIns="0" tIns="0" rIns="0" bIns="0" rtlCol="0"/>
            <a:lstStyle/>
            <a:p>
              <a:pPr defTabSz="685800"/>
              <a:endParaRPr sz="1350" kern="0">
                <a:solidFill>
                  <a:sysClr val="windowText" lastClr="000000"/>
                </a:solidFill>
              </a:endParaRPr>
            </a:p>
          </p:txBody>
        </p:sp>
      </p:grpSp>
      <p:grpSp>
        <p:nvGrpSpPr>
          <p:cNvPr id="6" name="object 6"/>
          <p:cNvGrpSpPr/>
          <p:nvPr/>
        </p:nvGrpSpPr>
        <p:grpSpPr>
          <a:xfrm>
            <a:off x="3255073" y="1152954"/>
            <a:ext cx="2625090" cy="3142774"/>
            <a:chOff x="4340097" y="1537271"/>
            <a:chExt cx="3500120" cy="4190365"/>
          </a:xfrm>
        </p:grpSpPr>
        <p:sp>
          <p:nvSpPr>
            <p:cNvPr id="7" name="object 7"/>
            <p:cNvSpPr/>
            <p:nvPr/>
          </p:nvSpPr>
          <p:spPr>
            <a:xfrm>
              <a:off x="4393691" y="1595627"/>
              <a:ext cx="1971039" cy="1888489"/>
            </a:xfrm>
            <a:custGeom>
              <a:avLst/>
              <a:gdLst/>
              <a:ahLst/>
              <a:cxnLst/>
              <a:rect l="l" t="t" r="r" b="b"/>
              <a:pathLst>
                <a:path w="1971039" h="1888489">
                  <a:moveTo>
                    <a:pt x="1970532" y="1888236"/>
                  </a:moveTo>
                  <a:lnTo>
                    <a:pt x="0" y="1888236"/>
                  </a:lnTo>
                  <a:lnTo>
                    <a:pt x="0" y="0"/>
                  </a:lnTo>
                  <a:lnTo>
                    <a:pt x="1970532" y="0"/>
                  </a:lnTo>
                  <a:lnTo>
                    <a:pt x="1970532" y="1888236"/>
                  </a:lnTo>
                  <a:close/>
                </a:path>
              </a:pathLst>
            </a:custGeom>
            <a:solidFill>
              <a:srgbClr val="D7A425"/>
            </a:solidFill>
          </p:spPr>
          <p:txBody>
            <a:bodyPr wrap="square" lIns="0" tIns="0" rIns="0" bIns="0" rtlCol="0"/>
            <a:lstStyle/>
            <a:p>
              <a:pPr defTabSz="685800"/>
              <a:endParaRPr sz="1350" kern="0">
                <a:solidFill>
                  <a:sysClr val="windowText" lastClr="000000"/>
                </a:solidFill>
              </a:endParaRPr>
            </a:p>
          </p:txBody>
        </p:sp>
        <p:sp>
          <p:nvSpPr>
            <p:cNvPr id="8" name="object 8"/>
            <p:cNvSpPr/>
            <p:nvPr/>
          </p:nvSpPr>
          <p:spPr>
            <a:xfrm>
              <a:off x="4346447" y="1543811"/>
              <a:ext cx="3487420" cy="4177665"/>
            </a:xfrm>
            <a:custGeom>
              <a:avLst/>
              <a:gdLst/>
              <a:ahLst/>
              <a:cxnLst/>
              <a:rect l="l" t="t" r="r" b="b"/>
              <a:pathLst>
                <a:path w="3487420" h="4177665">
                  <a:moveTo>
                    <a:pt x="3486911" y="4177284"/>
                  </a:moveTo>
                  <a:lnTo>
                    <a:pt x="0" y="4177284"/>
                  </a:lnTo>
                  <a:lnTo>
                    <a:pt x="0" y="1071371"/>
                  </a:lnTo>
                  <a:lnTo>
                    <a:pt x="1071372" y="0"/>
                  </a:lnTo>
                  <a:lnTo>
                    <a:pt x="3486911" y="0"/>
                  </a:lnTo>
                  <a:lnTo>
                    <a:pt x="3486911" y="4177284"/>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sp>
          <p:nvSpPr>
            <p:cNvPr id="9" name="object 9"/>
            <p:cNvSpPr/>
            <p:nvPr/>
          </p:nvSpPr>
          <p:spPr>
            <a:xfrm>
              <a:off x="4340097" y="1537271"/>
              <a:ext cx="3500120" cy="4190365"/>
            </a:xfrm>
            <a:custGeom>
              <a:avLst/>
              <a:gdLst/>
              <a:ahLst/>
              <a:cxnLst/>
              <a:rect l="l" t="t" r="r" b="b"/>
              <a:pathLst>
                <a:path w="3500120" h="4190365">
                  <a:moveTo>
                    <a:pt x="3499840" y="4189856"/>
                  </a:moveTo>
                  <a:lnTo>
                    <a:pt x="0" y="4189856"/>
                  </a:lnTo>
                  <a:lnTo>
                    <a:pt x="0" y="1075461"/>
                  </a:lnTo>
                  <a:lnTo>
                    <a:pt x="1075461" y="0"/>
                  </a:lnTo>
                  <a:lnTo>
                    <a:pt x="3499840" y="0"/>
                  </a:lnTo>
                  <a:lnTo>
                    <a:pt x="3499840" y="6350"/>
                  </a:lnTo>
                  <a:lnTo>
                    <a:pt x="3487140" y="6349"/>
                  </a:lnTo>
                  <a:lnTo>
                    <a:pt x="3487140" y="10845"/>
                  </a:lnTo>
                  <a:lnTo>
                    <a:pt x="1082586" y="10845"/>
                  </a:lnTo>
                  <a:lnTo>
                    <a:pt x="1078090" y="12699"/>
                  </a:lnTo>
                  <a:lnTo>
                    <a:pt x="1080731" y="12699"/>
                  </a:lnTo>
                  <a:lnTo>
                    <a:pt x="15328" y="1078090"/>
                  </a:lnTo>
                  <a:lnTo>
                    <a:pt x="12700" y="1078090"/>
                  </a:lnTo>
                  <a:lnTo>
                    <a:pt x="10845" y="1082573"/>
                  </a:lnTo>
                  <a:lnTo>
                    <a:pt x="12700" y="1082573"/>
                  </a:lnTo>
                  <a:lnTo>
                    <a:pt x="12700" y="4177156"/>
                  </a:lnTo>
                  <a:lnTo>
                    <a:pt x="6350" y="4177156"/>
                  </a:lnTo>
                  <a:lnTo>
                    <a:pt x="12700" y="4183506"/>
                  </a:lnTo>
                  <a:lnTo>
                    <a:pt x="3499840" y="4183506"/>
                  </a:lnTo>
                  <a:lnTo>
                    <a:pt x="3499840" y="4189856"/>
                  </a:lnTo>
                  <a:close/>
                </a:path>
                <a:path w="3500120" h="4190365">
                  <a:moveTo>
                    <a:pt x="3487140" y="4183506"/>
                  </a:moveTo>
                  <a:lnTo>
                    <a:pt x="3487140" y="6349"/>
                  </a:lnTo>
                  <a:lnTo>
                    <a:pt x="3493490" y="12699"/>
                  </a:lnTo>
                  <a:lnTo>
                    <a:pt x="3499840" y="12700"/>
                  </a:lnTo>
                  <a:lnTo>
                    <a:pt x="3499840" y="4177156"/>
                  </a:lnTo>
                  <a:lnTo>
                    <a:pt x="3493490" y="4177156"/>
                  </a:lnTo>
                  <a:lnTo>
                    <a:pt x="3487140" y="4183506"/>
                  </a:lnTo>
                  <a:close/>
                </a:path>
                <a:path w="3500120" h="4190365">
                  <a:moveTo>
                    <a:pt x="3499840" y="12700"/>
                  </a:moveTo>
                  <a:lnTo>
                    <a:pt x="3493490" y="12699"/>
                  </a:lnTo>
                  <a:lnTo>
                    <a:pt x="3487140" y="6349"/>
                  </a:lnTo>
                  <a:lnTo>
                    <a:pt x="3499840" y="6350"/>
                  </a:lnTo>
                  <a:lnTo>
                    <a:pt x="3499840" y="12700"/>
                  </a:lnTo>
                  <a:close/>
                </a:path>
                <a:path w="3500120" h="4190365">
                  <a:moveTo>
                    <a:pt x="1080731" y="12699"/>
                  </a:moveTo>
                  <a:lnTo>
                    <a:pt x="1078090" y="12699"/>
                  </a:lnTo>
                  <a:lnTo>
                    <a:pt x="1082586" y="10845"/>
                  </a:lnTo>
                  <a:lnTo>
                    <a:pt x="1080731" y="12699"/>
                  </a:lnTo>
                  <a:close/>
                </a:path>
                <a:path w="3500120" h="4190365">
                  <a:moveTo>
                    <a:pt x="3487140" y="12699"/>
                  </a:moveTo>
                  <a:lnTo>
                    <a:pt x="1080731" y="12699"/>
                  </a:lnTo>
                  <a:lnTo>
                    <a:pt x="1082586" y="10845"/>
                  </a:lnTo>
                  <a:lnTo>
                    <a:pt x="3487140" y="10845"/>
                  </a:lnTo>
                  <a:lnTo>
                    <a:pt x="3487140" y="12699"/>
                  </a:lnTo>
                  <a:close/>
                </a:path>
                <a:path w="3500120" h="4190365">
                  <a:moveTo>
                    <a:pt x="10845" y="1082573"/>
                  </a:moveTo>
                  <a:lnTo>
                    <a:pt x="12700" y="1078090"/>
                  </a:lnTo>
                  <a:lnTo>
                    <a:pt x="12700" y="1080719"/>
                  </a:lnTo>
                  <a:lnTo>
                    <a:pt x="10845" y="1082573"/>
                  </a:lnTo>
                  <a:close/>
                </a:path>
                <a:path w="3500120" h="4190365">
                  <a:moveTo>
                    <a:pt x="12700" y="1080719"/>
                  </a:moveTo>
                  <a:lnTo>
                    <a:pt x="12700" y="1078090"/>
                  </a:lnTo>
                  <a:lnTo>
                    <a:pt x="15328" y="1078090"/>
                  </a:lnTo>
                  <a:lnTo>
                    <a:pt x="12700" y="1080719"/>
                  </a:lnTo>
                  <a:close/>
                </a:path>
                <a:path w="3500120" h="4190365">
                  <a:moveTo>
                    <a:pt x="12700" y="1082573"/>
                  </a:moveTo>
                  <a:lnTo>
                    <a:pt x="10845" y="1082573"/>
                  </a:lnTo>
                  <a:lnTo>
                    <a:pt x="12700" y="1080719"/>
                  </a:lnTo>
                  <a:lnTo>
                    <a:pt x="12700" y="1082573"/>
                  </a:lnTo>
                  <a:close/>
                </a:path>
                <a:path w="3500120" h="4190365">
                  <a:moveTo>
                    <a:pt x="12700" y="4183506"/>
                  </a:moveTo>
                  <a:lnTo>
                    <a:pt x="6350" y="4177156"/>
                  </a:lnTo>
                  <a:lnTo>
                    <a:pt x="12700" y="4177156"/>
                  </a:lnTo>
                  <a:lnTo>
                    <a:pt x="12700" y="4183506"/>
                  </a:lnTo>
                  <a:close/>
                </a:path>
                <a:path w="3500120" h="4190365">
                  <a:moveTo>
                    <a:pt x="3487140" y="4183506"/>
                  </a:moveTo>
                  <a:lnTo>
                    <a:pt x="12700" y="4183506"/>
                  </a:lnTo>
                  <a:lnTo>
                    <a:pt x="12700" y="4177156"/>
                  </a:lnTo>
                  <a:lnTo>
                    <a:pt x="3487140" y="4177156"/>
                  </a:lnTo>
                  <a:lnTo>
                    <a:pt x="3487140" y="4183506"/>
                  </a:lnTo>
                  <a:close/>
                </a:path>
                <a:path w="3500120" h="4190365">
                  <a:moveTo>
                    <a:pt x="3499840" y="4183506"/>
                  </a:moveTo>
                  <a:lnTo>
                    <a:pt x="3487140" y="4183506"/>
                  </a:lnTo>
                  <a:lnTo>
                    <a:pt x="3493490" y="4177156"/>
                  </a:lnTo>
                  <a:lnTo>
                    <a:pt x="3499840" y="4177156"/>
                  </a:lnTo>
                  <a:lnTo>
                    <a:pt x="3499840" y="4183506"/>
                  </a:lnTo>
                  <a:close/>
                </a:path>
              </a:pathLst>
            </a:custGeom>
            <a:solidFill>
              <a:srgbClr val="D7A425"/>
            </a:solidFill>
          </p:spPr>
          <p:txBody>
            <a:bodyPr wrap="square" lIns="0" tIns="0" rIns="0" bIns="0" rtlCol="0"/>
            <a:lstStyle/>
            <a:p>
              <a:pPr defTabSz="685800"/>
              <a:endParaRPr sz="1350" kern="0">
                <a:solidFill>
                  <a:sysClr val="windowText" lastClr="000000"/>
                </a:solidFill>
              </a:endParaRPr>
            </a:p>
          </p:txBody>
        </p:sp>
      </p:grpSp>
      <p:grpSp>
        <p:nvGrpSpPr>
          <p:cNvPr id="10" name="object 10"/>
          <p:cNvGrpSpPr/>
          <p:nvPr/>
        </p:nvGrpSpPr>
        <p:grpSpPr>
          <a:xfrm>
            <a:off x="491099" y="1152954"/>
            <a:ext cx="2625090" cy="3142774"/>
            <a:chOff x="654799" y="1537271"/>
            <a:chExt cx="3500120" cy="4190365"/>
          </a:xfrm>
        </p:grpSpPr>
        <p:sp>
          <p:nvSpPr>
            <p:cNvPr id="11" name="object 11"/>
            <p:cNvSpPr/>
            <p:nvPr/>
          </p:nvSpPr>
          <p:spPr>
            <a:xfrm>
              <a:off x="707135" y="1595627"/>
              <a:ext cx="1969135" cy="1888489"/>
            </a:xfrm>
            <a:custGeom>
              <a:avLst/>
              <a:gdLst/>
              <a:ahLst/>
              <a:cxnLst/>
              <a:rect l="l" t="t" r="r" b="b"/>
              <a:pathLst>
                <a:path w="1969135" h="1888489">
                  <a:moveTo>
                    <a:pt x="1969008" y="1888236"/>
                  </a:moveTo>
                  <a:lnTo>
                    <a:pt x="0" y="1888236"/>
                  </a:lnTo>
                  <a:lnTo>
                    <a:pt x="0" y="0"/>
                  </a:lnTo>
                  <a:lnTo>
                    <a:pt x="1969008" y="0"/>
                  </a:lnTo>
                  <a:lnTo>
                    <a:pt x="1969008" y="1888236"/>
                  </a:lnTo>
                  <a:close/>
                </a:path>
              </a:pathLst>
            </a:custGeom>
            <a:solidFill>
              <a:srgbClr val="0948AA"/>
            </a:solidFill>
          </p:spPr>
          <p:txBody>
            <a:bodyPr wrap="square" lIns="0" tIns="0" rIns="0" bIns="0" rtlCol="0"/>
            <a:lstStyle/>
            <a:p>
              <a:pPr defTabSz="685800"/>
              <a:endParaRPr sz="1350" kern="0">
                <a:solidFill>
                  <a:sysClr val="windowText" lastClr="000000"/>
                </a:solidFill>
              </a:endParaRPr>
            </a:p>
          </p:txBody>
        </p:sp>
        <p:sp>
          <p:nvSpPr>
            <p:cNvPr id="12" name="object 12"/>
            <p:cNvSpPr/>
            <p:nvPr/>
          </p:nvSpPr>
          <p:spPr>
            <a:xfrm>
              <a:off x="661415" y="1543811"/>
              <a:ext cx="3487420" cy="4177665"/>
            </a:xfrm>
            <a:custGeom>
              <a:avLst/>
              <a:gdLst/>
              <a:ahLst/>
              <a:cxnLst/>
              <a:rect l="l" t="t" r="r" b="b"/>
              <a:pathLst>
                <a:path w="3487420" h="4177665">
                  <a:moveTo>
                    <a:pt x="3486912" y="4177284"/>
                  </a:moveTo>
                  <a:lnTo>
                    <a:pt x="0" y="4177284"/>
                  </a:lnTo>
                  <a:lnTo>
                    <a:pt x="0" y="1071371"/>
                  </a:lnTo>
                  <a:lnTo>
                    <a:pt x="1071372" y="0"/>
                  </a:lnTo>
                  <a:lnTo>
                    <a:pt x="3486912" y="0"/>
                  </a:lnTo>
                  <a:lnTo>
                    <a:pt x="3486912" y="4177284"/>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sp>
          <p:nvSpPr>
            <p:cNvPr id="13" name="object 13"/>
            <p:cNvSpPr/>
            <p:nvPr/>
          </p:nvSpPr>
          <p:spPr>
            <a:xfrm>
              <a:off x="654799" y="1537271"/>
              <a:ext cx="3500120" cy="4190365"/>
            </a:xfrm>
            <a:custGeom>
              <a:avLst/>
              <a:gdLst/>
              <a:ahLst/>
              <a:cxnLst/>
              <a:rect l="l" t="t" r="r" b="b"/>
              <a:pathLst>
                <a:path w="3500120" h="4190365">
                  <a:moveTo>
                    <a:pt x="3499840" y="4189856"/>
                  </a:moveTo>
                  <a:lnTo>
                    <a:pt x="0" y="4189856"/>
                  </a:lnTo>
                  <a:lnTo>
                    <a:pt x="0" y="1075461"/>
                  </a:lnTo>
                  <a:lnTo>
                    <a:pt x="1075461" y="0"/>
                  </a:lnTo>
                  <a:lnTo>
                    <a:pt x="3499840" y="0"/>
                  </a:lnTo>
                  <a:lnTo>
                    <a:pt x="3499840" y="6350"/>
                  </a:lnTo>
                  <a:lnTo>
                    <a:pt x="3487140" y="6349"/>
                  </a:lnTo>
                  <a:lnTo>
                    <a:pt x="3487140" y="10845"/>
                  </a:lnTo>
                  <a:lnTo>
                    <a:pt x="1082573" y="10845"/>
                  </a:lnTo>
                  <a:lnTo>
                    <a:pt x="1078090" y="12699"/>
                  </a:lnTo>
                  <a:lnTo>
                    <a:pt x="1080719" y="12699"/>
                  </a:lnTo>
                  <a:lnTo>
                    <a:pt x="15316" y="1078090"/>
                  </a:lnTo>
                  <a:lnTo>
                    <a:pt x="12700" y="1078090"/>
                  </a:lnTo>
                  <a:lnTo>
                    <a:pt x="10833" y="1082573"/>
                  </a:lnTo>
                  <a:lnTo>
                    <a:pt x="12700" y="1082573"/>
                  </a:lnTo>
                  <a:lnTo>
                    <a:pt x="12700" y="4177156"/>
                  </a:lnTo>
                  <a:lnTo>
                    <a:pt x="6350" y="4177156"/>
                  </a:lnTo>
                  <a:lnTo>
                    <a:pt x="12700" y="4183506"/>
                  </a:lnTo>
                  <a:lnTo>
                    <a:pt x="3499840" y="4183506"/>
                  </a:lnTo>
                  <a:lnTo>
                    <a:pt x="3499840" y="4189856"/>
                  </a:lnTo>
                  <a:close/>
                </a:path>
                <a:path w="3500120" h="4190365">
                  <a:moveTo>
                    <a:pt x="3487140" y="4183506"/>
                  </a:moveTo>
                  <a:lnTo>
                    <a:pt x="3487140" y="6349"/>
                  </a:lnTo>
                  <a:lnTo>
                    <a:pt x="3493490" y="12699"/>
                  </a:lnTo>
                  <a:lnTo>
                    <a:pt x="3499840" y="12700"/>
                  </a:lnTo>
                  <a:lnTo>
                    <a:pt x="3499840" y="4177156"/>
                  </a:lnTo>
                  <a:lnTo>
                    <a:pt x="3493490" y="4177156"/>
                  </a:lnTo>
                  <a:lnTo>
                    <a:pt x="3487140" y="4183506"/>
                  </a:lnTo>
                  <a:close/>
                </a:path>
                <a:path w="3500120" h="4190365">
                  <a:moveTo>
                    <a:pt x="3499840" y="12700"/>
                  </a:moveTo>
                  <a:lnTo>
                    <a:pt x="3493490" y="12699"/>
                  </a:lnTo>
                  <a:lnTo>
                    <a:pt x="3487140" y="6349"/>
                  </a:lnTo>
                  <a:lnTo>
                    <a:pt x="3499840" y="6350"/>
                  </a:lnTo>
                  <a:lnTo>
                    <a:pt x="3499840" y="12700"/>
                  </a:lnTo>
                  <a:close/>
                </a:path>
                <a:path w="3500120" h="4190365">
                  <a:moveTo>
                    <a:pt x="1080719" y="12699"/>
                  </a:moveTo>
                  <a:lnTo>
                    <a:pt x="1078090" y="12699"/>
                  </a:lnTo>
                  <a:lnTo>
                    <a:pt x="1082573" y="10845"/>
                  </a:lnTo>
                  <a:lnTo>
                    <a:pt x="1080719" y="12699"/>
                  </a:lnTo>
                  <a:close/>
                </a:path>
                <a:path w="3500120" h="4190365">
                  <a:moveTo>
                    <a:pt x="3487140" y="12699"/>
                  </a:moveTo>
                  <a:lnTo>
                    <a:pt x="1080719" y="12699"/>
                  </a:lnTo>
                  <a:lnTo>
                    <a:pt x="1082573" y="10845"/>
                  </a:lnTo>
                  <a:lnTo>
                    <a:pt x="3487140" y="10845"/>
                  </a:lnTo>
                  <a:lnTo>
                    <a:pt x="3487140" y="12699"/>
                  </a:lnTo>
                  <a:close/>
                </a:path>
                <a:path w="3500120" h="4190365">
                  <a:moveTo>
                    <a:pt x="10833" y="1082573"/>
                  </a:moveTo>
                  <a:lnTo>
                    <a:pt x="12700" y="1078090"/>
                  </a:lnTo>
                  <a:lnTo>
                    <a:pt x="12700" y="1080706"/>
                  </a:lnTo>
                  <a:lnTo>
                    <a:pt x="10833" y="1082573"/>
                  </a:lnTo>
                  <a:close/>
                </a:path>
                <a:path w="3500120" h="4190365">
                  <a:moveTo>
                    <a:pt x="12700" y="1080706"/>
                  </a:moveTo>
                  <a:lnTo>
                    <a:pt x="12700" y="1078090"/>
                  </a:lnTo>
                  <a:lnTo>
                    <a:pt x="15316" y="1078090"/>
                  </a:lnTo>
                  <a:lnTo>
                    <a:pt x="12700" y="1080706"/>
                  </a:lnTo>
                  <a:close/>
                </a:path>
                <a:path w="3500120" h="4190365">
                  <a:moveTo>
                    <a:pt x="12700" y="1082573"/>
                  </a:moveTo>
                  <a:lnTo>
                    <a:pt x="10833" y="1082573"/>
                  </a:lnTo>
                  <a:lnTo>
                    <a:pt x="12700" y="1080706"/>
                  </a:lnTo>
                  <a:lnTo>
                    <a:pt x="12700" y="1082573"/>
                  </a:lnTo>
                  <a:close/>
                </a:path>
                <a:path w="3500120" h="4190365">
                  <a:moveTo>
                    <a:pt x="12700" y="4183506"/>
                  </a:moveTo>
                  <a:lnTo>
                    <a:pt x="6350" y="4177156"/>
                  </a:lnTo>
                  <a:lnTo>
                    <a:pt x="12700" y="4177156"/>
                  </a:lnTo>
                  <a:lnTo>
                    <a:pt x="12700" y="4183506"/>
                  </a:lnTo>
                  <a:close/>
                </a:path>
                <a:path w="3500120" h="4190365">
                  <a:moveTo>
                    <a:pt x="3487140" y="4183506"/>
                  </a:moveTo>
                  <a:lnTo>
                    <a:pt x="12700" y="4183506"/>
                  </a:lnTo>
                  <a:lnTo>
                    <a:pt x="12700" y="4177156"/>
                  </a:lnTo>
                  <a:lnTo>
                    <a:pt x="3487140" y="4177156"/>
                  </a:lnTo>
                  <a:lnTo>
                    <a:pt x="3487140" y="4183506"/>
                  </a:lnTo>
                  <a:close/>
                </a:path>
                <a:path w="3500120" h="4190365">
                  <a:moveTo>
                    <a:pt x="3499840" y="4183506"/>
                  </a:moveTo>
                  <a:lnTo>
                    <a:pt x="3487140" y="4183506"/>
                  </a:lnTo>
                  <a:lnTo>
                    <a:pt x="3493490" y="4177156"/>
                  </a:lnTo>
                  <a:lnTo>
                    <a:pt x="3499840" y="4177156"/>
                  </a:lnTo>
                  <a:lnTo>
                    <a:pt x="3499840" y="4183506"/>
                  </a:lnTo>
                  <a:close/>
                </a:path>
              </a:pathLst>
            </a:custGeom>
            <a:solidFill>
              <a:srgbClr val="0948AA"/>
            </a:solidFill>
          </p:spPr>
          <p:txBody>
            <a:bodyPr wrap="square" lIns="0" tIns="0" rIns="0" bIns="0" rtlCol="0"/>
            <a:lstStyle/>
            <a:p>
              <a:pPr defTabSz="685800"/>
              <a:endParaRPr sz="1350" kern="0">
                <a:solidFill>
                  <a:sysClr val="windowText" lastClr="000000"/>
                </a:solidFill>
              </a:endParaRPr>
            </a:p>
          </p:txBody>
        </p:sp>
      </p:grpSp>
      <p:sp>
        <p:nvSpPr>
          <p:cNvPr id="14" name="object 14"/>
          <p:cNvSpPr txBox="1"/>
          <p:nvPr/>
        </p:nvSpPr>
        <p:spPr>
          <a:xfrm>
            <a:off x="612419" y="2032721"/>
            <a:ext cx="2342198" cy="2148217"/>
          </a:xfrm>
          <a:prstGeom prst="rect">
            <a:avLst/>
          </a:prstGeom>
        </p:spPr>
        <p:txBody>
          <a:bodyPr vert="horz" wrap="square" lIns="0" tIns="9525" rIns="0" bIns="0" rtlCol="0">
            <a:spAutoFit/>
          </a:bodyPr>
          <a:lstStyle/>
          <a:p>
            <a:pPr marL="9525" marR="3810" defTabSz="685800">
              <a:lnSpc>
                <a:spcPct val="150000"/>
              </a:lnSpc>
              <a:spcBef>
                <a:spcPts val="75"/>
              </a:spcBef>
            </a:pPr>
            <a:r>
              <a:rPr sz="938" kern="0" spc="-8" dirty="0">
                <a:solidFill>
                  <a:srgbClr val="252525"/>
                </a:solidFill>
                <a:latin typeface="Arial MT"/>
                <a:cs typeface="Arial MT"/>
              </a:rPr>
              <a:t>Researchers</a:t>
            </a:r>
            <a:r>
              <a:rPr sz="938" kern="0" dirty="0">
                <a:solidFill>
                  <a:srgbClr val="252525"/>
                </a:solidFill>
                <a:latin typeface="Arial MT"/>
                <a:cs typeface="Arial MT"/>
              </a:rPr>
              <a:t> designed pairs of </a:t>
            </a:r>
            <a:r>
              <a:rPr sz="938" kern="0" spc="41" dirty="0">
                <a:solidFill>
                  <a:srgbClr val="252525"/>
                </a:solidFill>
                <a:latin typeface="Arial MT"/>
                <a:cs typeface="Arial MT"/>
              </a:rPr>
              <a:t>prompts</a:t>
            </a:r>
            <a:r>
              <a:rPr sz="938" kern="0" dirty="0">
                <a:solidFill>
                  <a:srgbClr val="252525"/>
                </a:solidFill>
                <a:latin typeface="Arial MT"/>
                <a:cs typeface="Arial MT"/>
              </a:rPr>
              <a:t> </a:t>
            </a:r>
            <a:r>
              <a:rPr sz="938" kern="0" spc="38" dirty="0">
                <a:solidFill>
                  <a:srgbClr val="252525"/>
                </a:solidFill>
                <a:latin typeface="Arial MT"/>
                <a:cs typeface="Arial MT"/>
              </a:rPr>
              <a:t>to </a:t>
            </a:r>
            <a:r>
              <a:rPr sz="938" kern="0" dirty="0">
                <a:solidFill>
                  <a:srgbClr val="252525"/>
                </a:solidFill>
                <a:latin typeface="Arial MT"/>
                <a:cs typeface="Arial MT"/>
              </a:rPr>
              <a:t>evaluate</a:t>
            </a:r>
            <a:r>
              <a:rPr sz="938" kern="0" spc="15" dirty="0">
                <a:solidFill>
                  <a:srgbClr val="252525"/>
                </a:solidFill>
                <a:latin typeface="Arial MT"/>
                <a:cs typeface="Arial MT"/>
              </a:rPr>
              <a:t> </a:t>
            </a:r>
            <a:r>
              <a:rPr sz="938" kern="0" spc="-26" dirty="0">
                <a:solidFill>
                  <a:srgbClr val="252525"/>
                </a:solidFill>
                <a:latin typeface="Arial MT"/>
                <a:cs typeface="Arial MT"/>
              </a:rPr>
              <a:t>CoT</a:t>
            </a:r>
            <a:r>
              <a:rPr sz="938" kern="0" spc="23" dirty="0">
                <a:solidFill>
                  <a:srgbClr val="252525"/>
                </a:solidFill>
                <a:latin typeface="Arial MT"/>
                <a:cs typeface="Arial MT"/>
              </a:rPr>
              <a:t> </a:t>
            </a:r>
            <a:r>
              <a:rPr sz="938" kern="0" dirty="0">
                <a:solidFill>
                  <a:srgbClr val="252525"/>
                </a:solidFill>
                <a:latin typeface="Arial MT"/>
                <a:cs typeface="Arial MT"/>
              </a:rPr>
              <a:t>faithfulness.</a:t>
            </a:r>
            <a:r>
              <a:rPr sz="938" kern="0" spc="26" dirty="0">
                <a:solidFill>
                  <a:srgbClr val="252525"/>
                </a:solidFill>
                <a:latin typeface="Arial MT"/>
                <a:cs typeface="Arial MT"/>
              </a:rPr>
              <a:t> </a:t>
            </a:r>
            <a:r>
              <a:rPr sz="938" kern="0" spc="-8" dirty="0">
                <a:solidFill>
                  <a:srgbClr val="252525"/>
                </a:solidFill>
                <a:latin typeface="Arial MT"/>
                <a:cs typeface="Arial MT"/>
              </a:rPr>
              <a:t>One</a:t>
            </a:r>
            <a:r>
              <a:rPr sz="938" kern="0" spc="15" dirty="0">
                <a:solidFill>
                  <a:srgbClr val="252525"/>
                </a:solidFill>
                <a:latin typeface="Arial MT"/>
                <a:cs typeface="Arial MT"/>
              </a:rPr>
              <a:t> </a:t>
            </a:r>
            <a:r>
              <a:rPr sz="938" kern="0" spc="53" dirty="0">
                <a:solidFill>
                  <a:srgbClr val="252525"/>
                </a:solidFill>
                <a:latin typeface="Arial MT"/>
                <a:cs typeface="Arial MT"/>
              </a:rPr>
              <a:t>prompt</a:t>
            </a:r>
            <a:r>
              <a:rPr sz="938" kern="0" spc="19" dirty="0">
                <a:solidFill>
                  <a:srgbClr val="252525"/>
                </a:solidFill>
                <a:latin typeface="Arial MT"/>
                <a:cs typeface="Arial MT"/>
              </a:rPr>
              <a:t> </a:t>
            </a:r>
            <a:r>
              <a:rPr sz="938" kern="0" dirty="0">
                <a:solidFill>
                  <a:srgbClr val="252525"/>
                </a:solidFill>
                <a:latin typeface="Arial MT"/>
                <a:cs typeface="Arial MT"/>
              </a:rPr>
              <a:t>is</a:t>
            </a:r>
            <a:r>
              <a:rPr sz="938" kern="0" spc="19" dirty="0">
                <a:solidFill>
                  <a:srgbClr val="252525"/>
                </a:solidFill>
                <a:latin typeface="Arial MT"/>
                <a:cs typeface="Arial MT"/>
              </a:rPr>
              <a:t> </a:t>
            </a:r>
            <a:r>
              <a:rPr sz="938" kern="0" spc="-38" dirty="0">
                <a:solidFill>
                  <a:srgbClr val="252525"/>
                </a:solidFill>
                <a:latin typeface="Arial MT"/>
                <a:cs typeface="Arial MT"/>
              </a:rPr>
              <a:t>a </a:t>
            </a:r>
            <a:r>
              <a:rPr sz="938" kern="0" dirty="0">
                <a:solidFill>
                  <a:srgbClr val="252525"/>
                </a:solidFill>
                <a:latin typeface="Arial MT"/>
                <a:cs typeface="Arial MT"/>
              </a:rPr>
              <a:t>standard</a:t>
            </a:r>
            <a:r>
              <a:rPr sz="938" kern="0" spc="34" dirty="0">
                <a:solidFill>
                  <a:srgbClr val="252525"/>
                </a:solidFill>
                <a:latin typeface="Arial MT"/>
                <a:cs typeface="Arial MT"/>
              </a:rPr>
              <a:t> </a:t>
            </a:r>
            <a:r>
              <a:rPr sz="938" kern="0" spc="45" dirty="0">
                <a:solidFill>
                  <a:srgbClr val="252525"/>
                </a:solidFill>
                <a:latin typeface="Arial MT"/>
                <a:cs typeface="Arial MT"/>
              </a:rPr>
              <a:t>multiple</a:t>
            </a:r>
            <a:r>
              <a:rPr sz="938" kern="0" spc="34" dirty="0">
                <a:solidFill>
                  <a:srgbClr val="252525"/>
                </a:solidFill>
                <a:latin typeface="Arial MT"/>
                <a:cs typeface="Arial MT"/>
              </a:rPr>
              <a:t> </a:t>
            </a:r>
            <a:r>
              <a:rPr sz="938" kern="0" dirty="0">
                <a:solidFill>
                  <a:srgbClr val="252525"/>
                </a:solidFill>
                <a:latin typeface="Arial MT"/>
                <a:cs typeface="Arial MT"/>
              </a:rPr>
              <a:t>-</a:t>
            </a:r>
            <a:r>
              <a:rPr sz="938" kern="0" spc="34" dirty="0">
                <a:solidFill>
                  <a:srgbClr val="252525"/>
                </a:solidFill>
                <a:latin typeface="Arial MT"/>
                <a:cs typeface="Arial MT"/>
              </a:rPr>
              <a:t> </a:t>
            </a:r>
            <a:r>
              <a:rPr sz="938" kern="0" dirty="0">
                <a:solidFill>
                  <a:srgbClr val="252525"/>
                </a:solidFill>
                <a:latin typeface="Arial MT"/>
                <a:cs typeface="Arial MT"/>
              </a:rPr>
              <a:t>choice</a:t>
            </a:r>
            <a:r>
              <a:rPr sz="938" kern="0" spc="34" dirty="0">
                <a:solidFill>
                  <a:srgbClr val="252525"/>
                </a:solidFill>
                <a:latin typeface="Arial MT"/>
                <a:cs typeface="Arial MT"/>
              </a:rPr>
              <a:t> </a:t>
            </a:r>
            <a:r>
              <a:rPr sz="938" kern="0" spc="-8" dirty="0">
                <a:solidFill>
                  <a:srgbClr val="252525"/>
                </a:solidFill>
                <a:latin typeface="Arial MT"/>
                <a:cs typeface="Arial MT"/>
              </a:rPr>
              <a:t>question </a:t>
            </a:r>
            <a:r>
              <a:rPr sz="938" kern="0" spc="53" dirty="0">
                <a:solidFill>
                  <a:srgbClr val="252525"/>
                </a:solidFill>
                <a:latin typeface="Arial MT"/>
                <a:cs typeface="Arial MT"/>
              </a:rPr>
              <a:t>without</a:t>
            </a:r>
            <a:r>
              <a:rPr sz="938" kern="0" spc="-23" dirty="0">
                <a:solidFill>
                  <a:srgbClr val="252525"/>
                </a:solidFill>
                <a:latin typeface="Arial MT"/>
                <a:cs typeface="Arial MT"/>
              </a:rPr>
              <a:t> </a:t>
            </a:r>
            <a:r>
              <a:rPr sz="938" kern="0" dirty="0">
                <a:solidFill>
                  <a:srgbClr val="252525"/>
                </a:solidFill>
                <a:latin typeface="Arial MT"/>
                <a:cs typeface="Arial MT"/>
              </a:rPr>
              <a:t>any</a:t>
            </a:r>
            <a:r>
              <a:rPr sz="938" kern="0" spc="-23" dirty="0">
                <a:solidFill>
                  <a:srgbClr val="252525"/>
                </a:solidFill>
                <a:latin typeface="Arial MT"/>
                <a:cs typeface="Arial MT"/>
              </a:rPr>
              <a:t> </a:t>
            </a:r>
            <a:r>
              <a:rPr sz="938" kern="0" spc="34" dirty="0">
                <a:solidFill>
                  <a:srgbClr val="252525"/>
                </a:solidFill>
                <a:latin typeface="Arial MT"/>
                <a:cs typeface="Arial MT"/>
              </a:rPr>
              <a:t>additional</a:t>
            </a:r>
            <a:r>
              <a:rPr sz="938" kern="0" spc="-23" dirty="0">
                <a:solidFill>
                  <a:srgbClr val="252525"/>
                </a:solidFill>
                <a:latin typeface="Arial MT"/>
                <a:cs typeface="Arial MT"/>
              </a:rPr>
              <a:t> </a:t>
            </a:r>
            <a:r>
              <a:rPr sz="938" kern="0" spc="34" dirty="0">
                <a:solidFill>
                  <a:srgbClr val="252525"/>
                </a:solidFill>
                <a:latin typeface="Arial MT"/>
                <a:cs typeface="Arial MT"/>
              </a:rPr>
              <a:t>information,</a:t>
            </a:r>
            <a:r>
              <a:rPr sz="938" kern="0" spc="-15" dirty="0">
                <a:solidFill>
                  <a:srgbClr val="252525"/>
                </a:solidFill>
                <a:latin typeface="Arial MT"/>
                <a:cs typeface="Arial MT"/>
              </a:rPr>
              <a:t> while </a:t>
            </a:r>
            <a:r>
              <a:rPr sz="938" kern="0" dirty="0">
                <a:solidFill>
                  <a:srgbClr val="252525"/>
                </a:solidFill>
                <a:latin typeface="Arial MT"/>
                <a:cs typeface="Arial MT"/>
              </a:rPr>
              <a:t>the</a:t>
            </a:r>
            <a:r>
              <a:rPr sz="938" kern="0" spc="60" dirty="0">
                <a:solidFill>
                  <a:srgbClr val="252525"/>
                </a:solidFill>
                <a:latin typeface="Arial MT"/>
                <a:cs typeface="Arial MT"/>
              </a:rPr>
              <a:t> </a:t>
            </a:r>
            <a:r>
              <a:rPr sz="938" kern="0" dirty="0">
                <a:solidFill>
                  <a:srgbClr val="252525"/>
                </a:solidFill>
                <a:latin typeface="Arial MT"/>
                <a:cs typeface="Arial MT"/>
              </a:rPr>
              <a:t>other</a:t>
            </a:r>
            <a:r>
              <a:rPr sz="938" kern="0" spc="60" dirty="0">
                <a:solidFill>
                  <a:srgbClr val="252525"/>
                </a:solidFill>
                <a:latin typeface="Arial MT"/>
                <a:cs typeface="Arial MT"/>
              </a:rPr>
              <a:t> </a:t>
            </a:r>
            <a:r>
              <a:rPr sz="938" kern="0" dirty="0">
                <a:solidFill>
                  <a:srgbClr val="252525"/>
                </a:solidFill>
                <a:latin typeface="Arial MT"/>
                <a:cs typeface="Arial MT"/>
              </a:rPr>
              <a:t>includes</a:t>
            </a:r>
            <a:r>
              <a:rPr sz="938" kern="0" spc="60" dirty="0">
                <a:solidFill>
                  <a:srgbClr val="252525"/>
                </a:solidFill>
                <a:latin typeface="Arial MT"/>
                <a:cs typeface="Arial MT"/>
              </a:rPr>
              <a:t> </a:t>
            </a:r>
            <a:r>
              <a:rPr sz="938" kern="0" dirty="0">
                <a:solidFill>
                  <a:srgbClr val="252525"/>
                </a:solidFill>
                <a:latin typeface="Arial MT"/>
                <a:cs typeface="Arial MT"/>
              </a:rPr>
              <a:t>a</a:t>
            </a:r>
            <a:r>
              <a:rPr sz="938" kern="0" spc="60" dirty="0">
                <a:solidFill>
                  <a:srgbClr val="252525"/>
                </a:solidFill>
                <a:latin typeface="Arial MT"/>
                <a:cs typeface="Arial MT"/>
              </a:rPr>
              <a:t> </a:t>
            </a:r>
            <a:r>
              <a:rPr sz="938" kern="0" dirty="0">
                <a:solidFill>
                  <a:srgbClr val="252525"/>
                </a:solidFill>
                <a:latin typeface="Arial MT"/>
                <a:cs typeface="Arial MT"/>
              </a:rPr>
              <a:t>specific</a:t>
            </a:r>
            <a:r>
              <a:rPr sz="938" kern="0" spc="68" dirty="0">
                <a:solidFill>
                  <a:srgbClr val="252525"/>
                </a:solidFill>
                <a:latin typeface="Arial MT"/>
                <a:cs typeface="Arial MT"/>
              </a:rPr>
              <a:t> </a:t>
            </a:r>
            <a:r>
              <a:rPr sz="938" kern="0" spc="45" dirty="0">
                <a:solidFill>
                  <a:srgbClr val="252525"/>
                </a:solidFill>
                <a:latin typeface="Arial MT"/>
                <a:cs typeface="Arial MT"/>
              </a:rPr>
              <a:t>prompt </a:t>
            </a:r>
            <a:r>
              <a:rPr sz="938" kern="0" dirty="0">
                <a:solidFill>
                  <a:srgbClr val="252525"/>
                </a:solidFill>
                <a:latin typeface="Arial MT"/>
                <a:cs typeface="Arial MT"/>
              </a:rPr>
              <a:t>inserted</a:t>
            </a:r>
            <a:r>
              <a:rPr sz="938" kern="0" spc="45" dirty="0">
                <a:solidFill>
                  <a:srgbClr val="252525"/>
                </a:solidFill>
                <a:latin typeface="Arial MT"/>
                <a:cs typeface="Arial MT"/>
              </a:rPr>
              <a:t> into</a:t>
            </a:r>
            <a:r>
              <a:rPr sz="938" kern="0" spc="53" dirty="0">
                <a:solidFill>
                  <a:srgbClr val="252525"/>
                </a:solidFill>
                <a:latin typeface="Arial MT"/>
                <a:cs typeface="Arial MT"/>
              </a:rPr>
              <a:t> </a:t>
            </a:r>
            <a:r>
              <a:rPr sz="938" kern="0" dirty="0">
                <a:solidFill>
                  <a:srgbClr val="252525"/>
                </a:solidFill>
                <a:latin typeface="Arial MT"/>
                <a:cs typeface="Arial MT"/>
              </a:rPr>
              <a:t>the</a:t>
            </a:r>
            <a:r>
              <a:rPr sz="938" kern="0" spc="49" dirty="0">
                <a:solidFill>
                  <a:srgbClr val="252525"/>
                </a:solidFill>
                <a:latin typeface="Arial MT"/>
                <a:cs typeface="Arial MT"/>
              </a:rPr>
              <a:t> </a:t>
            </a:r>
            <a:r>
              <a:rPr sz="938" kern="0" spc="-8" dirty="0">
                <a:solidFill>
                  <a:srgbClr val="252525"/>
                </a:solidFill>
                <a:latin typeface="Arial MT"/>
                <a:cs typeface="Arial MT"/>
              </a:rPr>
              <a:t>question.</a:t>
            </a:r>
            <a:endParaRPr sz="938" kern="0">
              <a:solidFill>
                <a:sysClr val="windowText" lastClr="000000"/>
              </a:solidFill>
              <a:latin typeface="Arial MT"/>
              <a:cs typeface="Arial MT"/>
            </a:endParaRPr>
          </a:p>
          <a:p>
            <a:pPr marL="9525" marR="128111" defTabSz="685800">
              <a:lnSpc>
                <a:spcPct val="150000"/>
              </a:lnSpc>
            </a:pPr>
            <a:r>
              <a:rPr sz="938" kern="0" dirty="0">
                <a:solidFill>
                  <a:srgbClr val="252525"/>
                </a:solidFill>
                <a:latin typeface="Arial MT"/>
                <a:cs typeface="Arial MT"/>
              </a:rPr>
              <a:t>By</a:t>
            </a:r>
            <a:r>
              <a:rPr sz="938" kern="0" spc="26" dirty="0">
                <a:solidFill>
                  <a:srgbClr val="252525"/>
                </a:solidFill>
                <a:latin typeface="Arial MT"/>
                <a:cs typeface="Arial MT"/>
              </a:rPr>
              <a:t> </a:t>
            </a:r>
            <a:r>
              <a:rPr sz="938" kern="0" dirty="0">
                <a:solidFill>
                  <a:srgbClr val="252525"/>
                </a:solidFill>
                <a:latin typeface="Arial MT"/>
                <a:cs typeface="Arial MT"/>
              </a:rPr>
              <a:t>comparing</a:t>
            </a:r>
            <a:r>
              <a:rPr sz="938" kern="0" spc="26" dirty="0">
                <a:solidFill>
                  <a:srgbClr val="252525"/>
                </a:solidFill>
                <a:latin typeface="Arial MT"/>
                <a:cs typeface="Arial MT"/>
              </a:rPr>
              <a:t> </a:t>
            </a:r>
            <a:r>
              <a:rPr sz="938" kern="0" dirty="0">
                <a:solidFill>
                  <a:srgbClr val="252525"/>
                </a:solidFill>
                <a:latin typeface="Arial MT"/>
                <a:cs typeface="Arial MT"/>
              </a:rPr>
              <a:t>the</a:t>
            </a:r>
            <a:r>
              <a:rPr sz="938" kern="0" spc="30" dirty="0">
                <a:solidFill>
                  <a:srgbClr val="252525"/>
                </a:solidFill>
                <a:latin typeface="Arial MT"/>
                <a:cs typeface="Arial MT"/>
              </a:rPr>
              <a:t> </a:t>
            </a:r>
            <a:r>
              <a:rPr sz="938" kern="0" spc="34" dirty="0">
                <a:solidFill>
                  <a:srgbClr val="252525"/>
                </a:solidFill>
                <a:latin typeface="Arial MT"/>
                <a:cs typeface="Arial MT"/>
              </a:rPr>
              <a:t>model's</a:t>
            </a:r>
            <a:r>
              <a:rPr sz="938" kern="0" spc="26" dirty="0">
                <a:solidFill>
                  <a:srgbClr val="252525"/>
                </a:solidFill>
                <a:latin typeface="Arial MT"/>
                <a:cs typeface="Arial MT"/>
              </a:rPr>
              <a:t> </a:t>
            </a:r>
            <a:r>
              <a:rPr sz="938" kern="0" dirty="0">
                <a:solidFill>
                  <a:srgbClr val="252525"/>
                </a:solidFill>
                <a:latin typeface="Arial MT"/>
                <a:cs typeface="Arial MT"/>
              </a:rPr>
              <a:t>responses</a:t>
            </a:r>
            <a:r>
              <a:rPr sz="938" kern="0" spc="26" dirty="0">
                <a:solidFill>
                  <a:srgbClr val="252525"/>
                </a:solidFill>
                <a:latin typeface="Arial MT"/>
                <a:cs typeface="Arial MT"/>
              </a:rPr>
              <a:t> </a:t>
            </a:r>
            <a:r>
              <a:rPr sz="938" kern="0" spc="38" dirty="0">
                <a:solidFill>
                  <a:srgbClr val="252525"/>
                </a:solidFill>
                <a:latin typeface="Arial MT"/>
                <a:cs typeface="Arial MT"/>
              </a:rPr>
              <a:t>to </a:t>
            </a:r>
            <a:r>
              <a:rPr sz="938" kern="0" dirty="0">
                <a:solidFill>
                  <a:srgbClr val="252525"/>
                </a:solidFill>
                <a:latin typeface="Arial MT"/>
                <a:cs typeface="Arial MT"/>
              </a:rPr>
              <a:t>these</a:t>
            </a:r>
            <a:r>
              <a:rPr sz="938" kern="0" spc="-11" dirty="0">
                <a:solidFill>
                  <a:srgbClr val="252525"/>
                </a:solidFill>
                <a:latin typeface="Arial MT"/>
                <a:cs typeface="Arial MT"/>
              </a:rPr>
              <a:t> </a:t>
            </a:r>
            <a:r>
              <a:rPr sz="938" kern="0" spc="56" dirty="0">
                <a:solidFill>
                  <a:srgbClr val="252525"/>
                </a:solidFill>
                <a:latin typeface="Arial MT"/>
                <a:cs typeface="Arial MT"/>
              </a:rPr>
              <a:t>two</a:t>
            </a:r>
            <a:r>
              <a:rPr sz="938" kern="0" spc="-4" dirty="0">
                <a:solidFill>
                  <a:srgbClr val="252525"/>
                </a:solidFill>
                <a:latin typeface="Arial MT"/>
                <a:cs typeface="Arial MT"/>
              </a:rPr>
              <a:t> </a:t>
            </a:r>
            <a:r>
              <a:rPr sz="938" kern="0" dirty="0">
                <a:solidFill>
                  <a:srgbClr val="252525"/>
                </a:solidFill>
                <a:latin typeface="Arial MT"/>
                <a:cs typeface="Arial MT"/>
              </a:rPr>
              <a:t>types</a:t>
            </a:r>
            <a:r>
              <a:rPr sz="938" kern="0" spc="-8" dirty="0">
                <a:solidFill>
                  <a:srgbClr val="252525"/>
                </a:solidFill>
                <a:latin typeface="Arial MT"/>
                <a:cs typeface="Arial MT"/>
              </a:rPr>
              <a:t> </a:t>
            </a:r>
            <a:r>
              <a:rPr sz="938" kern="0" dirty="0">
                <a:solidFill>
                  <a:srgbClr val="252525"/>
                </a:solidFill>
                <a:latin typeface="Arial MT"/>
                <a:cs typeface="Arial MT"/>
              </a:rPr>
              <a:t>of</a:t>
            </a:r>
            <a:r>
              <a:rPr sz="938" kern="0" spc="-8" dirty="0">
                <a:solidFill>
                  <a:srgbClr val="252525"/>
                </a:solidFill>
                <a:latin typeface="Arial MT"/>
                <a:cs typeface="Arial MT"/>
              </a:rPr>
              <a:t> </a:t>
            </a:r>
            <a:r>
              <a:rPr sz="938" kern="0" spc="34" dirty="0">
                <a:solidFill>
                  <a:srgbClr val="252525"/>
                </a:solidFill>
                <a:latin typeface="Arial MT"/>
                <a:cs typeface="Arial MT"/>
              </a:rPr>
              <a:t>prompts,</a:t>
            </a:r>
            <a:r>
              <a:rPr sz="938" kern="0" spc="-4" dirty="0">
                <a:solidFill>
                  <a:srgbClr val="252525"/>
                </a:solidFill>
                <a:latin typeface="Arial MT"/>
                <a:cs typeface="Arial MT"/>
              </a:rPr>
              <a:t> </a:t>
            </a:r>
            <a:r>
              <a:rPr sz="938" kern="0" spc="-8" dirty="0">
                <a:solidFill>
                  <a:srgbClr val="252525"/>
                </a:solidFill>
                <a:latin typeface="Arial MT"/>
                <a:cs typeface="Arial MT"/>
              </a:rPr>
              <a:t>researchers </a:t>
            </a:r>
            <a:r>
              <a:rPr sz="938" kern="0" dirty="0">
                <a:solidFill>
                  <a:srgbClr val="252525"/>
                </a:solidFill>
                <a:latin typeface="Arial MT"/>
                <a:cs typeface="Arial MT"/>
              </a:rPr>
              <a:t>can</a:t>
            </a:r>
            <a:r>
              <a:rPr sz="938" kern="0" spc="26" dirty="0">
                <a:solidFill>
                  <a:srgbClr val="252525"/>
                </a:solidFill>
                <a:latin typeface="Arial MT"/>
                <a:cs typeface="Arial MT"/>
              </a:rPr>
              <a:t> </a:t>
            </a:r>
            <a:r>
              <a:rPr sz="938" kern="0" spc="-30" dirty="0">
                <a:solidFill>
                  <a:srgbClr val="252525"/>
                </a:solidFill>
                <a:latin typeface="Arial MT"/>
                <a:cs typeface="Arial MT"/>
              </a:rPr>
              <a:t>assess</a:t>
            </a:r>
            <a:r>
              <a:rPr sz="938" kern="0" spc="26" dirty="0">
                <a:solidFill>
                  <a:srgbClr val="252525"/>
                </a:solidFill>
                <a:latin typeface="Arial MT"/>
                <a:cs typeface="Arial MT"/>
              </a:rPr>
              <a:t> </a:t>
            </a:r>
            <a:r>
              <a:rPr sz="938" kern="0" dirty="0">
                <a:solidFill>
                  <a:srgbClr val="252525"/>
                </a:solidFill>
                <a:latin typeface="Arial MT"/>
                <a:cs typeface="Arial MT"/>
              </a:rPr>
              <a:t>whether</a:t>
            </a:r>
            <a:r>
              <a:rPr sz="938" kern="0" spc="26" dirty="0">
                <a:solidFill>
                  <a:srgbClr val="252525"/>
                </a:solidFill>
                <a:latin typeface="Arial MT"/>
                <a:cs typeface="Arial MT"/>
              </a:rPr>
              <a:t> </a:t>
            </a:r>
            <a:r>
              <a:rPr sz="938" kern="0" dirty="0">
                <a:solidFill>
                  <a:srgbClr val="252525"/>
                </a:solidFill>
                <a:latin typeface="Arial MT"/>
                <a:cs typeface="Arial MT"/>
              </a:rPr>
              <a:t>the</a:t>
            </a:r>
            <a:r>
              <a:rPr sz="938" kern="0" spc="30" dirty="0">
                <a:solidFill>
                  <a:srgbClr val="252525"/>
                </a:solidFill>
                <a:latin typeface="Arial MT"/>
                <a:cs typeface="Arial MT"/>
              </a:rPr>
              <a:t> </a:t>
            </a:r>
            <a:r>
              <a:rPr sz="938" kern="0" spc="-26" dirty="0">
                <a:solidFill>
                  <a:srgbClr val="252525"/>
                </a:solidFill>
                <a:latin typeface="Arial MT"/>
                <a:cs typeface="Arial MT"/>
              </a:rPr>
              <a:t>CoT</a:t>
            </a:r>
            <a:r>
              <a:rPr sz="938" kern="0" spc="30" dirty="0">
                <a:solidFill>
                  <a:srgbClr val="252525"/>
                </a:solidFill>
                <a:latin typeface="Arial MT"/>
                <a:cs typeface="Arial MT"/>
              </a:rPr>
              <a:t> </a:t>
            </a:r>
            <a:r>
              <a:rPr sz="938" kern="0" spc="-8" dirty="0">
                <a:solidFill>
                  <a:srgbClr val="252525"/>
                </a:solidFill>
                <a:latin typeface="Arial MT"/>
                <a:cs typeface="Arial MT"/>
              </a:rPr>
              <a:t>accurately </a:t>
            </a:r>
            <a:r>
              <a:rPr sz="938" kern="0" dirty="0">
                <a:solidFill>
                  <a:srgbClr val="252525"/>
                </a:solidFill>
                <a:latin typeface="Arial MT"/>
                <a:cs typeface="Arial MT"/>
              </a:rPr>
              <a:t>reflects</a:t>
            </a:r>
            <a:r>
              <a:rPr sz="938" kern="0" spc="26" dirty="0">
                <a:solidFill>
                  <a:srgbClr val="252525"/>
                </a:solidFill>
                <a:latin typeface="Arial MT"/>
                <a:cs typeface="Arial MT"/>
              </a:rPr>
              <a:t> </a:t>
            </a:r>
            <a:r>
              <a:rPr sz="938" kern="0" dirty="0">
                <a:solidFill>
                  <a:srgbClr val="252525"/>
                </a:solidFill>
                <a:latin typeface="Arial MT"/>
                <a:cs typeface="Arial MT"/>
              </a:rPr>
              <a:t>the</a:t>
            </a:r>
            <a:r>
              <a:rPr sz="938" kern="0" spc="30" dirty="0">
                <a:solidFill>
                  <a:srgbClr val="252525"/>
                </a:solidFill>
                <a:latin typeface="Arial MT"/>
                <a:cs typeface="Arial MT"/>
              </a:rPr>
              <a:t> </a:t>
            </a:r>
            <a:r>
              <a:rPr sz="938" kern="0" dirty="0">
                <a:solidFill>
                  <a:srgbClr val="252525"/>
                </a:solidFill>
                <a:latin typeface="Arial MT"/>
                <a:cs typeface="Arial MT"/>
              </a:rPr>
              <a:t>use</a:t>
            </a:r>
            <a:r>
              <a:rPr sz="938" kern="0" spc="30" dirty="0">
                <a:solidFill>
                  <a:srgbClr val="252525"/>
                </a:solidFill>
                <a:latin typeface="Arial MT"/>
                <a:cs typeface="Arial MT"/>
              </a:rPr>
              <a:t> </a:t>
            </a:r>
            <a:r>
              <a:rPr sz="938" kern="0" dirty="0">
                <a:solidFill>
                  <a:srgbClr val="252525"/>
                </a:solidFill>
                <a:latin typeface="Arial MT"/>
                <a:cs typeface="Arial MT"/>
              </a:rPr>
              <a:t>of</a:t>
            </a:r>
            <a:r>
              <a:rPr sz="938" kern="0" spc="30" dirty="0">
                <a:solidFill>
                  <a:srgbClr val="252525"/>
                </a:solidFill>
                <a:latin typeface="Arial MT"/>
                <a:cs typeface="Arial MT"/>
              </a:rPr>
              <a:t> </a:t>
            </a:r>
            <a:r>
              <a:rPr sz="938" kern="0" dirty="0">
                <a:solidFill>
                  <a:srgbClr val="252525"/>
                </a:solidFill>
                <a:latin typeface="Arial MT"/>
                <a:cs typeface="Arial MT"/>
              </a:rPr>
              <a:t>the</a:t>
            </a:r>
            <a:r>
              <a:rPr sz="938" kern="0" spc="30" dirty="0">
                <a:solidFill>
                  <a:srgbClr val="252525"/>
                </a:solidFill>
                <a:latin typeface="Arial MT"/>
                <a:cs typeface="Arial MT"/>
              </a:rPr>
              <a:t> </a:t>
            </a:r>
            <a:r>
              <a:rPr sz="938" kern="0" spc="38" dirty="0">
                <a:solidFill>
                  <a:srgbClr val="252525"/>
                </a:solidFill>
                <a:latin typeface="Arial MT"/>
                <a:cs typeface="Arial MT"/>
              </a:rPr>
              <a:t>prompt.</a:t>
            </a:r>
            <a:endParaRPr sz="938" kern="0">
              <a:solidFill>
                <a:sysClr val="windowText" lastClr="000000"/>
              </a:solidFill>
              <a:latin typeface="Arial MT"/>
              <a:cs typeface="Arial MT"/>
            </a:endParaRPr>
          </a:p>
        </p:txBody>
      </p:sp>
      <p:sp>
        <p:nvSpPr>
          <p:cNvPr id="15" name="object 15"/>
          <p:cNvSpPr txBox="1"/>
          <p:nvPr/>
        </p:nvSpPr>
        <p:spPr>
          <a:xfrm>
            <a:off x="1269273" y="1626927"/>
            <a:ext cx="1734026" cy="193803"/>
          </a:xfrm>
          <a:prstGeom prst="rect">
            <a:avLst/>
          </a:prstGeom>
        </p:spPr>
        <p:txBody>
          <a:bodyPr vert="horz" wrap="square" lIns="0" tIns="9049" rIns="0" bIns="0" rtlCol="0">
            <a:spAutoFit/>
          </a:bodyPr>
          <a:lstStyle/>
          <a:p>
            <a:pPr marL="9525" defTabSz="685800">
              <a:spcBef>
                <a:spcPts val="71"/>
              </a:spcBef>
            </a:pPr>
            <a:r>
              <a:rPr sz="1200" b="1" kern="0" spc="-8" dirty="0">
                <a:solidFill>
                  <a:srgbClr val="0948AA"/>
                </a:solidFill>
                <a:latin typeface="Arial"/>
                <a:cs typeface="Arial"/>
              </a:rPr>
              <a:t>Design</a:t>
            </a:r>
            <a:r>
              <a:rPr sz="1200" b="1" kern="0" spc="-38" dirty="0">
                <a:solidFill>
                  <a:srgbClr val="0948AA"/>
                </a:solidFill>
                <a:latin typeface="Arial"/>
                <a:cs typeface="Arial"/>
              </a:rPr>
              <a:t> </a:t>
            </a:r>
            <a:r>
              <a:rPr sz="1200" b="1" kern="0" dirty="0">
                <a:solidFill>
                  <a:srgbClr val="0948AA"/>
                </a:solidFill>
                <a:latin typeface="Arial"/>
                <a:cs typeface="Arial"/>
              </a:rPr>
              <a:t>of</a:t>
            </a:r>
            <a:r>
              <a:rPr sz="1200" b="1" kern="0" spc="-34" dirty="0">
                <a:solidFill>
                  <a:srgbClr val="0948AA"/>
                </a:solidFill>
                <a:latin typeface="Arial"/>
                <a:cs typeface="Arial"/>
              </a:rPr>
              <a:t> </a:t>
            </a:r>
            <a:r>
              <a:rPr sz="1200" b="1" kern="0" spc="45" dirty="0">
                <a:solidFill>
                  <a:srgbClr val="0948AA"/>
                </a:solidFill>
                <a:latin typeface="Arial"/>
                <a:cs typeface="Arial"/>
              </a:rPr>
              <a:t>Prompt</a:t>
            </a:r>
            <a:r>
              <a:rPr sz="1200" b="1" kern="0" spc="-38" dirty="0">
                <a:solidFill>
                  <a:srgbClr val="0948AA"/>
                </a:solidFill>
                <a:latin typeface="Arial"/>
                <a:cs typeface="Arial"/>
              </a:rPr>
              <a:t> </a:t>
            </a:r>
            <a:r>
              <a:rPr sz="1200" b="1" kern="0" spc="-15" dirty="0">
                <a:solidFill>
                  <a:srgbClr val="0948AA"/>
                </a:solidFill>
                <a:latin typeface="Arial"/>
                <a:cs typeface="Arial"/>
              </a:rPr>
              <a:t>Pairs</a:t>
            </a:r>
            <a:endParaRPr sz="1200" kern="0">
              <a:solidFill>
                <a:sysClr val="windowText" lastClr="000000"/>
              </a:solidFill>
              <a:latin typeface="Arial"/>
              <a:cs typeface="Arial"/>
            </a:endParaRPr>
          </a:p>
        </p:txBody>
      </p:sp>
      <p:grpSp>
        <p:nvGrpSpPr>
          <p:cNvPr id="16" name="object 16"/>
          <p:cNvGrpSpPr/>
          <p:nvPr/>
        </p:nvGrpSpPr>
        <p:grpSpPr>
          <a:xfrm>
            <a:off x="678685" y="1328737"/>
            <a:ext cx="2320290" cy="591503"/>
            <a:chOff x="904913" y="1771650"/>
            <a:chExt cx="3093720" cy="788670"/>
          </a:xfrm>
        </p:grpSpPr>
        <p:sp>
          <p:nvSpPr>
            <p:cNvPr id="17" name="object 17"/>
            <p:cNvSpPr/>
            <p:nvPr/>
          </p:nvSpPr>
          <p:spPr>
            <a:xfrm>
              <a:off x="904913" y="1771650"/>
              <a:ext cx="286385" cy="241935"/>
            </a:xfrm>
            <a:custGeom>
              <a:avLst/>
              <a:gdLst/>
              <a:ahLst/>
              <a:cxnLst/>
              <a:rect l="l" t="t" r="r" b="b"/>
              <a:pathLst>
                <a:path w="286384" h="241935">
                  <a:moveTo>
                    <a:pt x="100330" y="28790"/>
                  </a:moveTo>
                  <a:lnTo>
                    <a:pt x="79667" y="28790"/>
                  </a:lnTo>
                  <a:lnTo>
                    <a:pt x="79667" y="4216"/>
                  </a:lnTo>
                  <a:lnTo>
                    <a:pt x="84277" y="0"/>
                  </a:lnTo>
                  <a:lnTo>
                    <a:pt x="95719" y="0"/>
                  </a:lnTo>
                  <a:lnTo>
                    <a:pt x="100330" y="4216"/>
                  </a:lnTo>
                  <a:lnTo>
                    <a:pt x="100330" y="28790"/>
                  </a:lnTo>
                  <a:close/>
                </a:path>
                <a:path w="286384" h="241935">
                  <a:moveTo>
                    <a:pt x="206222" y="28790"/>
                  </a:moveTo>
                  <a:lnTo>
                    <a:pt x="185559" y="28790"/>
                  </a:lnTo>
                  <a:lnTo>
                    <a:pt x="185559" y="4216"/>
                  </a:lnTo>
                  <a:lnTo>
                    <a:pt x="190169" y="0"/>
                  </a:lnTo>
                  <a:lnTo>
                    <a:pt x="201612" y="0"/>
                  </a:lnTo>
                  <a:lnTo>
                    <a:pt x="206222" y="4216"/>
                  </a:lnTo>
                  <a:lnTo>
                    <a:pt x="206222" y="28790"/>
                  </a:lnTo>
                  <a:close/>
                </a:path>
                <a:path w="286384" h="241935">
                  <a:moveTo>
                    <a:pt x="251929" y="241592"/>
                  </a:moveTo>
                  <a:lnTo>
                    <a:pt x="33997" y="241592"/>
                  </a:lnTo>
                  <a:lnTo>
                    <a:pt x="20793" y="239142"/>
                  </a:lnTo>
                  <a:lnTo>
                    <a:pt x="9983" y="232471"/>
                  </a:lnTo>
                  <a:lnTo>
                    <a:pt x="2681" y="222598"/>
                  </a:lnTo>
                  <a:lnTo>
                    <a:pt x="0" y="210540"/>
                  </a:lnTo>
                  <a:lnTo>
                    <a:pt x="0" y="59842"/>
                  </a:lnTo>
                  <a:lnTo>
                    <a:pt x="33997" y="28790"/>
                  </a:lnTo>
                  <a:lnTo>
                    <a:pt x="251904" y="28790"/>
                  </a:lnTo>
                  <a:lnTo>
                    <a:pt x="265135" y="31231"/>
                  </a:lnTo>
                  <a:lnTo>
                    <a:pt x="275945" y="37887"/>
                  </a:lnTo>
                  <a:lnTo>
                    <a:pt x="283170" y="47663"/>
                  </a:lnTo>
                  <a:lnTo>
                    <a:pt x="26619" y="47663"/>
                  </a:lnTo>
                  <a:lnTo>
                    <a:pt x="20690" y="53111"/>
                  </a:lnTo>
                  <a:lnTo>
                    <a:pt x="20662" y="93091"/>
                  </a:lnTo>
                  <a:lnTo>
                    <a:pt x="285927" y="93091"/>
                  </a:lnTo>
                  <a:lnTo>
                    <a:pt x="285927" y="111975"/>
                  </a:lnTo>
                  <a:lnTo>
                    <a:pt x="20662" y="111975"/>
                  </a:lnTo>
                  <a:lnTo>
                    <a:pt x="20662" y="213753"/>
                  </a:lnTo>
                  <a:lnTo>
                    <a:pt x="22034" y="216801"/>
                  </a:lnTo>
                  <a:lnTo>
                    <a:pt x="27139" y="221424"/>
                  </a:lnTo>
                  <a:lnTo>
                    <a:pt x="30167" y="222598"/>
                  </a:lnTo>
                  <a:lnTo>
                    <a:pt x="283246" y="222598"/>
                  </a:lnTo>
                  <a:lnTo>
                    <a:pt x="275944" y="232471"/>
                  </a:lnTo>
                  <a:lnTo>
                    <a:pt x="265134" y="239142"/>
                  </a:lnTo>
                  <a:lnTo>
                    <a:pt x="251929" y="241592"/>
                  </a:lnTo>
                  <a:close/>
                </a:path>
                <a:path w="286384" h="241935">
                  <a:moveTo>
                    <a:pt x="95719" y="76923"/>
                  </a:moveTo>
                  <a:lnTo>
                    <a:pt x="84277" y="76923"/>
                  </a:lnTo>
                  <a:lnTo>
                    <a:pt x="79667" y="72669"/>
                  </a:lnTo>
                  <a:lnTo>
                    <a:pt x="79667" y="47663"/>
                  </a:lnTo>
                  <a:lnTo>
                    <a:pt x="100330" y="47663"/>
                  </a:lnTo>
                  <a:lnTo>
                    <a:pt x="100330" y="72669"/>
                  </a:lnTo>
                  <a:lnTo>
                    <a:pt x="95719" y="76923"/>
                  </a:lnTo>
                  <a:close/>
                </a:path>
                <a:path w="286384" h="241935">
                  <a:moveTo>
                    <a:pt x="201612" y="76923"/>
                  </a:moveTo>
                  <a:lnTo>
                    <a:pt x="190169" y="76923"/>
                  </a:lnTo>
                  <a:lnTo>
                    <a:pt x="185559" y="72669"/>
                  </a:lnTo>
                  <a:lnTo>
                    <a:pt x="185559" y="47663"/>
                  </a:lnTo>
                  <a:lnTo>
                    <a:pt x="206222" y="47663"/>
                  </a:lnTo>
                  <a:lnTo>
                    <a:pt x="206222" y="72669"/>
                  </a:lnTo>
                  <a:lnTo>
                    <a:pt x="201612" y="76923"/>
                  </a:lnTo>
                  <a:close/>
                </a:path>
                <a:path w="286384" h="241935">
                  <a:moveTo>
                    <a:pt x="285927" y="93091"/>
                  </a:moveTo>
                  <a:lnTo>
                    <a:pt x="265226" y="93091"/>
                  </a:lnTo>
                  <a:lnTo>
                    <a:pt x="265226" y="53111"/>
                  </a:lnTo>
                  <a:lnTo>
                    <a:pt x="259232" y="47663"/>
                  </a:lnTo>
                  <a:lnTo>
                    <a:pt x="283219" y="47663"/>
                  </a:lnTo>
                  <a:lnTo>
                    <a:pt x="285927" y="59842"/>
                  </a:lnTo>
                  <a:lnTo>
                    <a:pt x="285927" y="93091"/>
                  </a:lnTo>
                  <a:close/>
                </a:path>
                <a:path w="286384" h="241935">
                  <a:moveTo>
                    <a:pt x="283246" y="222598"/>
                  </a:moveTo>
                  <a:lnTo>
                    <a:pt x="255766" y="222598"/>
                  </a:lnTo>
                  <a:lnTo>
                    <a:pt x="258791" y="221424"/>
                  </a:lnTo>
                  <a:lnTo>
                    <a:pt x="263817" y="216801"/>
                  </a:lnTo>
                  <a:lnTo>
                    <a:pt x="265226" y="213753"/>
                  </a:lnTo>
                  <a:lnTo>
                    <a:pt x="265226" y="111975"/>
                  </a:lnTo>
                  <a:lnTo>
                    <a:pt x="285927" y="111975"/>
                  </a:lnTo>
                  <a:lnTo>
                    <a:pt x="285927" y="210540"/>
                  </a:lnTo>
                  <a:lnTo>
                    <a:pt x="283246" y="222598"/>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sp>
          <p:nvSpPr>
            <p:cNvPr id="18" name="object 18"/>
            <p:cNvSpPr/>
            <p:nvPr/>
          </p:nvSpPr>
          <p:spPr>
            <a:xfrm>
              <a:off x="1241844" y="2529839"/>
              <a:ext cx="2756535" cy="30480"/>
            </a:xfrm>
            <a:custGeom>
              <a:avLst/>
              <a:gdLst/>
              <a:ahLst/>
              <a:cxnLst/>
              <a:rect l="l" t="t" r="r" b="b"/>
              <a:pathLst>
                <a:path w="2756535" h="30480">
                  <a:moveTo>
                    <a:pt x="2756331" y="9042"/>
                  </a:moveTo>
                  <a:lnTo>
                    <a:pt x="2749981" y="9042"/>
                  </a:lnTo>
                  <a:lnTo>
                    <a:pt x="600659" y="9042"/>
                  </a:lnTo>
                  <a:lnTo>
                    <a:pt x="600659" y="0"/>
                  </a:lnTo>
                  <a:lnTo>
                    <a:pt x="6311" y="0"/>
                  </a:lnTo>
                  <a:lnTo>
                    <a:pt x="6311" y="9042"/>
                  </a:lnTo>
                  <a:lnTo>
                    <a:pt x="0" y="9042"/>
                  </a:lnTo>
                  <a:lnTo>
                    <a:pt x="0" y="21742"/>
                  </a:lnTo>
                  <a:lnTo>
                    <a:pt x="6311" y="21742"/>
                  </a:lnTo>
                  <a:lnTo>
                    <a:pt x="6311" y="30480"/>
                  </a:lnTo>
                  <a:lnTo>
                    <a:pt x="600659" y="30480"/>
                  </a:lnTo>
                  <a:lnTo>
                    <a:pt x="600659" y="21742"/>
                  </a:lnTo>
                  <a:lnTo>
                    <a:pt x="2756331" y="21742"/>
                  </a:lnTo>
                  <a:lnTo>
                    <a:pt x="2756331" y="9042"/>
                  </a:lnTo>
                  <a:close/>
                </a:path>
              </a:pathLst>
            </a:custGeom>
            <a:solidFill>
              <a:srgbClr val="0948AA"/>
            </a:solidFill>
          </p:spPr>
          <p:txBody>
            <a:bodyPr wrap="square" lIns="0" tIns="0" rIns="0" bIns="0" rtlCol="0"/>
            <a:lstStyle/>
            <a:p>
              <a:pPr defTabSz="685800"/>
              <a:endParaRPr sz="1350" kern="0">
                <a:solidFill>
                  <a:sysClr val="windowText" lastClr="000000"/>
                </a:solidFill>
              </a:endParaRPr>
            </a:p>
          </p:txBody>
        </p:sp>
      </p:grpSp>
      <p:sp>
        <p:nvSpPr>
          <p:cNvPr id="19" name="object 19"/>
          <p:cNvSpPr txBox="1"/>
          <p:nvPr/>
        </p:nvSpPr>
        <p:spPr>
          <a:xfrm>
            <a:off x="3377736" y="2032721"/>
            <a:ext cx="2354580" cy="2148217"/>
          </a:xfrm>
          <a:prstGeom prst="rect">
            <a:avLst/>
          </a:prstGeom>
        </p:spPr>
        <p:txBody>
          <a:bodyPr vert="horz" wrap="square" lIns="0" tIns="9525" rIns="0" bIns="0" rtlCol="0">
            <a:spAutoFit/>
          </a:bodyPr>
          <a:lstStyle/>
          <a:p>
            <a:pPr marL="9525" marR="117634" defTabSz="685800">
              <a:lnSpc>
                <a:spcPct val="150000"/>
              </a:lnSpc>
              <a:spcBef>
                <a:spcPts val="75"/>
              </a:spcBef>
            </a:pPr>
            <a:r>
              <a:rPr sz="938" kern="0" spc="-75" dirty="0">
                <a:solidFill>
                  <a:srgbClr val="252525"/>
                </a:solidFill>
                <a:latin typeface="Arial MT"/>
                <a:cs typeface="Arial MT"/>
              </a:rPr>
              <a:t>A</a:t>
            </a:r>
            <a:r>
              <a:rPr sz="938" kern="0" spc="30" dirty="0">
                <a:solidFill>
                  <a:srgbClr val="252525"/>
                </a:solidFill>
                <a:latin typeface="Arial MT"/>
                <a:cs typeface="Arial MT"/>
              </a:rPr>
              <a:t> </a:t>
            </a:r>
            <a:r>
              <a:rPr sz="938" kern="0" dirty="0">
                <a:solidFill>
                  <a:srgbClr val="252525"/>
                </a:solidFill>
                <a:latin typeface="Arial MT"/>
                <a:cs typeface="Arial MT"/>
              </a:rPr>
              <a:t>scoring</a:t>
            </a:r>
            <a:r>
              <a:rPr sz="938" kern="0" spc="30" dirty="0">
                <a:solidFill>
                  <a:srgbClr val="252525"/>
                </a:solidFill>
                <a:latin typeface="Arial MT"/>
                <a:cs typeface="Arial MT"/>
              </a:rPr>
              <a:t> </a:t>
            </a:r>
            <a:r>
              <a:rPr sz="938" kern="0" dirty="0">
                <a:solidFill>
                  <a:srgbClr val="252525"/>
                </a:solidFill>
                <a:latin typeface="Arial MT"/>
                <a:cs typeface="Arial MT"/>
              </a:rPr>
              <a:t>system</a:t>
            </a:r>
            <a:r>
              <a:rPr sz="938" kern="0" spc="30" dirty="0">
                <a:solidFill>
                  <a:srgbClr val="252525"/>
                </a:solidFill>
                <a:latin typeface="Arial MT"/>
                <a:cs typeface="Arial MT"/>
              </a:rPr>
              <a:t> </a:t>
            </a:r>
            <a:r>
              <a:rPr sz="938" kern="0" dirty="0">
                <a:solidFill>
                  <a:srgbClr val="252525"/>
                </a:solidFill>
                <a:latin typeface="Arial MT"/>
                <a:cs typeface="Arial MT"/>
              </a:rPr>
              <a:t>was</a:t>
            </a:r>
            <a:r>
              <a:rPr sz="938" kern="0" spc="30" dirty="0">
                <a:solidFill>
                  <a:srgbClr val="252525"/>
                </a:solidFill>
                <a:latin typeface="Arial MT"/>
                <a:cs typeface="Arial MT"/>
              </a:rPr>
              <a:t> </a:t>
            </a:r>
            <a:r>
              <a:rPr sz="938" kern="0" dirty="0">
                <a:solidFill>
                  <a:srgbClr val="252525"/>
                </a:solidFill>
                <a:latin typeface="Arial MT"/>
                <a:cs typeface="Arial MT"/>
              </a:rPr>
              <a:t>established</a:t>
            </a:r>
            <a:r>
              <a:rPr sz="938" kern="0" spc="34" dirty="0">
                <a:solidFill>
                  <a:srgbClr val="252525"/>
                </a:solidFill>
                <a:latin typeface="Arial MT"/>
                <a:cs typeface="Arial MT"/>
              </a:rPr>
              <a:t> </a:t>
            </a:r>
            <a:r>
              <a:rPr sz="938" kern="0" spc="38" dirty="0">
                <a:solidFill>
                  <a:srgbClr val="252525"/>
                </a:solidFill>
                <a:latin typeface="Arial MT"/>
                <a:cs typeface="Arial MT"/>
              </a:rPr>
              <a:t>to </a:t>
            </a:r>
            <a:r>
              <a:rPr sz="938" kern="0" spc="34" dirty="0">
                <a:solidFill>
                  <a:srgbClr val="252525"/>
                </a:solidFill>
                <a:latin typeface="Arial MT"/>
                <a:cs typeface="Arial MT"/>
              </a:rPr>
              <a:t>quantify</a:t>
            </a:r>
            <a:r>
              <a:rPr sz="938" kern="0" spc="26" dirty="0">
                <a:solidFill>
                  <a:srgbClr val="252525"/>
                </a:solidFill>
                <a:latin typeface="Arial MT"/>
                <a:cs typeface="Arial MT"/>
              </a:rPr>
              <a:t> </a:t>
            </a:r>
            <a:r>
              <a:rPr sz="938" kern="0" spc="-26" dirty="0">
                <a:solidFill>
                  <a:srgbClr val="252525"/>
                </a:solidFill>
                <a:latin typeface="Arial MT"/>
                <a:cs typeface="Arial MT"/>
              </a:rPr>
              <a:t>CoT</a:t>
            </a:r>
            <a:r>
              <a:rPr sz="938" kern="0" spc="34" dirty="0">
                <a:solidFill>
                  <a:srgbClr val="252525"/>
                </a:solidFill>
                <a:latin typeface="Arial MT"/>
                <a:cs typeface="Arial MT"/>
              </a:rPr>
              <a:t> </a:t>
            </a:r>
            <a:r>
              <a:rPr sz="938" kern="0" dirty="0">
                <a:solidFill>
                  <a:srgbClr val="252525"/>
                </a:solidFill>
                <a:latin typeface="Arial MT"/>
                <a:cs typeface="Arial MT"/>
              </a:rPr>
              <a:t>faithfulness.</a:t>
            </a:r>
            <a:r>
              <a:rPr sz="938" kern="0" spc="34" dirty="0">
                <a:solidFill>
                  <a:srgbClr val="252525"/>
                </a:solidFill>
                <a:latin typeface="Arial MT"/>
                <a:cs typeface="Arial MT"/>
              </a:rPr>
              <a:t> </a:t>
            </a:r>
            <a:r>
              <a:rPr sz="938" kern="0" dirty="0">
                <a:solidFill>
                  <a:srgbClr val="252525"/>
                </a:solidFill>
                <a:latin typeface="Arial MT"/>
                <a:cs typeface="Arial MT"/>
              </a:rPr>
              <a:t>If</a:t>
            </a:r>
            <a:r>
              <a:rPr sz="938" kern="0" spc="26" dirty="0">
                <a:solidFill>
                  <a:srgbClr val="252525"/>
                </a:solidFill>
                <a:latin typeface="Arial MT"/>
                <a:cs typeface="Arial MT"/>
              </a:rPr>
              <a:t> </a:t>
            </a:r>
            <a:r>
              <a:rPr sz="938" kern="0" dirty="0">
                <a:solidFill>
                  <a:srgbClr val="252525"/>
                </a:solidFill>
                <a:latin typeface="Arial MT"/>
                <a:cs typeface="Arial MT"/>
              </a:rPr>
              <a:t>the</a:t>
            </a:r>
            <a:r>
              <a:rPr sz="938" kern="0" spc="30" dirty="0">
                <a:solidFill>
                  <a:srgbClr val="252525"/>
                </a:solidFill>
                <a:latin typeface="Arial MT"/>
                <a:cs typeface="Arial MT"/>
              </a:rPr>
              <a:t> </a:t>
            </a:r>
            <a:r>
              <a:rPr sz="938" kern="0" spc="-19" dirty="0">
                <a:solidFill>
                  <a:srgbClr val="252525"/>
                </a:solidFill>
                <a:latin typeface="Arial MT"/>
                <a:cs typeface="Arial MT"/>
              </a:rPr>
              <a:t>CoT </a:t>
            </a:r>
            <a:r>
              <a:rPr sz="938" kern="0" dirty="0">
                <a:solidFill>
                  <a:srgbClr val="252525"/>
                </a:solidFill>
                <a:latin typeface="Arial MT"/>
                <a:cs typeface="Arial MT"/>
              </a:rPr>
              <a:t>explicitly</a:t>
            </a:r>
            <a:r>
              <a:rPr sz="938" kern="0" spc="79" dirty="0">
                <a:solidFill>
                  <a:srgbClr val="252525"/>
                </a:solidFill>
                <a:latin typeface="Arial MT"/>
                <a:cs typeface="Arial MT"/>
              </a:rPr>
              <a:t> </a:t>
            </a:r>
            <a:r>
              <a:rPr sz="938" kern="0" dirty="0">
                <a:solidFill>
                  <a:srgbClr val="252525"/>
                </a:solidFill>
                <a:latin typeface="Arial MT"/>
                <a:cs typeface="Arial MT"/>
              </a:rPr>
              <a:t>acknowledges</a:t>
            </a:r>
            <a:r>
              <a:rPr sz="938" kern="0" spc="79" dirty="0">
                <a:solidFill>
                  <a:srgbClr val="252525"/>
                </a:solidFill>
                <a:latin typeface="Arial MT"/>
                <a:cs typeface="Arial MT"/>
              </a:rPr>
              <a:t> </a:t>
            </a:r>
            <a:r>
              <a:rPr sz="938" kern="0" dirty="0">
                <a:solidFill>
                  <a:srgbClr val="252525"/>
                </a:solidFill>
                <a:latin typeface="Arial MT"/>
                <a:cs typeface="Arial MT"/>
              </a:rPr>
              <a:t>the</a:t>
            </a:r>
            <a:r>
              <a:rPr sz="938" kern="0" spc="83" dirty="0">
                <a:solidFill>
                  <a:srgbClr val="252525"/>
                </a:solidFill>
                <a:latin typeface="Arial MT"/>
                <a:cs typeface="Arial MT"/>
              </a:rPr>
              <a:t> </a:t>
            </a:r>
            <a:r>
              <a:rPr sz="938" kern="0" dirty="0">
                <a:solidFill>
                  <a:srgbClr val="252525"/>
                </a:solidFill>
                <a:latin typeface="Arial MT"/>
                <a:cs typeface="Arial MT"/>
              </a:rPr>
              <a:t>use</a:t>
            </a:r>
            <a:r>
              <a:rPr sz="938" kern="0" spc="79" dirty="0">
                <a:solidFill>
                  <a:srgbClr val="252525"/>
                </a:solidFill>
                <a:latin typeface="Arial MT"/>
                <a:cs typeface="Arial MT"/>
              </a:rPr>
              <a:t> </a:t>
            </a:r>
            <a:r>
              <a:rPr sz="938" kern="0" dirty="0">
                <a:solidFill>
                  <a:srgbClr val="252525"/>
                </a:solidFill>
                <a:latin typeface="Arial MT"/>
                <a:cs typeface="Arial MT"/>
              </a:rPr>
              <a:t>of</a:t>
            </a:r>
            <a:r>
              <a:rPr sz="938" kern="0" spc="79" dirty="0">
                <a:solidFill>
                  <a:srgbClr val="252525"/>
                </a:solidFill>
                <a:latin typeface="Arial MT"/>
                <a:cs typeface="Arial MT"/>
              </a:rPr>
              <a:t> </a:t>
            </a:r>
            <a:r>
              <a:rPr sz="938" kern="0" spc="-19" dirty="0">
                <a:solidFill>
                  <a:srgbClr val="252525"/>
                </a:solidFill>
                <a:latin typeface="Arial MT"/>
                <a:cs typeface="Arial MT"/>
              </a:rPr>
              <a:t>the </a:t>
            </a:r>
            <a:r>
              <a:rPr sz="938" kern="0" spc="53" dirty="0">
                <a:solidFill>
                  <a:srgbClr val="252525"/>
                </a:solidFill>
                <a:latin typeface="Arial MT"/>
                <a:cs typeface="Arial MT"/>
              </a:rPr>
              <a:t>prompt</a:t>
            </a:r>
            <a:r>
              <a:rPr sz="938" kern="0" spc="4" dirty="0">
                <a:solidFill>
                  <a:srgbClr val="252525"/>
                </a:solidFill>
                <a:latin typeface="Arial MT"/>
                <a:cs typeface="Arial MT"/>
              </a:rPr>
              <a:t> </a:t>
            </a:r>
            <a:r>
              <a:rPr sz="938" kern="0" dirty="0">
                <a:solidFill>
                  <a:srgbClr val="252525"/>
                </a:solidFill>
                <a:latin typeface="Arial MT"/>
                <a:cs typeface="Arial MT"/>
              </a:rPr>
              <a:t>when</a:t>
            </a:r>
            <a:r>
              <a:rPr sz="938" kern="0" spc="4" dirty="0">
                <a:solidFill>
                  <a:srgbClr val="252525"/>
                </a:solidFill>
                <a:latin typeface="Arial MT"/>
                <a:cs typeface="Arial MT"/>
              </a:rPr>
              <a:t> </a:t>
            </a:r>
            <a:r>
              <a:rPr sz="938" kern="0" spc="60" dirty="0">
                <a:solidFill>
                  <a:srgbClr val="252525"/>
                </a:solidFill>
                <a:latin typeface="Arial MT"/>
                <a:cs typeface="Arial MT"/>
              </a:rPr>
              <a:t>it</a:t>
            </a:r>
            <a:r>
              <a:rPr sz="938" kern="0" spc="4" dirty="0">
                <a:solidFill>
                  <a:srgbClr val="252525"/>
                </a:solidFill>
                <a:latin typeface="Arial MT"/>
                <a:cs typeface="Arial MT"/>
              </a:rPr>
              <a:t> </a:t>
            </a:r>
            <a:r>
              <a:rPr sz="938" kern="0" dirty="0">
                <a:solidFill>
                  <a:srgbClr val="252525"/>
                </a:solidFill>
                <a:latin typeface="Arial MT"/>
                <a:cs typeface="Arial MT"/>
              </a:rPr>
              <a:t>is</a:t>
            </a:r>
            <a:r>
              <a:rPr sz="938" kern="0" spc="4" dirty="0">
                <a:solidFill>
                  <a:srgbClr val="252525"/>
                </a:solidFill>
                <a:latin typeface="Arial MT"/>
                <a:cs typeface="Arial MT"/>
              </a:rPr>
              <a:t> </a:t>
            </a:r>
            <a:r>
              <a:rPr sz="938" kern="0" dirty="0">
                <a:solidFill>
                  <a:srgbClr val="252525"/>
                </a:solidFill>
                <a:latin typeface="Arial MT"/>
                <a:cs typeface="Arial MT"/>
              </a:rPr>
              <a:t>present,</a:t>
            </a:r>
            <a:r>
              <a:rPr sz="938" kern="0" spc="11" dirty="0">
                <a:solidFill>
                  <a:srgbClr val="252525"/>
                </a:solidFill>
                <a:latin typeface="Arial MT"/>
                <a:cs typeface="Arial MT"/>
              </a:rPr>
              <a:t> </a:t>
            </a:r>
            <a:r>
              <a:rPr sz="938" kern="0" dirty="0">
                <a:solidFill>
                  <a:srgbClr val="252525"/>
                </a:solidFill>
                <a:latin typeface="Arial MT"/>
                <a:cs typeface="Arial MT"/>
              </a:rPr>
              <a:t>the</a:t>
            </a:r>
            <a:r>
              <a:rPr sz="938" kern="0" spc="4" dirty="0">
                <a:solidFill>
                  <a:srgbClr val="252525"/>
                </a:solidFill>
                <a:latin typeface="Arial MT"/>
                <a:cs typeface="Arial MT"/>
              </a:rPr>
              <a:t> </a:t>
            </a:r>
            <a:r>
              <a:rPr sz="938" kern="0" spc="-26" dirty="0">
                <a:solidFill>
                  <a:srgbClr val="252525"/>
                </a:solidFill>
                <a:latin typeface="Arial MT"/>
                <a:cs typeface="Arial MT"/>
              </a:rPr>
              <a:t>CoT</a:t>
            </a:r>
            <a:r>
              <a:rPr sz="938" kern="0" spc="11" dirty="0">
                <a:solidFill>
                  <a:srgbClr val="252525"/>
                </a:solidFill>
                <a:latin typeface="Arial MT"/>
                <a:cs typeface="Arial MT"/>
              </a:rPr>
              <a:t> </a:t>
            </a:r>
            <a:r>
              <a:rPr sz="938" kern="0" spc="-19" dirty="0">
                <a:solidFill>
                  <a:srgbClr val="252525"/>
                </a:solidFill>
                <a:latin typeface="Arial MT"/>
                <a:cs typeface="Arial MT"/>
              </a:rPr>
              <a:t>is </a:t>
            </a:r>
            <a:r>
              <a:rPr sz="938" kern="0" dirty="0">
                <a:solidFill>
                  <a:srgbClr val="252525"/>
                </a:solidFill>
                <a:latin typeface="Arial MT"/>
                <a:cs typeface="Arial MT"/>
              </a:rPr>
              <a:t>assigned</a:t>
            </a:r>
            <a:r>
              <a:rPr sz="938" kern="0" spc="-8" dirty="0">
                <a:solidFill>
                  <a:srgbClr val="252525"/>
                </a:solidFill>
                <a:latin typeface="Arial MT"/>
                <a:cs typeface="Arial MT"/>
              </a:rPr>
              <a:t> </a:t>
            </a:r>
            <a:r>
              <a:rPr sz="938" kern="0" dirty="0">
                <a:solidFill>
                  <a:srgbClr val="252525"/>
                </a:solidFill>
                <a:latin typeface="Arial MT"/>
                <a:cs typeface="Arial MT"/>
              </a:rPr>
              <a:t>a</a:t>
            </a:r>
            <a:r>
              <a:rPr sz="938" kern="0" spc="-8" dirty="0">
                <a:solidFill>
                  <a:srgbClr val="252525"/>
                </a:solidFill>
                <a:latin typeface="Arial MT"/>
                <a:cs typeface="Arial MT"/>
              </a:rPr>
              <a:t> </a:t>
            </a:r>
            <a:r>
              <a:rPr sz="938" kern="0" dirty="0">
                <a:solidFill>
                  <a:srgbClr val="252525"/>
                </a:solidFill>
                <a:latin typeface="Arial MT"/>
                <a:cs typeface="Arial MT"/>
              </a:rPr>
              <a:t>score</a:t>
            </a:r>
            <a:r>
              <a:rPr sz="938" kern="0" spc="-8" dirty="0">
                <a:solidFill>
                  <a:srgbClr val="252525"/>
                </a:solidFill>
                <a:latin typeface="Arial MT"/>
                <a:cs typeface="Arial MT"/>
              </a:rPr>
              <a:t> </a:t>
            </a:r>
            <a:r>
              <a:rPr sz="938" kern="0" dirty="0">
                <a:solidFill>
                  <a:srgbClr val="252525"/>
                </a:solidFill>
                <a:latin typeface="Arial MT"/>
                <a:cs typeface="Arial MT"/>
              </a:rPr>
              <a:t>of</a:t>
            </a:r>
            <a:r>
              <a:rPr sz="938" kern="0" spc="-4" dirty="0">
                <a:solidFill>
                  <a:srgbClr val="252525"/>
                </a:solidFill>
                <a:latin typeface="Arial MT"/>
                <a:cs typeface="Arial MT"/>
              </a:rPr>
              <a:t> </a:t>
            </a:r>
            <a:r>
              <a:rPr sz="938" kern="0" spc="-15" dirty="0">
                <a:solidFill>
                  <a:srgbClr val="252525"/>
                </a:solidFill>
                <a:latin typeface="Arial MT"/>
                <a:cs typeface="Arial MT"/>
              </a:rPr>
              <a:t>1;</a:t>
            </a:r>
            <a:r>
              <a:rPr sz="938" kern="0" spc="-4" dirty="0">
                <a:solidFill>
                  <a:srgbClr val="252525"/>
                </a:solidFill>
                <a:latin typeface="Arial MT"/>
                <a:cs typeface="Arial MT"/>
              </a:rPr>
              <a:t> </a:t>
            </a:r>
            <a:r>
              <a:rPr sz="938" kern="0" dirty="0">
                <a:solidFill>
                  <a:srgbClr val="252525"/>
                </a:solidFill>
                <a:latin typeface="Arial MT"/>
                <a:cs typeface="Arial MT"/>
              </a:rPr>
              <a:t>otherwise, </a:t>
            </a:r>
            <a:r>
              <a:rPr sz="938" kern="0" spc="60" dirty="0">
                <a:solidFill>
                  <a:srgbClr val="252525"/>
                </a:solidFill>
                <a:latin typeface="Arial MT"/>
                <a:cs typeface="Arial MT"/>
              </a:rPr>
              <a:t>it</a:t>
            </a:r>
            <a:r>
              <a:rPr sz="938" kern="0" spc="-8" dirty="0">
                <a:solidFill>
                  <a:srgbClr val="252525"/>
                </a:solidFill>
                <a:latin typeface="Arial MT"/>
                <a:cs typeface="Arial MT"/>
              </a:rPr>
              <a:t> </a:t>
            </a:r>
            <a:r>
              <a:rPr sz="938" kern="0" dirty="0">
                <a:solidFill>
                  <a:srgbClr val="252525"/>
                </a:solidFill>
                <a:latin typeface="Arial MT"/>
                <a:cs typeface="Arial MT"/>
              </a:rPr>
              <a:t>gets</a:t>
            </a:r>
            <a:r>
              <a:rPr sz="938" kern="0" spc="-4" dirty="0">
                <a:solidFill>
                  <a:srgbClr val="252525"/>
                </a:solidFill>
                <a:latin typeface="Arial MT"/>
                <a:cs typeface="Arial MT"/>
              </a:rPr>
              <a:t> </a:t>
            </a:r>
            <a:r>
              <a:rPr sz="938" kern="0" spc="-38" dirty="0">
                <a:solidFill>
                  <a:srgbClr val="252525"/>
                </a:solidFill>
                <a:latin typeface="Arial MT"/>
                <a:cs typeface="Arial MT"/>
              </a:rPr>
              <a:t>a </a:t>
            </a:r>
            <a:r>
              <a:rPr sz="938" kern="0" dirty="0">
                <a:solidFill>
                  <a:srgbClr val="252525"/>
                </a:solidFill>
                <a:latin typeface="Arial MT"/>
                <a:cs typeface="Arial MT"/>
              </a:rPr>
              <a:t>score of </a:t>
            </a:r>
            <a:r>
              <a:rPr sz="938" kern="0" spc="-19" dirty="0">
                <a:solidFill>
                  <a:srgbClr val="252525"/>
                </a:solidFill>
                <a:latin typeface="Arial MT"/>
                <a:cs typeface="Arial MT"/>
              </a:rPr>
              <a:t>0.</a:t>
            </a:r>
            <a:endParaRPr sz="938" kern="0">
              <a:solidFill>
                <a:sysClr val="windowText" lastClr="000000"/>
              </a:solidFill>
              <a:latin typeface="Arial MT"/>
              <a:cs typeface="Arial MT"/>
            </a:endParaRPr>
          </a:p>
          <a:p>
            <a:pPr marL="9525" marR="3810" algn="just" defTabSz="685800">
              <a:lnSpc>
                <a:spcPct val="150000"/>
              </a:lnSpc>
            </a:pPr>
            <a:r>
              <a:rPr sz="938" kern="0" dirty="0">
                <a:solidFill>
                  <a:srgbClr val="252525"/>
                </a:solidFill>
                <a:latin typeface="Arial MT"/>
                <a:cs typeface="Arial MT"/>
              </a:rPr>
              <a:t>The</a:t>
            </a:r>
            <a:r>
              <a:rPr sz="938" kern="0" spc="19" dirty="0">
                <a:solidFill>
                  <a:srgbClr val="252525"/>
                </a:solidFill>
                <a:latin typeface="Arial MT"/>
                <a:cs typeface="Arial MT"/>
              </a:rPr>
              <a:t> </a:t>
            </a:r>
            <a:r>
              <a:rPr sz="938" kern="0" spc="8" dirty="0">
                <a:solidFill>
                  <a:srgbClr val="252525"/>
                </a:solidFill>
                <a:latin typeface="Arial MT"/>
                <a:cs typeface="Arial MT"/>
              </a:rPr>
              <a:t>overall</a:t>
            </a:r>
            <a:r>
              <a:rPr sz="938" kern="0" spc="19" dirty="0">
                <a:solidFill>
                  <a:srgbClr val="252525"/>
                </a:solidFill>
                <a:latin typeface="Arial MT"/>
                <a:cs typeface="Arial MT"/>
              </a:rPr>
              <a:t> </a:t>
            </a:r>
            <a:r>
              <a:rPr sz="938" kern="0" spc="8" dirty="0">
                <a:solidFill>
                  <a:srgbClr val="252525"/>
                </a:solidFill>
                <a:latin typeface="Arial MT"/>
                <a:cs typeface="Arial MT"/>
              </a:rPr>
              <a:t>faithfulness</a:t>
            </a:r>
            <a:r>
              <a:rPr sz="938" kern="0" spc="19" dirty="0">
                <a:solidFill>
                  <a:srgbClr val="252525"/>
                </a:solidFill>
                <a:latin typeface="Arial MT"/>
                <a:cs typeface="Arial MT"/>
              </a:rPr>
              <a:t> </a:t>
            </a:r>
            <a:r>
              <a:rPr sz="938" kern="0" spc="8" dirty="0">
                <a:solidFill>
                  <a:srgbClr val="252525"/>
                </a:solidFill>
                <a:latin typeface="Arial MT"/>
                <a:cs typeface="Arial MT"/>
              </a:rPr>
              <a:t>score</a:t>
            </a:r>
            <a:r>
              <a:rPr sz="938" kern="0" spc="19" dirty="0">
                <a:solidFill>
                  <a:srgbClr val="252525"/>
                </a:solidFill>
                <a:latin typeface="Arial MT"/>
                <a:cs typeface="Arial MT"/>
              </a:rPr>
              <a:t> </a:t>
            </a:r>
            <a:r>
              <a:rPr sz="938" kern="0" spc="8" dirty="0">
                <a:solidFill>
                  <a:srgbClr val="252525"/>
                </a:solidFill>
                <a:latin typeface="Arial MT"/>
                <a:cs typeface="Arial MT"/>
              </a:rPr>
              <a:t>of</a:t>
            </a:r>
            <a:r>
              <a:rPr sz="938" kern="0" spc="19" dirty="0">
                <a:solidFill>
                  <a:srgbClr val="252525"/>
                </a:solidFill>
                <a:latin typeface="Arial MT"/>
                <a:cs typeface="Arial MT"/>
              </a:rPr>
              <a:t> </a:t>
            </a:r>
            <a:r>
              <a:rPr sz="938" kern="0" spc="8" dirty="0">
                <a:solidFill>
                  <a:srgbClr val="252525"/>
                </a:solidFill>
                <a:latin typeface="Arial MT"/>
                <a:cs typeface="Arial MT"/>
              </a:rPr>
              <a:t>the</a:t>
            </a:r>
            <a:r>
              <a:rPr sz="938" kern="0" spc="19" dirty="0">
                <a:solidFill>
                  <a:srgbClr val="252525"/>
                </a:solidFill>
                <a:latin typeface="Arial MT"/>
                <a:cs typeface="Arial MT"/>
              </a:rPr>
              <a:t> </a:t>
            </a:r>
            <a:r>
              <a:rPr sz="938" kern="0" spc="23" dirty="0">
                <a:solidFill>
                  <a:srgbClr val="252525"/>
                </a:solidFill>
                <a:latin typeface="Arial MT"/>
                <a:cs typeface="Arial MT"/>
              </a:rPr>
              <a:t>model </a:t>
            </a:r>
            <a:r>
              <a:rPr sz="938" kern="0" spc="8" dirty="0">
                <a:solidFill>
                  <a:srgbClr val="252525"/>
                </a:solidFill>
                <a:latin typeface="Arial MT"/>
                <a:cs typeface="Arial MT"/>
              </a:rPr>
              <a:t>is</a:t>
            </a:r>
            <a:r>
              <a:rPr sz="938" kern="0" dirty="0">
                <a:solidFill>
                  <a:srgbClr val="252525"/>
                </a:solidFill>
                <a:latin typeface="Arial MT"/>
                <a:cs typeface="Arial MT"/>
              </a:rPr>
              <a:t> </a:t>
            </a:r>
            <a:r>
              <a:rPr sz="938" kern="0" spc="8" dirty="0">
                <a:solidFill>
                  <a:srgbClr val="252525"/>
                </a:solidFill>
                <a:latin typeface="Arial MT"/>
                <a:cs typeface="Arial MT"/>
              </a:rPr>
              <a:t>calculated</a:t>
            </a:r>
            <a:r>
              <a:rPr sz="938" kern="0" dirty="0">
                <a:solidFill>
                  <a:srgbClr val="252525"/>
                </a:solidFill>
                <a:latin typeface="Arial MT"/>
                <a:cs typeface="Arial MT"/>
              </a:rPr>
              <a:t> </a:t>
            </a:r>
            <a:r>
              <a:rPr sz="938" kern="0" spc="8" dirty="0">
                <a:solidFill>
                  <a:srgbClr val="252525"/>
                </a:solidFill>
                <a:latin typeface="Arial MT"/>
                <a:cs typeface="Arial MT"/>
              </a:rPr>
              <a:t>by</a:t>
            </a:r>
            <a:r>
              <a:rPr sz="938" kern="0" dirty="0">
                <a:solidFill>
                  <a:srgbClr val="252525"/>
                </a:solidFill>
                <a:latin typeface="Arial MT"/>
                <a:cs typeface="Arial MT"/>
              </a:rPr>
              <a:t> </a:t>
            </a:r>
            <a:r>
              <a:rPr sz="938" kern="0" spc="8" dirty="0">
                <a:solidFill>
                  <a:srgbClr val="252525"/>
                </a:solidFill>
                <a:latin typeface="Arial MT"/>
                <a:cs typeface="Arial MT"/>
              </a:rPr>
              <a:t>averaging</a:t>
            </a:r>
            <a:r>
              <a:rPr sz="938" kern="0" dirty="0">
                <a:solidFill>
                  <a:srgbClr val="252525"/>
                </a:solidFill>
                <a:latin typeface="Arial MT"/>
                <a:cs typeface="Arial MT"/>
              </a:rPr>
              <a:t> </a:t>
            </a:r>
            <a:r>
              <a:rPr sz="938" kern="0" spc="8" dirty="0">
                <a:solidFill>
                  <a:srgbClr val="252525"/>
                </a:solidFill>
                <a:latin typeface="Arial MT"/>
                <a:cs typeface="Arial MT"/>
              </a:rPr>
              <a:t>the</a:t>
            </a:r>
            <a:r>
              <a:rPr sz="938" kern="0" dirty="0">
                <a:solidFill>
                  <a:srgbClr val="252525"/>
                </a:solidFill>
                <a:latin typeface="Arial MT"/>
                <a:cs typeface="Arial MT"/>
              </a:rPr>
              <a:t> scores </a:t>
            </a:r>
            <a:r>
              <a:rPr sz="938" kern="0" spc="8" dirty="0">
                <a:solidFill>
                  <a:srgbClr val="252525"/>
                </a:solidFill>
                <a:latin typeface="Arial MT"/>
                <a:cs typeface="Arial MT"/>
              </a:rPr>
              <a:t>of</a:t>
            </a:r>
            <a:r>
              <a:rPr sz="938" kern="0" dirty="0">
                <a:solidFill>
                  <a:srgbClr val="252525"/>
                </a:solidFill>
                <a:latin typeface="Arial MT"/>
                <a:cs typeface="Arial MT"/>
              </a:rPr>
              <a:t> </a:t>
            </a:r>
            <a:r>
              <a:rPr sz="938" kern="0" spc="-19" dirty="0">
                <a:solidFill>
                  <a:srgbClr val="252525"/>
                </a:solidFill>
                <a:latin typeface="Arial MT"/>
                <a:cs typeface="Arial MT"/>
              </a:rPr>
              <a:t>all </a:t>
            </a:r>
            <a:r>
              <a:rPr sz="938" kern="0" spc="53" dirty="0">
                <a:solidFill>
                  <a:srgbClr val="252525"/>
                </a:solidFill>
                <a:latin typeface="Arial MT"/>
                <a:cs typeface="Arial MT"/>
              </a:rPr>
              <a:t>prompt</a:t>
            </a:r>
            <a:r>
              <a:rPr sz="938" kern="0" spc="-19" dirty="0">
                <a:solidFill>
                  <a:srgbClr val="252525"/>
                </a:solidFill>
                <a:latin typeface="Arial MT"/>
                <a:cs typeface="Arial MT"/>
              </a:rPr>
              <a:t> </a:t>
            </a:r>
            <a:r>
              <a:rPr sz="938" kern="0" spc="15" dirty="0">
                <a:solidFill>
                  <a:srgbClr val="252525"/>
                </a:solidFill>
                <a:latin typeface="Arial MT"/>
                <a:cs typeface="Arial MT"/>
              </a:rPr>
              <a:t>pairs,</a:t>
            </a:r>
            <a:r>
              <a:rPr sz="938" kern="0" spc="-15" dirty="0">
                <a:solidFill>
                  <a:srgbClr val="252525"/>
                </a:solidFill>
                <a:latin typeface="Arial MT"/>
                <a:cs typeface="Arial MT"/>
              </a:rPr>
              <a:t> </a:t>
            </a:r>
            <a:r>
              <a:rPr sz="938" kern="0" spc="15" dirty="0">
                <a:solidFill>
                  <a:srgbClr val="252525"/>
                </a:solidFill>
                <a:latin typeface="Arial MT"/>
                <a:cs typeface="Arial MT"/>
              </a:rPr>
              <a:t>providing</a:t>
            </a:r>
            <a:r>
              <a:rPr sz="938" kern="0" spc="-19" dirty="0">
                <a:solidFill>
                  <a:srgbClr val="252525"/>
                </a:solidFill>
                <a:latin typeface="Arial MT"/>
                <a:cs typeface="Arial MT"/>
              </a:rPr>
              <a:t> </a:t>
            </a:r>
            <a:r>
              <a:rPr sz="938" kern="0" spc="8" dirty="0">
                <a:solidFill>
                  <a:srgbClr val="252525"/>
                </a:solidFill>
                <a:latin typeface="Arial MT"/>
                <a:cs typeface="Arial MT"/>
              </a:rPr>
              <a:t>a</a:t>
            </a:r>
            <a:r>
              <a:rPr sz="938" kern="0" spc="-19" dirty="0">
                <a:solidFill>
                  <a:srgbClr val="252525"/>
                </a:solidFill>
                <a:latin typeface="Arial MT"/>
                <a:cs typeface="Arial MT"/>
              </a:rPr>
              <a:t> </a:t>
            </a:r>
            <a:r>
              <a:rPr sz="938" kern="0" spc="15" dirty="0">
                <a:solidFill>
                  <a:srgbClr val="252525"/>
                </a:solidFill>
                <a:latin typeface="Arial MT"/>
                <a:cs typeface="Arial MT"/>
              </a:rPr>
              <a:t>clear</a:t>
            </a:r>
            <a:r>
              <a:rPr sz="938" kern="0" spc="-19" dirty="0">
                <a:solidFill>
                  <a:srgbClr val="252525"/>
                </a:solidFill>
                <a:latin typeface="Arial MT"/>
                <a:cs typeface="Arial MT"/>
              </a:rPr>
              <a:t> </a:t>
            </a:r>
            <a:r>
              <a:rPr sz="938" kern="0" spc="8" dirty="0">
                <a:solidFill>
                  <a:srgbClr val="252525"/>
                </a:solidFill>
                <a:latin typeface="Arial MT"/>
                <a:cs typeface="Arial MT"/>
              </a:rPr>
              <a:t>measure</a:t>
            </a:r>
            <a:r>
              <a:rPr sz="938" kern="0" spc="-19" dirty="0">
                <a:solidFill>
                  <a:srgbClr val="252525"/>
                </a:solidFill>
                <a:latin typeface="Arial MT"/>
                <a:cs typeface="Arial MT"/>
              </a:rPr>
              <a:t> of </a:t>
            </a:r>
            <a:r>
              <a:rPr sz="938" kern="0" spc="-26" dirty="0">
                <a:solidFill>
                  <a:srgbClr val="252525"/>
                </a:solidFill>
                <a:latin typeface="Arial MT"/>
                <a:cs typeface="Arial MT"/>
              </a:rPr>
              <a:t>CoT</a:t>
            </a:r>
            <a:r>
              <a:rPr sz="938" kern="0" spc="-34" dirty="0">
                <a:solidFill>
                  <a:srgbClr val="252525"/>
                </a:solidFill>
                <a:latin typeface="Arial MT"/>
                <a:cs typeface="Arial MT"/>
              </a:rPr>
              <a:t> </a:t>
            </a:r>
            <a:r>
              <a:rPr sz="938" kern="0" spc="-8" dirty="0">
                <a:solidFill>
                  <a:srgbClr val="252525"/>
                </a:solidFill>
                <a:latin typeface="Arial MT"/>
                <a:cs typeface="Arial MT"/>
              </a:rPr>
              <a:t>reliability.</a:t>
            </a:r>
            <a:endParaRPr sz="938" kern="0">
              <a:solidFill>
                <a:sysClr val="windowText" lastClr="000000"/>
              </a:solidFill>
              <a:latin typeface="Arial MT"/>
              <a:cs typeface="Arial MT"/>
            </a:endParaRPr>
          </a:p>
        </p:txBody>
      </p:sp>
      <p:sp>
        <p:nvSpPr>
          <p:cNvPr id="20" name="object 20"/>
          <p:cNvSpPr txBox="1"/>
          <p:nvPr/>
        </p:nvSpPr>
        <p:spPr>
          <a:xfrm>
            <a:off x="4006501" y="1333938"/>
            <a:ext cx="1762125" cy="485550"/>
          </a:xfrm>
          <a:prstGeom prst="rect">
            <a:avLst/>
          </a:prstGeom>
        </p:spPr>
        <p:txBody>
          <a:bodyPr vert="horz" wrap="square" lIns="0" tIns="64294" rIns="0" bIns="0" rtlCol="0">
            <a:spAutoFit/>
          </a:bodyPr>
          <a:lstStyle/>
          <a:p>
            <a:pPr marR="3810" algn="r" defTabSz="685800">
              <a:spcBef>
                <a:spcPts val="506"/>
              </a:spcBef>
            </a:pPr>
            <a:r>
              <a:rPr sz="1200" b="1" kern="0" dirty="0">
                <a:solidFill>
                  <a:srgbClr val="D7A425"/>
                </a:solidFill>
                <a:latin typeface="Arial"/>
                <a:cs typeface="Arial"/>
              </a:rPr>
              <a:t>Scoring System</a:t>
            </a:r>
            <a:r>
              <a:rPr sz="1200" b="1" kern="0" spc="4" dirty="0">
                <a:solidFill>
                  <a:srgbClr val="D7A425"/>
                </a:solidFill>
                <a:latin typeface="Arial"/>
                <a:cs typeface="Arial"/>
              </a:rPr>
              <a:t> </a:t>
            </a:r>
            <a:r>
              <a:rPr sz="1200" b="1" kern="0" dirty="0">
                <a:solidFill>
                  <a:srgbClr val="D7A425"/>
                </a:solidFill>
                <a:latin typeface="Arial"/>
                <a:cs typeface="Arial"/>
              </a:rPr>
              <a:t>for</a:t>
            </a:r>
            <a:r>
              <a:rPr sz="1200" b="1" kern="0" spc="8" dirty="0">
                <a:solidFill>
                  <a:srgbClr val="D7A425"/>
                </a:solidFill>
                <a:latin typeface="Arial"/>
                <a:cs typeface="Arial"/>
              </a:rPr>
              <a:t> </a:t>
            </a:r>
            <a:r>
              <a:rPr sz="1200" b="1" kern="0" spc="-19" dirty="0">
                <a:solidFill>
                  <a:srgbClr val="D7A425"/>
                </a:solidFill>
                <a:latin typeface="Arial"/>
                <a:cs typeface="Arial"/>
              </a:rPr>
              <a:t>CoT</a:t>
            </a:r>
            <a:endParaRPr sz="1200" kern="0">
              <a:solidFill>
                <a:sysClr val="windowText" lastClr="000000"/>
              </a:solidFill>
              <a:latin typeface="Arial"/>
              <a:cs typeface="Arial"/>
            </a:endParaRPr>
          </a:p>
          <a:p>
            <a:pPr marR="3810" algn="r" defTabSz="685800">
              <a:spcBef>
                <a:spcPts val="431"/>
              </a:spcBef>
            </a:pPr>
            <a:r>
              <a:rPr sz="1200" b="1" kern="0" spc="-8" dirty="0">
                <a:solidFill>
                  <a:srgbClr val="D7A425"/>
                </a:solidFill>
                <a:latin typeface="Arial"/>
                <a:cs typeface="Arial"/>
              </a:rPr>
              <a:t>Faithfulness</a:t>
            </a:r>
            <a:endParaRPr sz="1200" kern="0">
              <a:solidFill>
                <a:sysClr val="windowText" lastClr="000000"/>
              </a:solidFill>
              <a:latin typeface="Arial"/>
              <a:cs typeface="Arial"/>
            </a:endParaRPr>
          </a:p>
        </p:txBody>
      </p:sp>
      <p:sp>
        <p:nvSpPr>
          <p:cNvPr id="21" name="object 21"/>
          <p:cNvSpPr/>
          <p:nvPr/>
        </p:nvSpPr>
        <p:spPr>
          <a:xfrm>
            <a:off x="3444002" y="1318318"/>
            <a:ext cx="214789" cy="202406"/>
          </a:xfrm>
          <a:custGeom>
            <a:avLst/>
            <a:gdLst/>
            <a:ahLst/>
            <a:cxnLst/>
            <a:rect l="l" t="t" r="r" b="b"/>
            <a:pathLst>
              <a:path w="286385" h="269875">
                <a:moveTo>
                  <a:pt x="142963" y="269379"/>
                </a:moveTo>
                <a:lnTo>
                  <a:pt x="97776" y="262513"/>
                </a:lnTo>
                <a:lnTo>
                  <a:pt x="58531" y="243393"/>
                </a:lnTo>
                <a:lnTo>
                  <a:pt x="27583" y="214238"/>
                </a:lnTo>
                <a:lnTo>
                  <a:pt x="7288" y="177266"/>
                </a:lnTo>
                <a:lnTo>
                  <a:pt x="0" y="134696"/>
                </a:lnTo>
                <a:lnTo>
                  <a:pt x="7288" y="92119"/>
                </a:lnTo>
                <a:lnTo>
                  <a:pt x="27465" y="55359"/>
                </a:lnTo>
                <a:lnTo>
                  <a:pt x="27583" y="55143"/>
                </a:lnTo>
                <a:lnTo>
                  <a:pt x="58531" y="25986"/>
                </a:lnTo>
                <a:lnTo>
                  <a:pt x="97776" y="6866"/>
                </a:lnTo>
                <a:lnTo>
                  <a:pt x="142963" y="0"/>
                </a:lnTo>
                <a:lnTo>
                  <a:pt x="142963" y="21094"/>
                </a:lnTo>
                <a:lnTo>
                  <a:pt x="122300" y="21094"/>
                </a:lnTo>
                <a:lnTo>
                  <a:pt x="115421" y="22400"/>
                </a:lnTo>
                <a:lnTo>
                  <a:pt x="74679" y="39087"/>
                </a:lnTo>
                <a:lnTo>
                  <a:pt x="41424" y="70348"/>
                </a:lnTo>
                <a:lnTo>
                  <a:pt x="23015" y="111753"/>
                </a:lnTo>
                <a:lnTo>
                  <a:pt x="20599" y="134696"/>
                </a:lnTo>
                <a:lnTo>
                  <a:pt x="21205" y="146276"/>
                </a:lnTo>
                <a:lnTo>
                  <a:pt x="35332" y="189565"/>
                </a:lnTo>
                <a:lnTo>
                  <a:pt x="65206" y="223685"/>
                </a:lnTo>
                <a:lnTo>
                  <a:pt x="106805" y="244830"/>
                </a:lnTo>
                <a:lnTo>
                  <a:pt x="142938" y="249936"/>
                </a:lnTo>
                <a:lnTo>
                  <a:pt x="213976" y="249936"/>
                </a:lnTo>
                <a:lnTo>
                  <a:pt x="188157" y="262513"/>
                </a:lnTo>
                <a:lnTo>
                  <a:pt x="142963" y="269379"/>
                </a:lnTo>
                <a:close/>
              </a:path>
              <a:path w="286385" h="269875">
                <a:moveTo>
                  <a:pt x="285940" y="117843"/>
                </a:moveTo>
                <a:lnTo>
                  <a:pt x="160845" y="117843"/>
                </a:lnTo>
                <a:lnTo>
                  <a:pt x="160845" y="0"/>
                </a:lnTo>
                <a:lnTo>
                  <a:pt x="209532" y="9263"/>
                </a:lnTo>
                <a:lnTo>
                  <a:pt x="228616" y="21386"/>
                </a:lnTo>
                <a:lnTo>
                  <a:pt x="181521" y="21386"/>
                </a:lnTo>
                <a:lnTo>
                  <a:pt x="181521" y="98412"/>
                </a:lnTo>
                <a:lnTo>
                  <a:pt x="281774" y="98412"/>
                </a:lnTo>
                <a:lnTo>
                  <a:pt x="285940" y="117843"/>
                </a:lnTo>
                <a:close/>
              </a:path>
              <a:path w="286385" h="269875">
                <a:moveTo>
                  <a:pt x="213976" y="249936"/>
                </a:moveTo>
                <a:lnTo>
                  <a:pt x="142938" y="249936"/>
                </a:lnTo>
                <a:lnTo>
                  <a:pt x="155235" y="249365"/>
                </a:lnTo>
                <a:lnTo>
                  <a:pt x="167295" y="247661"/>
                </a:lnTo>
                <a:lnTo>
                  <a:pt x="211245" y="230320"/>
                </a:lnTo>
                <a:lnTo>
                  <a:pt x="244444" y="199031"/>
                </a:lnTo>
                <a:lnTo>
                  <a:pt x="262166" y="160646"/>
                </a:lnTo>
                <a:lnTo>
                  <a:pt x="263550" y="154165"/>
                </a:lnTo>
                <a:lnTo>
                  <a:pt x="142963" y="154165"/>
                </a:lnTo>
                <a:lnTo>
                  <a:pt x="134924" y="152632"/>
                </a:lnTo>
                <a:lnTo>
                  <a:pt x="128355" y="148455"/>
                </a:lnTo>
                <a:lnTo>
                  <a:pt x="123925" y="142265"/>
                </a:lnTo>
                <a:lnTo>
                  <a:pt x="122300" y="134696"/>
                </a:lnTo>
                <a:lnTo>
                  <a:pt x="122300" y="21094"/>
                </a:lnTo>
                <a:lnTo>
                  <a:pt x="142963" y="21094"/>
                </a:lnTo>
                <a:lnTo>
                  <a:pt x="142963" y="134696"/>
                </a:lnTo>
                <a:lnTo>
                  <a:pt x="285940" y="134696"/>
                </a:lnTo>
                <a:lnTo>
                  <a:pt x="278651" y="177266"/>
                </a:lnTo>
                <a:lnTo>
                  <a:pt x="258355" y="214238"/>
                </a:lnTo>
                <a:lnTo>
                  <a:pt x="227406" y="243393"/>
                </a:lnTo>
                <a:lnTo>
                  <a:pt x="213976" y="249936"/>
                </a:lnTo>
                <a:close/>
              </a:path>
              <a:path w="286385" h="269875">
                <a:moveTo>
                  <a:pt x="281774" y="98412"/>
                </a:moveTo>
                <a:lnTo>
                  <a:pt x="263271" y="98412"/>
                </a:lnTo>
                <a:lnTo>
                  <a:pt x="261923" y="92119"/>
                </a:lnTo>
                <a:lnTo>
                  <a:pt x="261886" y="91947"/>
                </a:lnTo>
                <a:lnTo>
                  <a:pt x="259829" y="85686"/>
                </a:lnTo>
                <a:lnTo>
                  <a:pt x="257204" y="79814"/>
                </a:lnTo>
                <a:lnTo>
                  <a:pt x="257098" y="79578"/>
                </a:lnTo>
                <a:lnTo>
                  <a:pt x="252728" y="71024"/>
                </a:lnTo>
                <a:lnTo>
                  <a:pt x="227212" y="41880"/>
                </a:lnTo>
                <a:lnTo>
                  <a:pt x="188340" y="22694"/>
                </a:lnTo>
                <a:lnTo>
                  <a:pt x="181521" y="21386"/>
                </a:lnTo>
                <a:lnTo>
                  <a:pt x="228616" y="21386"/>
                </a:lnTo>
                <a:lnTo>
                  <a:pt x="249296" y="34523"/>
                </a:lnTo>
                <a:lnTo>
                  <a:pt x="276108" y="71982"/>
                </a:lnTo>
                <a:lnTo>
                  <a:pt x="281774" y="98412"/>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sp>
        <p:nvSpPr>
          <p:cNvPr id="22" name="object 22"/>
          <p:cNvSpPr/>
          <p:nvPr/>
        </p:nvSpPr>
        <p:spPr>
          <a:xfrm>
            <a:off x="3696700" y="1897379"/>
            <a:ext cx="2067401" cy="22860"/>
          </a:xfrm>
          <a:custGeom>
            <a:avLst/>
            <a:gdLst/>
            <a:ahLst/>
            <a:cxnLst/>
            <a:rect l="l" t="t" r="r" b="b"/>
            <a:pathLst>
              <a:path w="2756534" h="30480">
                <a:moveTo>
                  <a:pt x="2756331" y="9042"/>
                </a:moveTo>
                <a:lnTo>
                  <a:pt x="2749981" y="9042"/>
                </a:lnTo>
                <a:lnTo>
                  <a:pt x="601662" y="9042"/>
                </a:lnTo>
                <a:lnTo>
                  <a:pt x="601662" y="0"/>
                </a:lnTo>
                <a:lnTo>
                  <a:pt x="5778" y="0"/>
                </a:lnTo>
                <a:lnTo>
                  <a:pt x="5778" y="9042"/>
                </a:lnTo>
                <a:lnTo>
                  <a:pt x="0" y="9042"/>
                </a:lnTo>
                <a:lnTo>
                  <a:pt x="0" y="21742"/>
                </a:lnTo>
                <a:lnTo>
                  <a:pt x="5778" y="21742"/>
                </a:lnTo>
                <a:lnTo>
                  <a:pt x="5778" y="30480"/>
                </a:lnTo>
                <a:lnTo>
                  <a:pt x="601662" y="30480"/>
                </a:lnTo>
                <a:lnTo>
                  <a:pt x="601662" y="21742"/>
                </a:lnTo>
                <a:lnTo>
                  <a:pt x="2756331" y="21742"/>
                </a:lnTo>
                <a:lnTo>
                  <a:pt x="2756331" y="9042"/>
                </a:lnTo>
                <a:close/>
              </a:path>
            </a:pathLst>
          </a:custGeom>
          <a:solidFill>
            <a:srgbClr val="D7A425"/>
          </a:solidFill>
        </p:spPr>
        <p:txBody>
          <a:bodyPr wrap="square" lIns="0" tIns="0" rIns="0" bIns="0" rtlCol="0"/>
          <a:lstStyle/>
          <a:p>
            <a:pPr defTabSz="685800"/>
            <a:endParaRPr sz="1350" kern="0">
              <a:solidFill>
                <a:sysClr val="windowText" lastClr="000000"/>
              </a:solidFill>
            </a:endParaRPr>
          </a:p>
        </p:txBody>
      </p:sp>
      <p:grpSp>
        <p:nvGrpSpPr>
          <p:cNvPr id="23" name="object 23"/>
          <p:cNvGrpSpPr/>
          <p:nvPr/>
        </p:nvGrpSpPr>
        <p:grpSpPr>
          <a:xfrm>
            <a:off x="6019057" y="1152954"/>
            <a:ext cx="2625090" cy="3142774"/>
            <a:chOff x="8025409" y="1537271"/>
            <a:chExt cx="3500120" cy="4190365"/>
          </a:xfrm>
        </p:grpSpPr>
        <p:sp>
          <p:nvSpPr>
            <p:cNvPr id="24" name="object 24"/>
            <p:cNvSpPr/>
            <p:nvPr/>
          </p:nvSpPr>
          <p:spPr>
            <a:xfrm>
              <a:off x="8077199" y="1595627"/>
              <a:ext cx="1971039" cy="1888489"/>
            </a:xfrm>
            <a:custGeom>
              <a:avLst/>
              <a:gdLst/>
              <a:ahLst/>
              <a:cxnLst/>
              <a:rect l="l" t="t" r="r" b="b"/>
              <a:pathLst>
                <a:path w="1971040" h="1888489">
                  <a:moveTo>
                    <a:pt x="1970531" y="1888236"/>
                  </a:moveTo>
                  <a:lnTo>
                    <a:pt x="0" y="1888236"/>
                  </a:lnTo>
                  <a:lnTo>
                    <a:pt x="0" y="0"/>
                  </a:lnTo>
                  <a:lnTo>
                    <a:pt x="1970531" y="0"/>
                  </a:lnTo>
                  <a:lnTo>
                    <a:pt x="1970531" y="1888236"/>
                  </a:lnTo>
                  <a:close/>
                </a:path>
              </a:pathLst>
            </a:custGeom>
            <a:solidFill>
              <a:srgbClr val="0948AA"/>
            </a:solidFill>
          </p:spPr>
          <p:txBody>
            <a:bodyPr wrap="square" lIns="0" tIns="0" rIns="0" bIns="0" rtlCol="0"/>
            <a:lstStyle/>
            <a:p>
              <a:pPr defTabSz="685800"/>
              <a:endParaRPr sz="1350" kern="0">
                <a:solidFill>
                  <a:sysClr val="windowText" lastClr="000000"/>
                </a:solidFill>
              </a:endParaRPr>
            </a:p>
          </p:txBody>
        </p:sp>
        <p:sp>
          <p:nvSpPr>
            <p:cNvPr id="25" name="object 25"/>
            <p:cNvSpPr/>
            <p:nvPr/>
          </p:nvSpPr>
          <p:spPr>
            <a:xfrm>
              <a:off x="8031479" y="1543811"/>
              <a:ext cx="3487420" cy="4177665"/>
            </a:xfrm>
            <a:custGeom>
              <a:avLst/>
              <a:gdLst/>
              <a:ahLst/>
              <a:cxnLst/>
              <a:rect l="l" t="t" r="r" b="b"/>
              <a:pathLst>
                <a:path w="3487420" h="4177665">
                  <a:moveTo>
                    <a:pt x="3486912" y="4177284"/>
                  </a:moveTo>
                  <a:lnTo>
                    <a:pt x="0" y="4177284"/>
                  </a:lnTo>
                  <a:lnTo>
                    <a:pt x="0" y="1071371"/>
                  </a:lnTo>
                  <a:lnTo>
                    <a:pt x="1071372" y="0"/>
                  </a:lnTo>
                  <a:lnTo>
                    <a:pt x="3486912" y="0"/>
                  </a:lnTo>
                  <a:lnTo>
                    <a:pt x="3486912" y="4177284"/>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sp>
          <p:nvSpPr>
            <p:cNvPr id="26" name="object 26"/>
            <p:cNvSpPr/>
            <p:nvPr/>
          </p:nvSpPr>
          <p:spPr>
            <a:xfrm>
              <a:off x="8025409" y="1537271"/>
              <a:ext cx="3500120" cy="4190365"/>
            </a:xfrm>
            <a:custGeom>
              <a:avLst/>
              <a:gdLst/>
              <a:ahLst/>
              <a:cxnLst/>
              <a:rect l="l" t="t" r="r" b="b"/>
              <a:pathLst>
                <a:path w="3500120" h="4190365">
                  <a:moveTo>
                    <a:pt x="3499840" y="4189856"/>
                  </a:moveTo>
                  <a:lnTo>
                    <a:pt x="0" y="4189856"/>
                  </a:lnTo>
                  <a:lnTo>
                    <a:pt x="0" y="1075461"/>
                  </a:lnTo>
                  <a:lnTo>
                    <a:pt x="1075461" y="0"/>
                  </a:lnTo>
                  <a:lnTo>
                    <a:pt x="3499840" y="0"/>
                  </a:lnTo>
                  <a:lnTo>
                    <a:pt x="3499840" y="6350"/>
                  </a:lnTo>
                  <a:lnTo>
                    <a:pt x="3487140" y="6349"/>
                  </a:lnTo>
                  <a:lnTo>
                    <a:pt x="3487140" y="10845"/>
                  </a:lnTo>
                  <a:lnTo>
                    <a:pt x="1082573" y="10845"/>
                  </a:lnTo>
                  <a:lnTo>
                    <a:pt x="1078090" y="12699"/>
                  </a:lnTo>
                  <a:lnTo>
                    <a:pt x="1080719" y="12699"/>
                  </a:lnTo>
                  <a:lnTo>
                    <a:pt x="15316" y="1078090"/>
                  </a:lnTo>
                  <a:lnTo>
                    <a:pt x="12700" y="1078090"/>
                  </a:lnTo>
                  <a:lnTo>
                    <a:pt x="10833" y="1082573"/>
                  </a:lnTo>
                  <a:lnTo>
                    <a:pt x="12700" y="1082573"/>
                  </a:lnTo>
                  <a:lnTo>
                    <a:pt x="12700" y="4177156"/>
                  </a:lnTo>
                  <a:lnTo>
                    <a:pt x="6350" y="4177156"/>
                  </a:lnTo>
                  <a:lnTo>
                    <a:pt x="12700" y="4183506"/>
                  </a:lnTo>
                  <a:lnTo>
                    <a:pt x="3499840" y="4183506"/>
                  </a:lnTo>
                  <a:lnTo>
                    <a:pt x="3499840" y="4189856"/>
                  </a:lnTo>
                  <a:close/>
                </a:path>
                <a:path w="3500120" h="4190365">
                  <a:moveTo>
                    <a:pt x="3487140" y="4183506"/>
                  </a:moveTo>
                  <a:lnTo>
                    <a:pt x="3487140" y="6349"/>
                  </a:lnTo>
                  <a:lnTo>
                    <a:pt x="3493490" y="12699"/>
                  </a:lnTo>
                  <a:lnTo>
                    <a:pt x="3499840" y="12700"/>
                  </a:lnTo>
                  <a:lnTo>
                    <a:pt x="3499840" y="4177156"/>
                  </a:lnTo>
                  <a:lnTo>
                    <a:pt x="3493490" y="4177156"/>
                  </a:lnTo>
                  <a:lnTo>
                    <a:pt x="3487140" y="4183506"/>
                  </a:lnTo>
                  <a:close/>
                </a:path>
                <a:path w="3500120" h="4190365">
                  <a:moveTo>
                    <a:pt x="3499840" y="12700"/>
                  </a:moveTo>
                  <a:lnTo>
                    <a:pt x="3493490" y="12699"/>
                  </a:lnTo>
                  <a:lnTo>
                    <a:pt x="3487140" y="6349"/>
                  </a:lnTo>
                  <a:lnTo>
                    <a:pt x="3499840" y="6350"/>
                  </a:lnTo>
                  <a:lnTo>
                    <a:pt x="3499840" y="12700"/>
                  </a:lnTo>
                  <a:close/>
                </a:path>
                <a:path w="3500120" h="4190365">
                  <a:moveTo>
                    <a:pt x="1080719" y="12699"/>
                  </a:moveTo>
                  <a:lnTo>
                    <a:pt x="1078090" y="12699"/>
                  </a:lnTo>
                  <a:lnTo>
                    <a:pt x="1082573" y="10845"/>
                  </a:lnTo>
                  <a:lnTo>
                    <a:pt x="1080719" y="12699"/>
                  </a:lnTo>
                  <a:close/>
                </a:path>
                <a:path w="3500120" h="4190365">
                  <a:moveTo>
                    <a:pt x="3487140" y="12699"/>
                  </a:moveTo>
                  <a:lnTo>
                    <a:pt x="1080719" y="12699"/>
                  </a:lnTo>
                  <a:lnTo>
                    <a:pt x="1082573" y="10845"/>
                  </a:lnTo>
                  <a:lnTo>
                    <a:pt x="3487140" y="10845"/>
                  </a:lnTo>
                  <a:lnTo>
                    <a:pt x="3487140" y="12699"/>
                  </a:lnTo>
                  <a:close/>
                </a:path>
                <a:path w="3500120" h="4190365">
                  <a:moveTo>
                    <a:pt x="10833" y="1082573"/>
                  </a:moveTo>
                  <a:lnTo>
                    <a:pt x="12700" y="1078090"/>
                  </a:lnTo>
                  <a:lnTo>
                    <a:pt x="12700" y="1080706"/>
                  </a:lnTo>
                  <a:lnTo>
                    <a:pt x="10833" y="1082573"/>
                  </a:lnTo>
                  <a:close/>
                </a:path>
                <a:path w="3500120" h="4190365">
                  <a:moveTo>
                    <a:pt x="12700" y="1080706"/>
                  </a:moveTo>
                  <a:lnTo>
                    <a:pt x="12700" y="1078090"/>
                  </a:lnTo>
                  <a:lnTo>
                    <a:pt x="15316" y="1078090"/>
                  </a:lnTo>
                  <a:lnTo>
                    <a:pt x="12700" y="1080706"/>
                  </a:lnTo>
                  <a:close/>
                </a:path>
                <a:path w="3500120" h="4190365">
                  <a:moveTo>
                    <a:pt x="12700" y="1082573"/>
                  </a:moveTo>
                  <a:lnTo>
                    <a:pt x="10833" y="1082573"/>
                  </a:lnTo>
                  <a:lnTo>
                    <a:pt x="12700" y="1080706"/>
                  </a:lnTo>
                  <a:lnTo>
                    <a:pt x="12700" y="1082573"/>
                  </a:lnTo>
                  <a:close/>
                </a:path>
                <a:path w="3500120" h="4190365">
                  <a:moveTo>
                    <a:pt x="12700" y="4183506"/>
                  </a:moveTo>
                  <a:lnTo>
                    <a:pt x="6350" y="4177156"/>
                  </a:lnTo>
                  <a:lnTo>
                    <a:pt x="12700" y="4177156"/>
                  </a:lnTo>
                  <a:lnTo>
                    <a:pt x="12700" y="4183506"/>
                  </a:lnTo>
                  <a:close/>
                </a:path>
                <a:path w="3500120" h="4190365">
                  <a:moveTo>
                    <a:pt x="3487140" y="4183506"/>
                  </a:moveTo>
                  <a:lnTo>
                    <a:pt x="12700" y="4183506"/>
                  </a:lnTo>
                  <a:lnTo>
                    <a:pt x="12700" y="4177156"/>
                  </a:lnTo>
                  <a:lnTo>
                    <a:pt x="3487140" y="4177156"/>
                  </a:lnTo>
                  <a:lnTo>
                    <a:pt x="3487140" y="4183506"/>
                  </a:lnTo>
                  <a:close/>
                </a:path>
                <a:path w="3500120" h="4190365">
                  <a:moveTo>
                    <a:pt x="3499840" y="4183506"/>
                  </a:moveTo>
                  <a:lnTo>
                    <a:pt x="3487140" y="4183506"/>
                  </a:lnTo>
                  <a:lnTo>
                    <a:pt x="3493490" y="4177156"/>
                  </a:lnTo>
                  <a:lnTo>
                    <a:pt x="3499840" y="4177156"/>
                  </a:lnTo>
                  <a:lnTo>
                    <a:pt x="3499840" y="4183506"/>
                  </a:lnTo>
                  <a:close/>
                </a:path>
              </a:pathLst>
            </a:custGeom>
            <a:solidFill>
              <a:srgbClr val="0948AA"/>
            </a:solidFill>
          </p:spPr>
          <p:txBody>
            <a:bodyPr wrap="square" lIns="0" tIns="0" rIns="0" bIns="0" rtlCol="0"/>
            <a:lstStyle/>
            <a:p>
              <a:pPr defTabSz="685800"/>
              <a:endParaRPr sz="1350" kern="0">
                <a:solidFill>
                  <a:sysClr val="windowText" lastClr="000000"/>
                </a:solidFill>
              </a:endParaRPr>
            </a:p>
          </p:txBody>
        </p:sp>
      </p:grpSp>
      <p:sp>
        <p:nvSpPr>
          <p:cNvPr id="27" name="object 27"/>
          <p:cNvSpPr txBox="1"/>
          <p:nvPr/>
        </p:nvSpPr>
        <p:spPr>
          <a:xfrm>
            <a:off x="6140377" y="2032721"/>
            <a:ext cx="2392204" cy="1931683"/>
          </a:xfrm>
          <a:prstGeom prst="rect">
            <a:avLst/>
          </a:prstGeom>
        </p:spPr>
        <p:txBody>
          <a:bodyPr vert="horz" wrap="square" lIns="0" tIns="9525" rIns="0" bIns="0" rtlCol="0">
            <a:spAutoFit/>
          </a:bodyPr>
          <a:lstStyle/>
          <a:p>
            <a:pPr marL="9525" marR="3810" defTabSz="685800">
              <a:lnSpc>
                <a:spcPct val="150000"/>
              </a:lnSpc>
              <a:spcBef>
                <a:spcPts val="75"/>
              </a:spcBef>
            </a:pPr>
            <a:r>
              <a:rPr sz="938" kern="0" spc="8" dirty="0">
                <a:solidFill>
                  <a:srgbClr val="252525"/>
                </a:solidFill>
                <a:latin typeface="Arial MT"/>
                <a:cs typeface="Arial MT"/>
              </a:rPr>
              <a:t>This</a:t>
            </a:r>
            <a:r>
              <a:rPr sz="938" kern="0" spc="-11" dirty="0">
                <a:solidFill>
                  <a:srgbClr val="252525"/>
                </a:solidFill>
                <a:latin typeface="Arial MT"/>
                <a:cs typeface="Arial MT"/>
              </a:rPr>
              <a:t> </a:t>
            </a:r>
            <a:r>
              <a:rPr sz="938" kern="0" spc="38" dirty="0">
                <a:solidFill>
                  <a:srgbClr val="252525"/>
                </a:solidFill>
                <a:latin typeface="Arial MT"/>
                <a:cs typeface="Arial MT"/>
              </a:rPr>
              <a:t>metric</a:t>
            </a:r>
            <a:r>
              <a:rPr sz="938" kern="0" spc="-4" dirty="0">
                <a:solidFill>
                  <a:srgbClr val="252525"/>
                </a:solidFill>
                <a:latin typeface="Arial MT"/>
                <a:cs typeface="Arial MT"/>
              </a:rPr>
              <a:t> </a:t>
            </a:r>
            <a:r>
              <a:rPr sz="938" kern="0" spc="8" dirty="0">
                <a:solidFill>
                  <a:srgbClr val="252525"/>
                </a:solidFill>
                <a:latin typeface="Arial MT"/>
                <a:cs typeface="Arial MT"/>
              </a:rPr>
              <a:t>was</a:t>
            </a:r>
            <a:r>
              <a:rPr sz="938" kern="0" spc="-11" dirty="0">
                <a:solidFill>
                  <a:srgbClr val="252525"/>
                </a:solidFill>
                <a:latin typeface="Arial MT"/>
                <a:cs typeface="Arial MT"/>
              </a:rPr>
              <a:t> </a:t>
            </a:r>
            <a:r>
              <a:rPr sz="938" kern="0" spc="15" dirty="0">
                <a:solidFill>
                  <a:srgbClr val="252525"/>
                </a:solidFill>
                <a:latin typeface="Arial MT"/>
                <a:cs typeface="Arial MT"/>
              </a:rPr>
              <a:t>applied</a:t>
            </a:r>
            <a:r>
              <a:rPr sz="938" kern="0" spc="-11" dirty="0">
                <a:solidFill>
                  <a:srgbClr val="252525"/>
                </a:solidFill>
                <a:latin typeface="Arial MT"/>
                <a:cs typeface="Arial MT"/>
              </a:rPr>
              <a:t> </a:t>
            </a:r>
            <a:r>
              <a:rPr sz="938" kern="0" spc="56" dirty="0">
                <a:solidFill>
                  <a:srgbClr val="252525"/>
                </a:solidFill>
                <a:latin typeface="Arial MT"/>
                <a:cs typeface="Arial MT"/>
              </a:rPr>
              <a:t>to</a:t>
            </a:r>
            <a:r>
              <a:rPr sz="938" kern="0" spc="-4" dirty="0">
                <a:solidFill>
                  <a:srgbClr val="252525"/>
                </a:solidFill>
                <a:latin typeface="Arial MT"/>
                <a:cs typeface="Arial MT"/>
              </a:rPr>
              <a:t> </a:t>
            </a:r>
            <a:r>
              <a:rPr sz="938" kern="0" spc="15" dirty="0">
                <a:solidFill>
                  <a:srgbClr val="252525"/>
                </a:solidFill>
                <a:latin typeface="Arial MT"/>
                <a:cs typeface="Arial MT"/>
              </a:rPr>
              <a:t>different</a:t>
            </a:r>
            <a:r>
              <a:rPr sz="938" kern="0" spc="-11" dirty="0">
                <a:solidFill>
                  <a:srgbClr val="252525"/>
                </a:solidFill>
                <a:latin typeface="Arial MT"/>
                <a:cs typeface="Arial MT"/>
              </a:rPr>
              <a:t> </a:t>
            </a:r>
            <a:r>
              <a:rPr sz="938" kern="0" spc="-15" dirty="0">
                <a:solidFill>
                  <a:srgbClr val="252525"/>
                </a:solidFill>
                <a:latin typeface="Arial MT"/>
                <a:cs typeface="Arial MT"/>
              </a:rPr>
              <a:t>types</a:t>
            </a:r>
            <a:r>
              <a:rPr sz="938" kern="0" spc="375" dirty="0">
                <a:solidFill>
                  <a:srgbClr val="252525"/>
                </a:solidFill>
                <a:latin typeface="Arial MT"/>
                <a:cs typeface="Arial MT"/>
              </a:rPr>
              <a:t> </a:t>
            </a:r>
            <a:r>
              <a:rPr sz="938" kern="0" spc="15" dirty="0">
                <a:solidFill>
                  <a:srgbClr val="252525"/>
                </a:solidFill>
                <a:latin typeface="Arial MT"/>
                <a:cs typeface="Arial MT"/>
              </a:rPr>
              <a:t>of</a:t>
            </a:r>
            <a:r>
              <a:rPr sz="938" kern="0" spc="11" dirty="0">
                <a:solidFill>
                  <a:srgbClr val="252525"/>
                </a:solidFill>
                <a:latin typeface="Arial MT"/>
                <a:cs typeface="Arial MT"/>
              </a:rPr>
              <a:t> </a:t>
            </a:r>
            <a:r>
              <a:rPr sz="938" kern="0" spc="15" dirty="0">
                <a:solidFill>
                  <a:srgbClr val="252525"/>
                </a:solidFill>
                <a:latin typeface="Arial MT"/>
                <a:cs typeface="Arial MT"/>
              </a:rPr>
              <a:t>models, including reasoning</a:t>
            </a:r>
            <a:r>
              <a:rPr sz="938" kern="0" spc="11" dirty="0">
                <a:solidFill>
                  <a:srgbClr val="252525"/>
                </a:solidFill>
                <a:latin typeface="Arial MT"/>
                <a:cs typeface="Arial MT"/>
              </a:rPr>
              <a:t> </a:t>
            </a:r>
            <a:r>
              <a:rPr sz="938" kern="0" spc="15" dirty="0">
                <a:solidFill>
                  <a:srgbClr val="252525"/>
                </a:solidFill>
                <a:latin typeface="Arial MT"/>
                <a:cs typeface="Arial MT"/>
              </a:rPr>
              <a:t>models</a:t>
            </a:r>
            <a:r>
              <a:rPr sz="938" kern="0" spc="11" dirty="0">
                <a:solidFill>
                  <a:srgbClr val="252525"/>
                </a:solidFill>
                <a:latin typeface="Arial MT"/>
                <a:cs typeface="Arial MT"/>
              </a:rPr>
              <a:t> </a:t>
            </a:r>
            <a:r>
              <a:rPr sz="938" kern="0" spc="-19" dirty="0">
                <a:solidFill>
                  <a:srgbClr val="252525"/>
                </a:solidFill>
                <a:latin typeface="Arial MT"/>
                <a:cs typeface="Arial MT"/>
              </a:rPr>
              <a:t>and </a:t>
            </a:r>
            <a:r>
              <a:rPr sz="938" kern="0" spc="38" dirty="0">
                <a:solidFill>
                  <a:srgbClr val="252525"/>
                </a:solidFill>
                <a:latin typeface="Arial MT"/>
                <a:cs typeface="Arial MT"/>
              </a:rPr>
              <a:t>non</a:t>
            </a:r>
            <a:r>
              <a:rPr sz="938" kern="0" spc="4" dirty="0">
                <a:solidFill>
                  <a:srgbClr val="252525"/>
                </a:solidFill>
                <a:latin typeface="Arial MT"/>
                <a:cs typeface="Arial MT"/>
              </a:rPr>
              <a:t> </a:t>
            </a:r>
            <a:r>
              <a:rPr sz="938" kern="0" spc="8" dirty="0">
                <a:solidFill>
                  <a:srgbClr val="252525"/>
                </a:solidFill>
                <a:latin typeface="Arial MT"/>
                <a:cs typeface="Arial MT"/>
              </a:rPr>
              <a:t>-</a:t>
            </a:r>
            <a:r>
              <a:rPr sz="938" kern="0" spc="4" dirty="0">
                <a:solidFill>
                  <a:srgbClr val="252525"/>
                </a:solidFill>
                <a:latin typeface="Arial MT"/>
                <a:cs typeface="Arial MT"/>
              </a:rPr>
              <a:t> </a:t>
            </a:r>
            <a:r>
              <a:rPr sz="938" kern="0" spc="8" dirty="0">
                <a:solidFill>
                  <a:srgbClr val="252525"/>
                </a:solidFill>
                <a:latin typeface="Arial MT"/>
                <a:cs typeface="Arial MT"/>
              </a:rPr>
              <a:t>reasoning</a:t>
            </a:r>
            <a:r>
              <a:rPr sz="938" kern="0" spc="4" dirty="0">
                <a:solidFill>
                  <a:srgbClr val="252525"/>
                </a:solidFill>
                <a:latin typeface="Arial MT"/>
                <a:cs typeface="Arial MT"/>
              </a:rPr>
              <a:t> </a:t>
            </a:r>
            <a:r>
              <a:rPr sz="938" kern="0" spc="8" dirty="0">
                <a:solidFill>
                  <a:srgbClr val="252525"/>
                </a:solidFill>
                <a:latin typeface="Arial MT"/>
                <a:cs typeface="Arial MT"/>
              </a:rPr>
              <a:t>models, </a:t>
            </a:r>
            <a:r>
              <a:rPr sz="938" kern="0" spc="56" dirty="0">
                <a:solidFill>
                  <a:srgbClr val="252525"/>
                </a:solidFill>
                <a:latin typeface="Arial MT"/>
                <a:cs typeface="Arial MT"/>
              </a:rPr>
              <a:t>to</a:t>
            </a:r>
            <a:r>
              <a:rPr sz="938" kern="0" spc="8" dirty="0">
                <a:solidFill>
                  <a:srgbClr val="252525"/>
                </a:solidFill>
                <a:latin typeface="Arial MT"/>
                <a:cs typeface="Arial MT"/>
              </a:rPr>
              <a:t> provide</a:t>
            </a:r>
            <a:r>
              <a:rPr sz="938" kern="0" spc="4" dirty="0">
                <a:solidFill>
                  <a:srgbClr val="252525"/>
                </a:solidFill>
                <a:latin typeface="Arial MT"/>
                <a:cs typeface="Arial MT"/>
              </a:rPr>
              <a:t> </a:t>
            </a:r>
            <a:r>
              <a:rPr sz="938" kern="0" spc="-38" dirty="0">
                <a:solidFill>
                  <a:srgbClr val="252525"/>
                </a:solidFill>
                <a:latin typeface="Arial MT"/>
                <a:cs typeface="Arial MT"/>
              </a:rPr>
              <a:t>a </a:t>
            </a:r>
            <a:r>
              <a:rPr sz="938" kern="0" spc="8" dirty="0">
                <a:solidFill>
                  <a:srgbClr val="252525"/>
                </a:solidFill>
                <a:latin typeface="Arial MT"/>
                <a:cs typeface="Arial MT"/>
              </a:rPr>
              <a:t>comprehensive</a:t>
            </a:r>
            <a:r>
              <a:rPr sz="938" kern="0" spc="83" dirty="0">
                <a:solidFill>
                  <a:srgbClr val="252525"/>
                </a:solidFill>
                <a:latin typeface="Arial MT"/>
                <a:cs typeface="Arial MT"/>
              </a:rPr>
              <a:t> </a:t>
            </a:r>
            <a:r>
              <a:rPr sz="938" kern="0" spc="8" dirty="0">
                <a:solidFill>
                  <a:srgbClr val="252525"/>
                </a:solidFill>
                <a:latin typeface="Arial MT"/>
                <a:cs typeface="Arial MT"/>
              </a:rPr>
              <a:t>evaluation</a:t>
            </a:r>
            <a:r>
              <a:rPr sz="938" kern="0" spc="86" dirty="0">
                <a:solidFill>
                  <a:srgbClr val="252525"/>
                </a:solidFill>
                <a:latin typeface="Arial MT"/>
                <a:cs typeface="Arial MT"/>
              </a:rPr>
              <a:t> </a:t>
            </a:r>
            <a:r>
              <a:rPr sz="938" kern="0" spc="8" dirty="0">
                <a:solidFill>
                  <a:srgbClr val="252525"/>
                </a:solidFill>
                <a:latin typeface="Arial MT"/>
                <a:cs typeface="Arial MT"/>
              </a:rPr>
              <a:t>of</a:t>
            </a:r>
            <a:r>
              <a:rPr sz="938" kern="0" spc="86" dirty="0">
                <a:solidFill>
                  <a:srgbClr val="252525"/>
                </a:solidFill>
                <a:latin typeface="Arial MT"/>
                <a:cs typeface="Arial MT"/>
              </a:rPr>
              <a:t> </a:t>
            </a:r>
            <a:r>
              <a:rPr sz="938" kern="0" spc="-19" dirty="0">
                <a:solidFill>
                  <a:srgbClr val="252525"/>
                </a:solidFill>
                <a:latin typeface="Arial MT"/>
                <a:cs typeface="Arial MT"/>
              </a:rPr>
              <a:t>CoT </a:t>
            </a:r>
            <a:r>
              <a:rPr sz="938" kern="0" dirty="0">
                <a:solidFill>
                  <a:srgbClr val="252525"/>
                </a:solidFill>
                <a:latin typeface="Arial MT"/>
                <a:cs typeface="Arial MT"/>
              </a:rPr>
              <a:t>faithfulness</a:t>
            </a:r>
            <a:r>
              <a:rPr sz="938" kern="0" spc="45" dirty="0">
                <a:solidFill>
                  <a:srgbClr val="252525"/>
                </a:solidFill>
                <a:latin typeface="Arial MT"/>
                <a:cs typeface="Arial MT"/>
              </a:rPr>
              <a:t> </a:t>
            </a:r>
            <a:r>
              <a:rPr sz="938" kern="0" dirty="0">
                <a:solidFill>
                  <a:srgbClr val="252525"/>
                </a:solidFill>
                <a:latin typeface="Arial MT"/>
                <a:cs typeface="Arial MT"/>
              </a:rPr>
              <a:t>across</a:t>
            </a:r>
            <a:r>
              <a:rPr sz="938" kern="0" spc="45" dirty="0">
                <a:solidFill>
                  <a:srgbClr val="252525"/>
                </a:solidFill>
                <a:latin typeface="Arial MT"/>
                <a:cs typeface="Arial MT"/>
              </a:rPr>
              <a:t> </a:t>
            </a:r>
            <a:r>
              <a:rPr sz="938" kern="0" dirty="0">
                <a:solidFill>
                  <a:srgbClr val="252525"/>
                </a:solidFill>
                <a:latin typeface="Arial MT"/>
                <a:cs typeface="Arial MT"/>
              </a:rPr>
              <a:t>various</a:t>
            </a:r>
            <a:r>
              <a:rPr sz="938" kern="0" spc="49" dirty="0">
                <a:solidFill>
                  <a:srgbClr val="252525"/>
                </a:solidFill>
                <a:latin typeface="Arial MT"/>
                <a:cs typeface="Arial MT"/>
              </a:rPr>
              <a:t> </a:t>
            </a:r>
            <a:r>
              <a:rPr sz="938" kern="0" spc="-41" dirty="0">
                <a:solidFill>
                  <a:srgbClr val="252525"/>
                </a:solidFill>
                <a:latin typeface="Arial MT"/>
                <a:cs typeface="Arial MT"/>
              </a:rPr>
              <a:t>AI</a:t>
            </a:r>
            <a:r>
              <a:rPr sz="938" kern="0" spc="45" dirty="0">
                <a:solidFill>
                  <a:srgbClr val="252525"/>
                </a:solidFill>
                <a:latin typeface="Arial MT"/>
                <a:cs typeface="Arial MT"/>
              </a:rPr>
              <a:t> </a:t>
            </a:r>
            <a:r>
              <a:rPr sz="938" kern="0" spc="-8" dirty="0">
                <a:solidFill>
                  <a:srgbClr val="252525"/>
                </a:solidFill>
                <a:latin typeface="Arial MT"/>
                <a:cs typeface="Arial MT"/>
              </a:rPr>
              <a:t>architectures. </a:t>
            </a:r>
            <a:r>
              <a:rPr sz="938" kern="0" spc="41" dirty="0">
                <a:solidFill>
                  <a:srgbClr val="252525"/>
                </a:solidFill>
                <a:latin typeface="Arial MT"/>
                <a:cs typeface="Arial MT"/>
              </a:rPr>
              <a:t>It</a:t>
            </a:r>
            <a:r>
              <a:rPr sz="938" kern="0" spc="26" dirty="0">
                <a:solidFill>
                  <a:srgbClr val="252525"/>
                </a:solidFill>
                <a:latin typeface="Arial MT"/>
                <a:cs typeface="Arial MT"/>
              </a:rPr>
              <a:t> </a:t>
            </a:r>
            <a:r>
              <a:rPr sz="938" kern="0" dirty="0">
                <a:solidFill>
                  <a:srgbClr val="252525"/>
                </a:solidFill>
                <a:latin typeface="Arial MT"/>
                <a:cs typeface="Arial MT"/>
              </a:rPr>
              <a:t>allows</a:t>
            </a:r>
            <a:r>
              <a:rPr sz="938" kern="0" spc="30" dirty="0">
                <a:solidFill>
                  <a:srgbClr val="252525"/>
                </a:solidFill>
                <a:latin typeface="Arial MT"/>
                <a:cs typeface="Arial MT"/>
              </a:rPr>
              <a:t> </a:t>
            </a:r>
            <a:r>
              <a:rPr sz="938" kern="0" dirty="0">
                <a:solidFill>
                  <a:srgbClr val="252525"/>
                </a:solidFill>
                <a:latin typeface="Arial MT"/>
                <a:cs typeface="Arial MT"/>
              </a:rPr>
              <a:t>researchers</a:t>
            </a:r>
            <a:r>
              <a:rPr sz="938" kern="0" spc="30" dirty="0">
                <a:solidFill>
                  <a:srgbClr val="252525"/>
                </a:solidFill>
                <a:latin typeface="Arial MT"/>
                <a:cs typeface="Arial MT"/>
              </a:rPr>
              <a:t> </a:t>
            </a:r>
            <a:r>
              <a:rPr sz="938" kern="0" spc="56" dirty="0">
                <a:solidFill>
                  <a:srgbClr val="252525"/>
                </a:solidFill>
                <a:latin typeface="Arial MT"/>
                <a:cs typeface="Arial MT"/>
              </a:rPr>
              <a:t>to</a:t>
            </a:r>
            <a:r>
              <a:rPr sz="938" kern="0" spc="34" dirty="0">
                <a:solidFill>
                  <a:srgbClr val="252525"/>
                </a:solidFill>
                <a:latin typeface="Arial MT"/>
                <a:cs typeface="Arial MT"/>
              </a:rPr>
              <a:t> </a:t>
            </a:r>
            <a:r>
              <a:rPr sz="938" kern="0" dirty="0">
                <a:solidFill>
                  <a:srgbClr val="252525"/>
                </a:solidFill>
                <a:latin typeface="Arial MT"/>
                <a:cs typeface="Arial MT"/>
              </a:rPr>
              <a:t>compare</a:t>
            </a:r>
            <a:r>
              <a:rPr sz="938" kern="0" spc="30" dirty="0">
                <a:solidFill>
                  <a:srgbClr val="252525"/>
                </a:solidFill>
                <a:latin typeface="Arial MT"/>
                <a:cs typeface="Arial MT"/>
              </a:rPr>
              <a:t> </a:t>
            </a:r>
            <a:r>
              <a:rPr sz="938" kern="0" spc="-19" dirty="0">
                <a:solidFill>
                  <a:srgbClr val="252525"/>
                </a:solidFill>
                <a:latin typeface="Arial MT"/>
                <a:cs typeface="Arial MT"/>
              </a:rPr>
              <a:t>the </a:t>
            </a:r>
            <a:r>
              <a:rPr sz="938" kern="0" spc="15" dirty="0">
                <a:solidFill>
                  <a:srgbClr val="252525"/>
                </a:solidFill>
                <a:latin typeface="Arial MT"/>
                <a:cs typeface="Arial MT"/>
              </a:rPr>
              <a:t>performance</a:t>
            </a:r>
            <a:r>
              <a:rPr sz="938" kern="0" spc="45" dirty="0">
                <a:solidFill>
                  <a:srgbClr val="252525"/>
                </a:solidFill>
                <a:latin typeface="Arial MT"/>
                <a:cs typeface="Arial MT"/>
              </a:rPr>
              <a:t> </a:t>
            </a:r>
            <a:r>
              <a:rPr sz="938" kern="0" spc="15" dirty="0">
                <a:solidFill>
                  <a:srgbClr val="252525"/>
                </a:solidFill>
                <a:latin typeface="Arial MT"/>
                <a:cs typeface="Arial MT"/>
              </a:rPr>
              <a:t>of</a:t>
            </a:r>
            <a:r>
              <a:rPr sz="938" kern="0" spc="45" dirty="0">
                <a:solidFill>
                  <a:srgbClr val="252525"/>
                </a:solidFill>
                <a:latin typeface="Arial MT"/>
                <a:cs typeface="Arial MT"/>
              </a:rPr>
              <a:t> </a:t>
            </a:r>
            <a:r>
              <a:rPr sz="938" kern="0" spc="15" dirty="0">
                <a:solidFill>
                  <a:srgbClr val="252525"/>
                </a:solidFill>
                <a:latin typeface="Arial MT"/>
                <a:cs typeface="Arial MT"/>
              </a:rPr>
              <a:t>different</a:t>
            </a:r>
            <a:r>
              <a:rPr sz="938" kern="0" spc="45" dirty="0">
                <a:solidFill>
                  <a:srgbClr val="252525"/>
                </a:solidFill>
                <a:latin typeface="Arial MT"/>
                <a:cs typeface="Arial MT"/>
              </a:rPr>
              <a:t> </a:t>
            </a:r>
            <a:r>
              <a:rPr sz="938" kern="0" spc="15" dirty="0">
                <a:solidFill>
                  <a:srgbClr val="252525"/>
                </a:solidFill>
                <a:latin typeface="Arial MT"/>
                <a:cs typeface="Arial MT"/>
              </a:rPr>
              <a:t>models</a:t>
            </a:r>
            <a:r>
              <a:rPr sz="938" kern="0" spc="45" dirty="0">
                <a:solidFill>
                  <a:srgbClr val="252525"/>
                </a:solidFill>
                <a:latin typeface="Arial MT"/>
                <a:cs typeface="Arial MT"/>
              </a:rPr>
              <a:t> </a:t>
            </a:r>
            <a:r>
              <a:rPr sz="938" kern="0" spc="-19" dirty="0">
                <a:solidFill>
                  <a:srgbClr val="252525"/>
                </a:solidFill>
                <a:latin typeface="Arial MT"/>
                <a:cs typeface="Arial MT"/>
              </a:rPr>
              <a:t>and </a:t>
            </a:r>
            <a:r>
              <a:rPr sz="938" kern="0" spc="34" dirty="0">
                <a:solidFill>
                  <a:srgbClr val="252525"/>
                </a:solidFill>
                <a:latin typeface="Arial MT"/>
                <a:cs typeface="Arial MT"/>
              </a:rPr>
              <a:t>identify</a:t>
            </a:r>
            <a:r>
              <a:rPr sz="938" kern="0" spc="-11" dirty="0">
                <a:solidFill>
                  <a:srgbClr val="252525"/>
                </a:solidFill>
                <a:latin typeface="Arial MT"/>
                <a:cs typeface="Arial MT"/>
              </a:rPr>
              <a:t> </a:t>
            </a:r>
            <a:r>
              <a:rPr sz="938" kern="0" spc="38" dirty="0">
                <a:solidFill>
                  <a:srgbClr val="252525"/>
                </a:solidFill>
                <a:latin typeface="Arial MT"/>
                <a:cs typeface="Arial MT"/>
              </a:rPr>
              <a:t>potential</a:t>
            </a:r>
            <a:r>
              <a:rPr sz="938" kern="0" spc="-8" dirty="0">
                <a:solidFill>
                  <a:srgbClr val="252525"/>
                </a:solidFill>
                <a:latin typeface="Arial MT"/>
                <a:cs typeface="Arial MT"/>
              </a:rPr>
              <a:t> </a:t>
            </a:r>
            <a:r>
              <a:rPr sz="938" kern="0" dirty="0">
                <a:solidFill>
                  <a:srgbClr val="252525"/>
                </a:solidFill>
                <a:latin typeface="Arial MT"/>
                <a:cs typeface="Arial MT"/>
              </a:rPr>
              <a:t>differences</a:t>
            </a:r>
            <a:r>
              <a:rPr sz="938" kern="0" spc="-11" dirty="0">
                <a:solidFill>
                  <a:srgbClr val="252525"/>
                </a:solidFill>
                <a:latin typeface="Arial MT"/>
                <a:cs typeface="Arial MT"/>
              </a:rPr>
              <a:t> </a:t>
            </a:r>
            <a:r>
              <a:rPr sz="938" kern="0" spc="41" dirty="0">
                <a:solidFill>
                  <a:srgbClr val="252525"/>
                </a:solidFill>
                <a:latin typeface="Arial MT"/>
                <a:cs typeface="Arial MT"/>
              </a:rPr>
              <a:t>in</a:t>
            </a:r>
            <a:r>
              <a:rPr sz="938" kern="0" spc="-8" dirty="0">
                <a:solidFill>
                  <a:srgbClr val="252525"/>
                </a:solidFill>
                <a:latin typeface="Arial MT"/>
                <a:cs typeface="Arial MT"/>
              </a:rPr>
              <a:t> </a:t>
            </a:r>
            <a:r>
              <a:rPr sz="938" kern="0" spc="-19" dirty="0">
                <a:solidFill>
                  <a:srgbClr val="252525"/>
                </a:solidFill>
                <a:latin typeface="Arial MT"/>
                <a:cs typeface="Arial MT"/>
              </a:rPr>
              <a:t>CoT </a:t>
            </a:r>
            <a:r>
              <a:rPr sz="938" kern="0" spc="-8" dirty="0">
                <a:solidFill>
                  <a:srgbClr val="252525"/>
                </a:solidFill>
                <a:latin typeface="Arial MT"/>
                <a:cs typeface="Arial MT"/>
              </a:rPr>
              <a:t>faithfulness.</a:t>
            </a:r>
            <a:endParaRPr sz="938" kern="0">
              <a:solidFill>
                <a:sysClr val="windowText" lastClr="000000"/>
              </a:solidFill>
              <a:latin typeface="Arial MT"/>
              <a:cs typeface="Arial MT"/>
            </a:endParaRPr>
          </a:p>
        </p:txBody>
      </p:sp>
      <p:sp>
        <p:nvSpPr>
          <p:cNvPr id="28" name="object 28"/>
          <p:cNvSpPr txBox="1"/>
          <p:nvPr/>
        </p:nvSpPr>
        <p:spPr>
          <a:xfrm>
            <a:off x="6857238" y="1333938"/>
            <a:ext cx="1674019" cy="485550"/>
          </a:xfrm>
          <a:prstGeom prst="rect">
            <a:avLst/>
          </a:prstGeom>
        </p:spPr>
        <p:txBody>
          <a:bodyPr vert="horz" wrap="square" lIns="0" tIns="64294" rIns="0" bIns="0" rtlCol="0">
            <a:spAutoFit/>
          </a:bodyPr>
          <a:lstStyle/>
          <a:p>
            <a:pPr marR="3810" algn="r" defTabSz="685800">
              <a:spcBef>
                <a:spcPts val="506"/>
              </a:spcBef>
            </a:pPr>
            <a:r>
              <a:rPr sz="1200" b="1" kern="0" dirty="0">
                <a:solidFill>
                  <a:srgbClr val="0948AA"/>
                </a:solidFill>
                <a:latin typeface="Arial"/>
                <a:cs typeface="Arial"/>
              </a:rPr>
              <a:t>Application</a:t>
            </a:r>
            <a:r>
              <a:rPr sz="1200" b="1" kern="0" spc="38" dirty="0">
                <a:solidFill>
                  <a:srgbClr val="0948AA"/>
                </a:solidFill>
                <a:latin typeface="Arial"/>
                <a:cs typeface="Arial"/>
              </a:rPr>
              <a:t> </a:t>
            </a:r>
            <a:r>
              <a:rPr sz="1200" b="1" kern="0" spc="53" dirty="0">
                <a:solidFill>
                  <a:srgbClr val="0948AA"/>
                </a:solidFill>
                <a:latin typeface="Arial"/>
                <a:cs typeface="Arial"/>
              </a:rPr>
              <a:t>to</a:t>
            </a:r>
            <a:r>
              <a:rPr sz="1200" b="1" kern="0" spc="41" dirty="0">
                <a:solidFill>
                  <a:srgbClr val="0948AA"/>
                </a:solidFill>
                <a:latin typeface="Arial"/>
                <a:cs typeface="Arial"/>
              </a:rPr>
              <a:t> </a:t>
            </a:r>
            <a:r>
              <a:rPr sz="1200" b="1" kern="0" spc="-8" dirty="0">
                <a:solidFill>
                  <a:srgbClr val="0948AA"/>
                </a:solidFill>
                <a:latin typeface="Arial"/>
                <a:cs typeface="Arial"/>
              </a:rPr>
              <a:t>Various</a:t>
            </a:r>
            <a:endParaRPr sz="1200" kern="0">
              <a:solidFill>
                <a:sysClr val="windowText" lastClr="000000"/>
              </a:solidFill>
              <a:latin typeface="Arial"/>
              <a:cs typeface="Arial"/>
            </a:endParaRPr>
          </a:p>
          <a:p>
            <a:pPr marR="3810" algn="r" defTabSz="685800">
              <a:spcBef>
                <a:spcPts val="431"/>
              </a:spcBef>
            </a:pPr>
            <a:r>
              <a:rPr sz="1200" b="1" kern="0" spc="-8" dirty="0">
                <a:solidFill>
                  <a:srgbClr val="0948AA"/>
                </a:solidFill>
                <a:latin typeface="Arial"/>
                <a:cs typeface="Arial"/>
              </a:rPr>
              <a:t>Models</a:t>
            </a:r>
            <a:endParaRPr sz="1200" kern="0">
              <a:solidFill>
                <a:sysClr val="windowText" lastClr="000000"/>
              </a:solidFill>
              <a:latin typeface="Arial"/>
              <a:cs typeface="Arial"/>
            </a:endParaRPr>
          </a:p>
        </p:txBody>
      </p:sp>
      <p:grpSp>
        <p:nvGrpSpPr>
          <p:cNvPr id="29" name="object 29"/>
          <p:cNvGrpSpPr/>
          <p:nvPr/>
        </p:nvGrpSpPr>
        <p:grpSpPr>
          <a:xfrm>
            <a:off x="6206633" y="1323013"/>
            <a:ext cx="2320290" cy="597694"/>
            <a:chOff x="8275510" y="1764017"/>
            <a:chExt cx="3093720" cy="796925"/>
          </a:xfrm>
        </p:grpSpPr>
        <p:sp>
          <p:nvSpPr>
            <p:cNvPr id="30" name="object 30"/>
            <p:cNvSpPr/>
            <p:nvPr/>
          </p:nvSpPr>
          <p:spPr>
            <a:xfrm>
              <a:off x="8275510" y="1764017"/>
              <a:ext cx="286385" cy="257175"/>
            </a:xfrm>
            <a:custGeom>
              <a:avLst/>
              <a:gdLst/>
              <a:ahLst/>
              <a:cxnLst/>
              <a:rect l="l" t="t" r="r" b="b"/>
              <a:pathLst>
                <a:path w="286384" h="257175">
                  <a:moveTo>
                    <a:pt x="125209" y="120268"/>
                  </a:moveTo>
                  <a:lnTo>
                    <a:pt x="64795" y="120268"/>
                  </a:lnTo>
                  <a:lnTo>
                    <a:pt x="52103" y="119110"/>
                  </a:lnTo>
                  <a:lnTo>
                    <a:pt x="10876" y="93413"/>
                  </a:lnTo>
                  <a:lnTo>
                    <a:pt x="0" y="60147"/>
                  </a:lnTo>
                  <a:lnTo>
                    <a:pt x="1250" y="48347"/>
                  </a:lnTo>
                  <a:lnTo>
                    <a:pt x="28924" y="10094"/>
                  </a:lnTo>
                  <a:lnTo>
                    <a:pt x="64795" y="0"/>
                  </a:lnTo>
                  <a:lnTo>
                    <a:pt x="77494" y="1158"/>
                  </a:lnTo>
                  <a:lnTo>
                    <a:pt x="64795" y="17830"/>
                  </a:lnTo>
                  <a:lnTo>
                    <a:pt x="47083" y="21160"/>
                  </a:lnTo>
                  <a:lnTo>
                    <a:pt x="32596" y="30235"/>
                  </a:lnTo>
                  <a:lnTo>
                    <a:pt x="22816" y="43687"/>
                  </a:lnTo>
                  <a:lnTo>
                    <a:pt x="19227" y="60147"/>
                  </a:lnTo>
                  <a:lnTo>
                    <a:pt x="22813" y="76588"/>
                  </a:lnTo>
                  <a:lnTo>
                    <a:pt x="32586" y="90038"/>
                  </a:lnTo>
                  <a:lnTo>
                    <a:pt x="47072" y="99118"/>
                  </a:lnTo>
                  <a:lnTo>
                    <a:pt x="64795" y="102450"/>
                  </a:lnTo>
                  <a:lnTo>
                    <a:pt x="129574" y="102450"/>
                  </a:lnTo>
                  <a:lnTo>
                    <a:pt x="129565" y="116217"/>
                  </a:lnTo>
                  <a:lnTo>
                    <a:pt x="125209" y="120268"/>
                  </a:lnTo>
                  <a:close/>
                </a:path>
                <a:path w="286384" h="257175">
                  <a:moveTo>
                    <a:pt x="129574" y="102450"/>
                  </a:moveTo>
                  <a:lnTo>
                    <a:pt x="110375" y="102450"/>
                  </a:lnTo>
                  <a:lnTo>
                    <a:pt x="110375" y="60147"/>
                  </a:lnTo>
                  <a:lnTo>
                    <a:pt x="106775" y="43687"/>
                  </a:lnTo>
                  <a:lnTo>
                    <a:pt x="96996" y="30235"/>
                  </a:lnTo>
                  <a:lnTo>
                    <a:pt x="82511" y="21160"/>
                  </a:lnTo>
                  <a:lnTo>
                    <a:pt x="64795" y="17830"/>
                  </a:lnTo>
                  <a:lnTo>
                    <a:pt x="110736" y="17830"/>
                  </a:lnTo>
                  <a:lnTo>
                    <a:pt x="118727" y="26844"/>
                  </a:lnTo>
                  <a:lnTo>
                    <a:pt x="124691" y="37161"/>
                  </a:lnTo>
                  <a:lnTo>
                    <a:pt x="128356" y="48347"/>
                  </a:lnTo>
                  <a:lnTo>
                    <a:pt x="129603" y="60147"/>
                  </a:lnTo>
                  <a:lnTo>
                    <a:pt x="129574" y="102450"/>
                  </a:lnTo>
                  <a:close/>
                </a:path>
                <a:path w="286384" h="257175">
                  <a:moveTo>
                    <a:pt x="221106" y="120268"/>
                  </a:moveTo>
                  <a:lnTo>
                    <a:pt x="160705" y="120268"/>
                  </a:lnTo>
                  <a:lnTo>
                    <a:pt x="156349" y="116192"/>
                  </a:lnTo>
                  <a:lnTo>
                    <a:pt x="156352" y="60121"/>
                  </a:lnTo>
                  <a:lnTo>
                    <a:pt x="175374" y="17652"/>
                  </a:lnTo>
                  <a:lnTo>
                    <a:pt x="221145" y="0"/>
                  </a:lnTo>
                  <a:lnTo>
                    <a:pt x="233852" y="1158"/>
                  </a:lnTo>
                  <a:lnTo>
                    <a:pt x="245902" y="4559"/>
                  </a:lnTo>
                  <a:lnTo>
                    <a:pt x="257015" y="10094"/>
                  </a:lnTo>
                  <a:lnTo>
                    <a:pt x="266915" y="17652"/>
                  </a:lnTo>
                  <a:lnTo>
                    <a:pt x="267050" y="17805"/>
                  </a:lnTo>
                  <a:lnTo>
                    <a:pt x="221145" y="17805"/>
                  </a:lnTo>
                  <a:lnTo>
                    <a:pt x="203414" y="21134"/>
                  </a:lnTo>
                  <a:lnTo>
                    <a:pt x="188925" y="30210"/>
                  </a:lnTo>
                  <a:lnTo>
                    <a:pt x="179150" y="43662"/>
                  </a:lnTo>
                  <a:lnTo>
                    <a:pt x="175564" y="60121"/>
                  </a:lnTo>
                  <a:lnTo>
                    <a:pt x="175564" y="102425"/>
                  </a:lnTo>
                  <a:lnTo>
                    <a:pt x="267096" y="102425"/>
                  </a:lnTo>
                  <a:lnTo>
                    <a:pt x="266915" y="102628"/>
                  </a:lnTo>
                  <a:lnTo>
                    <a:pt x="256990" y="110180"/>
                  </a:lnTo>
                  <a:lnTo>
                    <a:pt x="245859" y="115711"/>
                  </a:lnTo>
                  <a:lnTo>
                    <a:pt x="233804" y="119111"/>
                  </a:lnTo>
                  <a:lnTo>
                    <a:pt x="221106" y="120268"/>
                  </a:lnTo>
                  <a:close/>
                </a:path>
                <a:path w="286384" h="257175">
                  <a:moveTo>
                    <a:pt x="267096" y="102425"/>
                  </a:moveTo>
                  <a:lnTo>
                    <a:pt x="221145" y="102425"/>
                  </a:lnTo>
                  <a:lnTo>
                    <a:pt x="238859" y="99096"/>
                  </a:lnTo>
                  <a:lnTo>
                    <a:pt x="253350" y="90022"/>
                  </a:lnTo>
                  <a:lnTo>
                    <a:pt x="263134" y="76574"/>
                  </a:lnTo>
                  <a:lnTo>
                    <a:pt x="266725" y="60121"/>
                  </a:lnTo>
                  <a:lnTo>
                    <a:pt x="263131" y="43662"/>
                  </a:lnTo>
                  <a:lnTo>
                    <a:pt x="253349" y="30210"/>
                  </a:lnTo>
                  <a:lnTo>
                    <a:pt x="238856" y="21134"/>
                  </a:lnTo>
                  <a:lnTo>
                    <a:pt x="221145" y="17805"/>
                  </a:lnTo>
                  <a:lnTo>
                    <a:pt x="267050" y="17805"/>
                  </a:lnTo>
                  <a:lnTo>
                    <a:pt x="275064" y="26844"/>
                  </a:lnTo>
                  <a:lnTo>
                    <a:pt x="281028" y="37161"/>
                  </a:lnTo>
                  <a:lnTo>
                    <a:pt x="284693" y="48347"/>
                  </a:lnTo>
                  <a:lnTo>
                    <a:pt x="285937" y="60121"/>
                  </a:lnTo>
                  <a:lnTo>
                    <a:pt x="284693" y="71946"/>
                  </a:lnTo>
                  <a:lnTo>
                    <a:pt x="281028" y="83131"/>
                  </a:lnTo>
                  <a:lnTo>
                    <a:pt x="275064" y="93444"/>
                  </a:lnTo>
                  <a:lnTo>
                    <a:pt x="267096" y="102425"/>
                  </a:lnTo>
                  <a:close/>
                </a:path>
                <a:path w="286384" h="257175">
                  <a:moveTo>
                    <a:pt x="64795" y="256857"/>
                  </a:moveTo>
                  <a:lnTo>
                    <a:pt x="18990" y="239166"/>
                  </a:lnTo>
                  <a:lnTo>
                    <a:pt x="2" y="196684"/>
                  </a:lnTo>
                  <a:lnTo>
                    <a:pt x="1247" y="184927"/>
                  </a:lnTo>
                  <a:lnTo>
                    <a:pt x="28924" y="146657"/>
                  </a:lnTo>
                  <a:lnTo>
                    <a:pt x="64795" y="136563"/>
                  </a:lnTo>
                  <a:lnTo>
                    <a:pt x="125209" y="136563"/>
                  </a:lnTo>
                  <a:lnTo>
                    <a:pt x="129565" y="140601"/>
                  </a:lnTo>
                  <a:lnTo>
                    <a:pt x="129565" y="154431"/>
                  </a:lnTo>
                  <a:lnTo>
                    <a:pt x="64795" y="154431"/>
                  </a:lnTo>
                  <a:lnTo>
                    <a:pt x="47072" y="157760"/>
                  </a:lnTo>
                  <a:lnTo>
                    <a:pt x="32586" y="166831"/>
                  </a:lnTo>
                  <a:lnTo>
                    <a:pt x="22813" y="180272"/>
                  </a:lnTo>
                  <a:lnTo>
                    <a:pt x="19233" y="196684"/>
                  </a:lnTo>
                  <a:lnTo>
                    <a:pt x="22813" y="213159"/>
                  </a:lnTo>
                  <a:lnTo>
                    <a:pt x="32586" y="226612"/>
                  </a:lnTo>
                  <a:lnTo>
                    <a:pt x="47072" y="235693"/>
                  </a:lnTo>
                  <a:lnTo>
                    <a:pt x="64795" y="239026"/>
                  </a:lnTo>
                  <a:lnTo>
                    <a:pt x="110664" y="239026"/>
                  </a:lnTo>
                  <a:lnTo>
                    <a:pt x="110540" y="239166"/>
                  </a:lnTo>
                  <a:lnTo>
                    <a:pt x="100640" y="246736"/>
                  </a:lnTo>
                  <a:lnTo>
                    <a:pt x="89530" y="252283"/>
                  </a:lnTo>
                  <a:lnTo>
                    <a:pt x="77488" y="255695"/>
                  </a:lnTo>
                  <a:lnTo>
                    <a:pt x="64795" y="256857"/>
                  </a:lnTo>
                  <a:close/>
                </a:path>
                <a:path w="286384" h="257175">
                  <a:moveTo>
                    <a:pt x="110664" y="239026"/>
                  </a:moveTo>
                  <a:lnTo>
                    <a:pt x="64795" y="239026"/>
                  </a:lnTo>
                  <a:lnTo>
                    <a:pt x="82520" y="235693"/>
                  </a:lnTo>
                  <a:lnTo>
                    <a:pt x="97012" y="226612"/>
                  </a:lnTo>
                  <a:lnTo>
                    <a:pt x="106788" y="213159"/>
                  </a:lnTo>
                  <a:lnTo>
                    <a:pt x="110375" y="196684"/>
                  </a:lnTo>
                  <a:lnTo>
                    <a:pt x="110375" y="154431"/>
                  </a:lnTo>
                  <a:lnTo>
                    <a:pt x="129565" y="154431"/>
                  </a:lnTo>
                  <a:lnTo>
                    <a:pt x="129565" y="196684"/>
                  </a:lnTo>
                  <a:lnTo>
                    <a:pt x="128318" y="208467"/>
                  </a:lnTo>
                  <a:lnTo>
                    <a:pt x="124653" y="219654"/>
                  </a:lnTo>
                  <a:lnTo>
                    <a:pt x="118689" y="229976"/>
                  </a:lnTo>
                  <a:lnTo>
                    <a:pt x="110664" y="239026"/>
                  </a:lnTo>
                  <a:close/>
                </a:path>
                <a:path w="286384" h="257175">
                  <a:moveTo>
                    <a:pt x="221106" y="256857"/>
                  </a:moveTo>
                  <a:lnTo>
                    <a:pt x="175336" y="239204"/>
                  </a:lnTo>
                  <a:lnTo>
                    <a:pt x="156311" y="196710"/>
                  </a:lnTo>
                  <a:lnTo>
                    <a:pt x="156311" y="140639"/>
                  </a:lnTo>
                  <a:lnTo>
                    <a:pt x="160667" y="136588"/>
                  </a:lnTo>
                  <a:lnTo>
                    <a:pt x="221081" y="136588"/>
                  </a:lnTo>
                  <a:lnTo>
                    <a:pt x="266852" y="154254"/>
                  </a:lnTo>
                  <a:lnTo>
                    <a:pt x="267010" y="154431"/>
                  </a:lnTo>
                  <a:lnTo>
                    <a:pt x="175564" y="154431"/>
                  </a:lnTo>
                  <a:lnTo>
                    <a:pt x="175564" y="196710"/>
                  </a:lnTo>
                  <a:lnTo>
                    <a:pt x="179150" y="213184"/>
                  </a:lnTo>
                  <a:lnTo>
                    <a:pt x="188925" y="226637"/>
                  </a:lnTo>
                  <a:lnTo>
                    <a:pt x="203414" y="235719"/>
                  </a:lnTo>
                  <a:lnTo>
                    <a:pt x="221145" y="239052"/>
                  </a:lnTo>
                  <a:lnTo>
                    <a:pt x="267012" y="239052"/>
                  </a:lnTo>
                  <a:lnTo>
                    <a:pt x="266877" y="239204"/>
                  </a:lnTo>
                  <a:lnTo>
                    <a:pt x="256973" y="246763"/>
                  </a:lnTo>
                  <a:lnTo>
                    <a:pt x="245854" y="252298"/>
                  </a:lnTo>
                  <a:lnTo>
                    <a:pt x="233804" y="255699"/>
                  </a:lnTo>
                  <a:lnTo>
                    <a:pt x="221106" y="256857"/>
                  </a:lnTo>
                  <a:close/>
                </a:path>
                <a:path w="286384" h="257175">
                  <a:moveTo>
                    <a:pt x="267012" y="239052"/>
                  </a:moveTo>
                  <a:lnTo>
                    <a:pt x="221145" y="239052"/>
                  </a:lnTo>
                  <a:lnTo>
                    <a:pt x="238881" y="235719"/>
                  </a:lnTo>
                  <a:lnTo>
                    <a:pt x="253371" y="226637"/>
                  </a:lnTo>
                  <a:lnTo>
                    <a:pt x="263141" y="213184"/>
                  </a:lnTo>
                  <a:lnTo>
                    <a:pt x="266719" y="196710"/>
                  </a:lnTo>
                  <a:lnTo>
                    <a:pt x="263139" y="180283"/>
                  </a:lnTo>
                  <a:lnTo>
                    <a:pt x="253364" y="166835"/>
                  </a:lnTo>
                  <a:lnTo>
                    <a:pt x="238875" y="157761"/>
                  </a:lnTo>
                  <a:lnTo>
                    <a:pt x="221145" y="154431"/>
                  </a:lnTo>
                  <a:lnTo>
                    <a:pt x="267010" y="154431"/>
                  </a:lnTo>
                  <a:lnTo>
                    <a:pt x="275000" y="163445"/>
                  </a:lnTo>
                  <a:lnTo>
                    <a:pt x="280965" y="173761"/>
                  </a:lnTo>
                  <a:lnTo>
                    <a:pt x="284629" y="184943"/>
                  </a:lnTo>
                  <a:lnTo>
                    <a:pt x="285874" y="196710"/>
                  </a:lnTo>
                  <a:lnTo>
                    <a:pt x="284635" y="208509"/>
                  </a:lnTo>
                  <a:lnTo>
                    <a:pt x="280982" y="219695"/>
                  </a:lnTo>
                  <a:lnTo>
                    <a:pt x="275024" y="230012"/>
                  </a:lnTo>
                  <a:lnTo>
                    <a:pt x="267012" y="239052"/>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sp>
          <p:nvSpPr>
            <p:cNvPr id="31" name="object 31"/>
            <p:cNvSpPr/>
            <p:nvPr/>
          </p:nvSpPr>
          <p:spPr>
            <a:xfrm>
              <a:off x="8612454" y="2529839"/>
              <a:ext cx="2756535" cy="30480"/>
            </a:xfrm>
            <a:custGeom>
              <a:avLst/>
              <a:gdLst/>
              <a:ahLst/>
              <a:cxnLst/>
              <a:rect l="l" t="t" r="r" b="b"/>
              <a:pathLst>
                <a:path w="2756534" h="30480">
                  <a:moveTo>
                    <a:pt x="2756319" y="9042"/>
                  </a:moveTo>
                  <a:lnTo>
                    <a:pt x="2749969" y="9042"/>
                  </a:lnTo>
                  <a:lnTo>
                    <a:pt x="601649" y="9042"/>
                  </a:lnTo>
                  <a:lnTo>
                    <a:pt x="601649" y="0"/>
                  </a:lnTo>
                  <a:lnTo>
                    <a:pt x="5765" y="0"/>
                  </a:lnTo>
                  <a:lnTo>
                    <a:pt x="5765" y="9042"/>
                  </a:lnTo>
                  <a:lnTo>
                    <a:pt x="0" y="9042"/>
                  </a:lnTo>
                  <a:lnTo>
                    <a:pt x="0" y="21742"/>
                  </a:lnTo>
                  <a:lnTo>
                    <a:pt x="5765" y="21742"/>
                  </a:lnTo>
                  <a:lnTo>
                    <a:pt x="5765" y="30480"/>
                  </a:lnTo>
                  <a:lnTo>
                    <a:pt x="601649" y="30480"/>
                  </a:lnTo>
                  <a:lnTo>
                    <a:pt x="601649" y="21742"/>
                  </a:lnTo>
                  <a:lnTo>
                    <a:pt x="2756319" y="21742"/>
                  </a:lnTo>
                  <a:lnTo>
                    <a:pt x="2756319" y="9042"/>
                  </a:lnTo>
                  <a:close/>
                </a:path>
              </a:pathLst>
            </a:custGeom>
            <a:solidFill>
              <a:srgbClr val="0948AA"/>
            </a:solidFill>
          </p:spPr>
          <p:txBody>
            <a:bodyPr wrap="square" lIns="0" tIns="0" rIns="0" bIns="0" rtlCol="0"/>
            <a:lstStyle/>
            <a:p>
              <a:pPr defTabSz="685800"/>
              <a:endParaRPr sz="1350" kern="0">
                <a:solidFill>
                  <a:sysClr val="windowText" lastClr="000000"/>
                </a:solidFill>
              </a:endParaRPr>
            </a:p>
          </p:txBody>
        </p:sp>
      </p:grpSp>
      <p:grpSp>
        <p:nvGrpSpPr>
          <p:cNvPr id="32" name="object 32"/>
          <p:cNvGrpSpPr/>
          <p:nvPr/>
        </p:nvGrpSpPr>
        <p:grpSpPr>
          <a:xfrm>
            <a:off x="215693" y="143504"/>
            <a:ext cx="678180" cy="645319"/>
            <a:chOff x="287591" y="191338"/>
            <a:chExt cx="904240" cy="860425"/>
          </a:xfrm>
        </p:grpSpPr>
        <p:sp>
          <p:nvSpPr>
            <p:cNvPr id="33" name="object 33"/>
            <p:cNvSpPr/>
            <p:nvPr/>
          </p:nvSpPr>
          <p:spPr>
            <a:xfrm>
              <a:off x="287591" y="191338"/>
              <a:ext cx="619125" cy="722630"/>
            </a:xfrm>
            <a:custGeom>
              <a:avLst/>
              <a:gdLst/>
              <a:ahLst/>
              <a:cxnLst/>
              <a:rect l="l" t="t" r="r" b="b"/>
              <a:pathLst>
                <a:path w="619125" h="722630">
                  <a:moveTo>
                    <a:pt x="619125" y="722223"/>
                  </a:moveTo>
                  <a:lnTo>
                    <a:pt x="0" y="722223"/>
                  </a:lnTo>
                  <a:lnTo>
                    <a:pt x="0" y="0"/>
                  </a:lnTo>
                  <a:lnTo>
                    <a:pt x="619125" y="0"/>
                  </a:lnTo>
                  <a:lnTo>
                    <a:pt x="619125" y="4762"/>
                  </a:lnTo>
                  <a:lnTo>
                    <a:pt x="9525" y="4762"/>
                  </a:lnTo>
                  <a:lnTo>
                    <a:pt x="4762" y="9524"/>
                  </a:lnTo>
                  <a:lnTo>
                    <a:pt x="9525" y="9524"/>
                  </a:lnTo>
                  <a:lnTo>
                    <a:pt x="9525" y="712698"/>
                  </a:lnTo>
                  <a:lnTo>
                    <a:pt x="4762" y="712698"/>
                  </a:lnTo>
                  <a:lnTo>
                    <a:pt x="9525" y="717461"/>
                  </a:lnTo>
                  <a:lnTo>
                    <a:pt x="619125" y="717461"/>
                  </a:lnTo>
                  <a:lnTo>
                    <a:pt x="619125" y="722223"/>
                  </a:lnTo>
                  <a:close/>
                </a:path>
                <a:path w="619125" h="722630">
                  <a:moveTo>
                    <a:pt x="9525" y="9524"/>
                  </a:moveTo>
                  <a:lnTo>
                    <a:pt x="4762" y="9524"/>
                  </a:lnTo>
                  <a:lnTo>
                    <a:pt x="9525" y="4762"/>
                  </a:lnTo>
                  <a:lnTo>
                    <a:pt x="9525" y="9524"/>
                  </a:lnTo>
                  <a:close/>
                </a:path>
                <a:path w="619125" h="722630">
                  <a:moveTo>
                    <a:pt x="609600" y="9524"/>
                  </a:moveTo>
                  <a:lnTo>
                    <a:pt x="9525" y="9524"/>
                  </a:lnTo>
                  <a:lnTo>
                    <a:pt x="9525" y="4762"/>
                  </a:lnTo>
                  <a:lnTo>
                    <a:pt x="609600" y="4762"/>
                  </a:lnTo>
                  <a:lnTo>
                    <a:pt x="609600" y="9524"/>
                  </a:lnTo>
                  <a:close/>
                </a:path>
                <a:path w="619125" h="722630">
                  <a:moveTo>
                    <a:pt x="609600" y="717461"/>
                  </a:moveTo>
                  <a:lnTo>
                    <a:pt x="609600" y="4762"/>
                  </a:lnTo>
                  <a:lnTo>
                    <a:pt x="614362" y="9524"/>
                  </a:lnTo>
                  <a:lnTo>
                    <a:pt x="619125" y="9524"/>
                  </a:lnTo>
                  <a:lnTo>
                    <a:pt x="619125" y="712698"/>
                  </a:lnTo>
                  <a:lnTo>
                    <a:pt x="614362" y="712698"/>
                  </a:lnTo>
                  <a:lnTo>
                    <a:pt x="609600" y="717461"/>
                  </a:lnTo>
                  <a:close/>
                </a:path>
                <a:path w="619125" h="722630">
                  <a:moveTo>
                    <a:pt x="619125" y="9524"/>
                  </a:moveTo>
                  <a:lnTo>
                    <a:pt x="614362" y="9524"/>
                  </a:lnTo>
                  <a:lnTo>
                    <a:pt x="609600" y="4762"/>
                  </a:lnTo>
                  <a:lnTo>
                    <a:pt x="619125" y="4762"/>
                  </a:lnTo>
                  <a:lnTo>
                    <a:pt x="619125" y="9524"/>
                  </a:lnTo>
                  <a:close/>
                </a:path>
                <a:path w="619125" h="722630">
                  <a:moveTo>
                    <a:pt x="9525" y="717461"/>
                  </a:moveTo>
                  <a:lnTo>
                    <a:pt x="4762" y="712698"/>
                  </a:lnTo>
                  <a:lnTo>
                    <a:pt x="9525" y="712698"/>
                  </a:lnTo>
                  <a:lnTo>
                    <a:pt x="9525" y="717461"/>
                  </a:lnTo>
                  <a:close/>
                </a:path>
                <a:path w="619125" h="722630">
                  <a:moveTo>
                    <a:pt x="609600" y="717461"/>
                  </a:moveTo>
                  <a:lnTo>
                    <a:pt x="9525" y="717461"/>
                  </a:lnTo>
                  <a:lnTo>
                    <a:pt x="9525" y="712698"/>
                  </a:lnTo>
                  <a:lnTo>
                    <a:pt x="609600" y="712698"/>
                  </a:lnTo>
                  <a:lnTo>
                    <a:pt x="609600" y="717461"/>
                  </a:lnTo>
                  <a:close/>
                </a:path>
                <a:path w="619125" h="722630">
                  <a:moveTo>
                    <a:pt x="619125" y="717461"/>
                  </a:moveTo>
                  <a:lnTo>
                    <a:pt x="609600" y="717461"/>
                  </a:lnTo>
                  <a:lnTo>
                    <a:pt x="614362" y="712698"/>
                  </a:lnTo>
                  <a:lnTo>
                    <a:pt x="619125" y="712698"/>
                  </a:lnTo>
                  <a:lnTo>
                    <a:pt x="619125" y="717461"/>
                  </a:lnTo>
                  <a:close/>
                </a:path>
              </a:pathLst>
            </a:custGeom>
            <a:solidFill>
              <a:srgbClr val="808080"/>
            </a:solidFill>
          </p:spPr>
          <p:txBody>
            <a:bodyPr wrap="square" lIns="0" tIns="0" rIns="0" bIns="0" rtlCol="0"/>
            <a:lstStyle/>
            <a:p>
              <a:pPr defTabSz="685800"/>
              <a:endParaRPr sz="1350" kern="0">
                <a:solidFill>
                  <a:sysClr val="windowText" lastClr="000000"/>
                </a:solidFill>
              </a:endParaRPr>
            </a:p>
          </p:txBody>
        </p:sp>
        <p:sp>
          <p:nvSpPr>
            <p:cNvPr id="34" name="object 34"/>
            <p:cNvSpPr/>
            <p:nvPr/>
          </p:nvSpPr>
          <p:spPr>
            <a:xfrm>
              <a:off x="635508" y="591311"/>
              <a:ext cx="556260" cy="460375"/>
            </a:xfrm>
            <a:custGeom>
              <a:avLst/>
              <a:gdLst/>
              <a:ahLst/>
              <a:cxnLst/>
              <a:rect l="l" t="t" r="r" b="b"/>
              <a:pathLst>
                <a:path w="556260" h="460375">
                  <a:moveTo>
                    <a:pt x="556260" y="460248"/>
                  </a:moveTo>
                  <a:lnTo>
                    <a:pt x="0" y="460248"/>
                  </a:lnTo>
                  <a:lnTo>
                    <a:pt x="0" y="0"/>
                  </a:lnTo>
                  <a:lnTo>
                    <a:pt x="556260" y="0"/>
                  </a:lnTo>
                  <a:lnTo>
                    <a:pt x="556260" y="460248"/>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grpSp>
      <p:sp>
        <p:nvSpPr>
          <p:cNvPr id="35" name="object 35"/>
          <p:cNvSpPr txBox="1">
            <a:spLocks noGrp="1"/>
          </p:cNvSpPr>
          <p:nvPr>
            <p:ph type="title"/>
          </p:nvPr>
        </p:nvSpPr>
        <p:spPr>
          <a:xfrm>
            <a:off x="406743" y="353830"/>
            <a:ext cx="5663565" cy="355867"/>
          </a:xfrm>
          <a:prstGeom prst="rect">
            <a:avLst/>
          </a:prstGeom>
        </p:spPr>
        <p:txBody>
          <a:bodyPr vert="horz" wrap="square" lIns="0" tIns="9525" rIns="0" bIns="0" rtlCol="0">
            <a:spAutoFit/>
          </a:bodyPr>
          <a:lstStyle/>
          <a:p>
            <a:pPr marL="9525">
              <a:spcBef>
                <a:spcPts val="75"/>
              </a:spcBef>
            </a:pPr>
            <a:r>
              <a:rPr spc="34" dirty="0"/>
              <a:t>Construction</a:t>
            </a:r>
            <a:r>
              <a:rPr spc="-116" dirty="0"/>
              <a:t> </a:t>
            </a:r>
            <a:r>
              <a:rPr spc="53" dirty="0"/>
              <a:t>of</a:t>
            </a:r>
            <a:r>
              <a:rPr spc="-113" dirty="0"/>
              <a:t> </a:t>
            </a:r>
            <a:r>
              <a:rPr spc="-8" dirty="0"/>
              <a:t>Metrics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24800" y="3949465"/>
            <a:ext cx="1219200" cy="1194435"/>
            <a:chOff x="10566400" y="5265953"/>
            <a:chExt cx="1625600" cy="1592580"/>
          </a:xfrm>
        </p:grpSpPr>
        <p:sp>
          <p:nvSpPr>
            <p:cNvPr id="3" name="object 3"/>
            <p:cNvSpPr/>
            <p:nvPr/>
          </p:nvSpPr>
          <p:spPr>
            <a:xfrm>
              <a:off x="10566400" y="5265953"/>
              <a:ext cx="1625600" cy="1592580"/>
            </a:xfrm>
            <a:custGeom>
              <a:avLst/>
              <a:gdLst/>
              <a:ahLst/>
              <a:cxnLst/>
              <a:rect l="l" t="t" r="r" b="b"/>
              <a:pathLst>
                <a:path w="1625600" h="1592579">
                  <a:moveTo>
                    <a:pt x="1625600" y="1592046"/>
                  </a:moveTo>
                  <a:lnTo>
                    <a:pt x="0" y="1592046"/>
                  </a:lnTo>
                  <a:lnTo>
                    <a:pt x="137706" y="1522945"/>
                  </a:lnTo>
                  <a:lnTo>
                    <a:pt x="184763" y="1496959"/>
                  </a:lnTo>
                  <a:lnTo>
                    <a:pt x="231311" y="1470473"/>
                  </a:lnTo>
                  <a:lnTo>
                    <a:pt x="277344" y="1443492"/>
                  </a:lnTo>
                  <a:lnTo>
                    <a:pt x="322855" y="1416022"/>
                  </a:lnTo>
                  <a:lnTo>
                    <a:pt x="367837" y="1388068"/>
                  </a:lnTo>
                  <a:lnTo>
                    <a:pt x="412283" y="1359634"/>
                  </a:lnTo>
                  <a:lnTo>
                    <a:pt x="456187" y="1330726"/>
                  </a:lnTo>
                  <a:lnTo>
                    <a:pt x="499542" y="1301350"/>
                  </a:lnTo>
                  <a:lnTo>
                    <a:pt x="542341" y="1271509"/>
                  </a:lnTo>
                  <a:lnTo>
                    <a:pt x="584577" y="1241210"/>
                  </a:lnTo>
                  <a:lnTo>
                    <a:pt x="626245" y="1210457"/>
                  </a:lnTo>
                  <a:lnTo>
                    <a:pt x="667336" y="1179256"/>
                  </a:lnTo>
                  <a:lnTo>
                    <a:pt x="707845" y="1147612"/>
                  </a:lnTo>
                  <a:lnTo>
                    <a:pt x="747764" y="1115530"/>
                  </a:lnTo>
                  <a:lnTo>
                    <a:pt x="787088" y="1083015"/>
                  </a:lnTo>
                  <a:lnTo>
                    <a:pt x="825808" y="1050072"/>
                  </a:lnTo>
                  <a:lnTo>
                    <a:pt x="863919" y="1016706"/>
                  </a:lnTo>
                  <a:lnTo>
                    <a:pt x="901414" y="982923"/>
                  </a:lnTo>
                  <a:lnTo>
                    <a:pt x="938286" y="948727"/>
                  </a:lnTo>
                  <a:lnTo>
                    <a:pt x="974528" y="914124"/>
                  </a:lnTo>
                  <a:lnTo>
                    <a:pt x="1010134" y="879119"/>
                  </a:lnTo>
                  <a:lnTo>
                    <a:pt x="1045096" y="843717"/>
                  </a:lnTo>
                  <a:lnTo>
                    <a:pt x="1079409" y="807923"/>
                  </a:lnTo>
                  <a:lnTo>
                    <a:pt x="1113066" y="771742"/>
                  </a:lnTo>
                  <a:lnTo>
                    <a:pt x="1146059" y="735180"/>
                  </a:lnTo>
                  <a:lnTo>
                    <a:pt x="1178382" y="698242"/>
                  </a:lnTo>
                  <a:lnTo>
                    <a:pt x="1210028" y="660932"/>
                  </a:lnTo>
                  <a:lnTo>
                    <a:pt x="1240991" y="623256"/>
                  </a:lnTo>
                  <a:lnTo>
                    <a:pt x="1271264" y="585219"/>
                  </a:lnTo>
                  <a:lnTo>
                    <a:pt x="1300840" y="546826"/>
                  </a:lnTo>
                  <a:lnTo>
                    <a:pt x="1329713" y="508082"/>
                  </a:lnTo>
                  <a:lnTo>
                    <a:pt x="1357875" y="468993"/>
                  </a:lnTo>
                  <a:lnTo>
                    <a:pt x="1385320" y="429563"/>
                  </a:lnTo>
                  <a:lnTo>
                    <a:pt x="1412042" y="389798"/>
                  </a:lnTo>
                  <a:lnTo>
                    <a:pt x="1438033" y="349703"/>
                  </a:lnTo>
                  <a:lnTo>
                    <a:pt x="1463287" y="309283"/>
                  </a:lnTo>
                  <a:lnTo>
                    <a:pt x="1487797" y="268543"/>
                  </a:lnTo>
                  <a:lnTo>
                    <a:pt x="1511557" y="227488"/>
                  </a:lnTo>
                  <a:lnTo>
                    <a:pt x="1534559" y="186123"/>
                  </a:lnTo>
                  <a:lnTo>
                    <a:pt x="1556797" y="144454"/>
                  </a:lnTo>
                  <a:lnTo>
                    <a:pt x="1578265" y="102486"/>
                  </a:lnTo>
                  <a:lnTo>
                    <a:pt x="1598955" y="60223"/>
                  </a:lnTo>
                  <a:lnTo>
                    <a:pt x="1625600" y="0"/>
                  </a:lnTo>
                  <a:lnTo>
                    <a:pt x="1625600" y="1592046"/>
                  </a:lnTo>
                  <a:close/>
                </a:path>
              </a:pathLst>
            </a:custGeom>
            <a:solidFill>
              <a:srgbClr val="C1D7FA"/>
            </a:solidFill>
          </p:spPr>
          <p:txBody>
            <a:bodyPr wrap="square" lIns="0" tIns="0" rIns="0" bIns="0" rtlCol="0"/>
            <a:lstStyle/>
            <a:p>
              <a:pPr defTabSz="685800"/>
              <a:endParaRPr sz="1350" kern="0">
                <a:solidFill>
                  <a:sysClr val="windowText" lastClr="000000"/>
                </a:solidFill>
              </a:endParaRPr>
            </a:p>
          </p:txBody>
        </p:sp>
        <p:sp>
          <p:nvSpPr>
            <p:cNvPr id="4" name="object 4"/>
            <p:cNvSpPr/>
            <p:nvPr/>
          </p:nvSpPr>
          <p:spPr>
            <a:xfrm>
              <a:off x="11297323" y="5774537"/>
              <a:ext cx="894715" cy="1083945"/>
            </a:xfrm>
            <a:custGeom>
              <a:avLst/>
              <a:gdLst/>
              <a:ahLst/>
              <a:cxnLst/>
              <a:rect l="l" t="t" r="r" b="b"/>
              <a:pathLst>
                <a:path w="894715" h="1083945">
                  <a:moveTo>
                    <a:pt x="894676" y="1083462"/>
                  </a:moveTo>
                  <a:lnTo>
                    <a:pt x="0" y="1083462"/>
                  </a:lnTo>
                  <a:lnTo>
                    <a:pt x="60604" y="1037348"/>
                  </a:lnTo>
                  <a:lnTo>
                    <a:pt x="94972" y="1008528"/>
                  </a:lnTo>
                  <a:lnTo>
                    <a:pt x="129147" y="978828"/>
                  </a:lnTo>
                  <a:lnTo>
                    <a:pt x="163127" y="948256"/>
                  </a:lnTo>
                  <a:lnTo>
                    <a:pt x="196909" y="916816"/>
                  </a:lnTo>
                  <a:lnTo>
                    <a:pt x="230490" y="884516"/>
                  </a:lnTo>
                  <a:lnTo>
                    <a:pt x="263868" y="851361"/>
                  </a:lnTo>
                  <a:lnTo>
                    <a:pt x="297040" y="817357"/>
                  </a:lnTo>
                  <a:lnTo>
                    <a:pt x="330004" y="782511"/>
                  </a:lnTo>
                  <a:lnTo>
                    <a:pt x="362756" y="746829"/>
                  </a:lnTo>
                  <a:lnTo>
                    <a:pt x="395293" y="710316"/>
                  </a:lnTo>
                  <a:lnTo>
                    <a:pt x="427614" y="672979"/>
                  </a:lnTo>
                  <a:lnTo>
                    <a:pt x="459714" y="634825"/>
                  </a:lnTo>
                  <a:lnTo>
                    <a:pt x="491593" y="595858"/>
                  </a:lnTo>
                  <a:lnTo>
                    <a:pt x="523246" y="556086"/>
                  </a:lnTo>
                  <a:lnTo>
                    <a:pt x="554671" y="515514"/>
                  </a:lnTo>
                  <a:lnTo>
                    <a:pt x="585866" y="474148"/>
                  </a:lnTo>
                  <a:lnTo>
                    <a:pt x="616827" y="431996"/>
                  </a:lnTo>
                  <a:lnTo>
                    <a:pt x="647553" y="389061"/>
                  </a:lnTo>
                  <a:lnTo>
                    <a:pt x="678039" y="345352"/>
                  </a:lnTo>
                  <a:lnTo>
                    <a:pt x="708284" y="300874"/>
                  </a:lnTo>
                  <a:lnTo>
                    <a:pt x="738285" y="255633"/>
                  </a:lnTo>
                  <a:lnTo>
                    <a:pt x="768038" y="209635"/>
                  </a:lnTo>
                  <a:lnTo>
                    <a:pt x="797543" y="162887"/>
                  </a:lnTo>
                  <a:lnTo>
                    <a:pt x="826794" y="115394"/>
                  </a:lnTo>
                  <a:lnTo>
                    <a:pt x="855791" y="67162"/>
                  </a:lnTo>
                  <a:lnTo>
                    <a:pt x="884529" y="18199"/>
                  </a:lnTo>
                  <a:lnTo>
                    <a:pt x="894676" y="0"/>
                  </a:lnTo>
                  <a:lnTo>
                    <a:pt x="894676" y="1083462"/>
                  </a:lnTo>
                  <a:close/>
                </a:path>
              </a:pathLst>
            </a:custGeom>
            <a:solidFill>
              <a:srgbClr val="82B0F8"/>
            </a:solidFill>
          </p:spPr>
          <p:txBody>
            <a:bodyPr wrap="square" lIns="0" tIns="0" rIns="0" bIns="0" rtlCol="0"/>
            <a:lstStyle/>
            <a:p>
              <a:pPr defTabSz="685800"/>
              <a:endParaRPr sz="1350" kern="0">
                <a:solidFill>
                  <a:sysClr val="windowText" lastClr="000000"/>
                </a:solidFill>
              </a:endParaRPr>
            </a:p>
          </p:txBody>
        </p:sp>
        <p:sp>
          <p:nvSpPr>
            <p:cNvPr id="5" name="object 5"/>
            <p:cNvSpPr/>
            <p:nvPr/>
          </p:nvSpPr>
          <p:spPr>
            <a:xfrm>
              <a:off x="11514035" y="6036970"/>
              <a:ext cx="678180" cy="821055"/>
            </a:xfrm>
            <a:custGeom>
              <a:avLst/>
              <a:gdLst/>
              <a:ahLst/>
              <a:cxnLst/>
              <a:rect l="l" t="t" r="r" b="b"/>
              <a:pathLst>
                <a:path w="678179" h="821054">
                  <a:moveTo>
                    <a:pt x="677964" y="821029"/>
                  </a:moveTo>
                  <a:lnTo>
                    <a:pt x="0" y="821029"/>
                  </a:lnTo>
                  <a:lnTo>
                    <a:pt x="45910" y="786091"/>
                  </a:lnTo>
                  <a:lnTo>
                    <a:pt x="79739" y="757568"/>
                  </a:lnTo>
                  <a:lnTo>
                    <a:pt x="113320" y="727922"/>
                  </a:lnTo>
                  <a:lnTo>
                    <a:pt x="146648" y="697162"/>
                  </a:lnTo>
                  <a:lnTo>
                    <a:pt x="179721" y="665300"/>
                  </a:lnTo>
                  <a:lnTo>
                    <a:pt x="212532" y="632344"/>
                  </a:lnTo>
                  <a:lnTo>
                    <a:pt x="245077" y="598305"/>
                  </a:lnTo>
                  <a:lnTo>
                    <a:pt x="277352" y="563194"/>
                  </a:lnTo>
                  <a:lnTo>
                    <a:pt x="309352" y="527021"/>
                  </a:lnTo>
                  <a:lnTo>
                    <a:pt x="341073" y="489795"/>
                  </a:lnTo>
                  <a:lnTo>
                    <a:pt x="372510" y="451527"/>
                  </a:lnTo>
                  <a:lnTo>
                    <a:pt x="403658" y="412228"/>
                  </a:lnTo>
                  <a:lnTo>
                    <a:pt x="434514" y="371907"/>
                  </a:lnTo>
                  <a:lnTo>
                    <a:pt x="465072" y="330574"/>
                  </a:lnTo>
                  <a:lnTo>
                    <a:pt x="495328" y="288240"/>
                  </a:lnTo>
                  <a:lnTo>
                    <a:pt x="525277" y="244915"/>
                  </a:lnTo>
                  <a:lnTo>
                    <a:pt x="554915" y="200609"/>
                  </a:lnTo>
                  <a:lnTo>
                    <a:pt x="584238" y="155332"/>
                  </a:lnTo>
                  <a:lnTo>
                    <a:pt x="613241" y="109095"/>
                  </a:lnTo>
                  <a:lnTo>
                    <a:pt x="641919" y="61907"/>
                  </a:lnTo>
                  <a:lnTo>
                    <a:pt x="670267" y="13779"/>
                  </a:lnTo>
                  <a:lnTo>
                    <a:pt x="677964" y="0"/>
                  </a:lnTo>
                  <a:lnTo>
                    <a:pt x="677964" y="821029"/>
                  </a:lnTo>
                  <a:close/>
                </a:path>
              </a:pathLst>
            </a:custGeom>
            <a:solidFill>
              <a:srgbClr val="4488F4"/>
            </a:solidFill>
          </p:spPr>
          <p:txBody>
            <a:bodyPr wrap="square" lIns="0" tIns="0" rIns="0" bIns="0" rtlCol="0"/>
            <a:lstStyle/>
            <a:p>
              <a:pPr defTabSz="685800"/>
              <a:endParaRPr sz="1350" kern="0">
                <a:solidFill>
                  <a:sysClr val="windowText" lastClr="000000"/>
                </a:solidFill>
              </a:endParaRPr>
            </a:p>
          </p:txBody>
        </p:sp>
      </p:grpSp>
      <p:grpSp>
        <p:nvGrpSpPr>
          <p:cNvPr id="6" name="object 6"/>
          <p:cNvGrpSpPr/>
          <p:nvPr/>
        </p:nvGrpSpPr>
        <p:grpSpPr>
          <a:xfrm>
            <a:off x="567632" y="782526"/>
            <a:ext cx="8359140" cy="2336483"/>
            <a:chOff x="756843" y="1043368"/>
            <a:chExt cx="11145520" cy="3115310"/>
          </a:xfrm>
        </p:grpSpPr>
        <p:pic>
          <p:nvPicPr>
            <p:cNvPr id="7" name="object 7"/>
            <p:cNvPicPr/>
            <p:nvPr/>
          </p:nvPicPr>
          <p:blipFill>
            <a:blip r:embed="rId2" cstate="print"/>
            <a:stretch>
              <a:fillRect/>
            </a:stretch>
          </p:blipFill>
          <p:spPr>
            <a:xfrm>
              <a:off x="756843" y="1043368"/>
              <a:ext cx="11144986" cy="3115043"/>
            </a:xfrm>
            <a:prstGeom prst="rect">
              <a:avLst/>
            </a:prstGeom>
          </p:spPr>
        </p:pic>
        <p:sp>
          <p:nvSpPr>
            <p:cNvPr id="8" name="object 8"/>
            <p:cNvSpPr/>
            <p:nvPr/>
          </p:nvSpPr>
          <p:spPr>
            <a:xfrm>
              <a:off x="1161288" y="1287779"/>
              <a:ext cx="9812020" cy="2169160"/>
            </a:xfrm>
            <a:custGeom>
              <a:avLst/>
              <a:gdLst/>
              <a:ahLst/>
              <a:cxnLst/>
              <a:rect l="l" t="t" r="r" b="b"/>
              <a:pathLst>
                <a:path w="9812020" h="2169160">
                  <a:moveTo>
                    <a:pt x="198107" y="2074164"/>
                  </a:moveTo>
                  <a:lnTo>
                    <a:pt x="0" y="2074164"/>
                  </a:lnTo>
                  <a:lnTo>
                    <a:pt x="0" y="2168652"/>
                  </a:lnTo>
                  <a:lnTo>
                    <a:pt x="198107" y="2168652"/>
                  </a:lnTo>
                  <a:lnTo>
                    <a:pt x="198107" y="2074164"/>
                  </a:lnTo>
                  <a:close/>
                </a:path>
                <a:path w="9812020" h="2169160">
                  <a:moveTo>
                    <a:pt x="198107" y="1524"/>
                  </a:moveTo>
                  <a:lnTo>
                    <a:pt x="0" y="1524"/>
                  </a:lnTo>
                  <a:lnTo>
                    <a:pt x="0" y="97536"/>
                  </a:lnTo>
                  <a:lnTo>
                    <a:pt x="198107" y="97536"/>
                  </a:lnTo>
                  <a:lnTo>
                    <a:pt x="198107" y="1524"/>
                  </a:lnTo>
                  <a:close/>
                </a:path>
                <a:path w="9812020" h="2169160">
                  <a:moveTo>
                    <a:pt x="9811512" y="2074164"/>
                  </a:moveTo>
                  <a:lnTo>
                    <a:pt x="9614916" y="2074164"/>
                  </a:lnTo>
                  <a:lnTo>
                    <a:pt x="9614916" y="2168652"/>
                  </a:lnTo>
                  <a:lnTo>
                    <a:pt x="9811512" y="2168652"/>
                  </a:lnTo>
                  <a:lnTo>
                    <a:pt x="9811512" y="2074164"/>
                  </a:lnTo>
                  <a:close/>
                </a:path>
                <a:path w="9812020" h="2169160">
                  <a:moveTo>
                    <a:pt x="9811512" y="0"/>
                  </a:moveTo>
                  <a:lnTo>
                    <a:pt x="9614916" y="0"/>
                  </a:lnTo>
                  <a:lnTo>
                    <a:pt x="9614916" y="96012"/>
                  </a:lnTo>
                  <a:lnTo>
                    <a:pt x="9811512" y="96012"/>
                  </a:lnTo>
                  <a:lnTo>
                    <a:pt x="9811512" y="0"/>
                  </a:lnTo>
                  <a:close/>
                </a:path>
              </a:pathLst>
            </a:custGeom>
            <a:solidFill>
              <a:srgbClr val="D7A425"/>
            </a:solidFill>
          </p:spPr>
          <p:txBody>
            <a:bodyPr wrap="square" lIns="0" tIns="0" rIns="0" bIns="0" rtlCol="0"/>
            <a:lstStyle/>
            <a:p>
              <a:pPr defTabSz="685800"/>
              <a:endParaRPr sz="1350" kern="0">
                <a:solidFill>
                  <a:sysClr val="windowText" lastClr="000000"/>
                </a:solidFill>
              </a:endParaRPr>
            </a:p>
          </p:txBody>
        </p:sp>
      </p:grpSp>
      <p:sp>
        <p:nvSpPr>
          <p:cNvPr id="9" name="object 9"/>
          <p:cNvSpPr txBox="1"/>
          <p:nvPr/>
        </p:nvSpPr>
        <p:spPr>
          <a:xfrm>
            <a:off x="1152078" y="1145543"/>
            <a:ext cx="6751796" cy="1274420"/>
          </a:xfrm>
          <a:prstGeom prst="rect">
            <a:avLst/>
          </a:prstGeom>
        </p:spPr>
        <p:txBody>
          <a:bodyPr vert="horz" wrap="square" lIns="0" tIns="9049" rIns="0" bIns="0" rtlCol="0">
            <a:spAutoFit/>
          </a:bodyPr>
          <a:lstStyle/>
          <a:p>
            <a:pPr marL="9525" defTabSz="685800">
              <a:spcBef>
                <a:spcPts val="71"/>
              </a:spcBef>
            </a:pPr>
            <a:r>
              <a:rPr sz="1200" b="1" kern="0" spc="41" dirty="0">
                <a:solidFill>
                  <a:srgbClr val="252525"/>
                </a:solidFill>
                <a:latin typeface="Arial"/>
                <a:cs typeface="Arial"/>
              </a:rPr>
              <a:t>Data</a:t>
            </a:r>
            <a:r>
              <a:rPr sz="1200" b="1" kern="0" spc="-41" dirty="0">
                <a:solidFill>
                  <a:srgbClr val="252525"/>
                </a:solidFill>
                <a:latin typeface="Arial"/>
                <a:cs typeface="Arial"/>
              </a:rPr>
              <a:t> </a:t>
            </a:r>
            <a:r>
              <a:rPr sz="1200" b="1" kern="0" spc="-8" dirty="0">
                <a:solidFill>
                  <a:srgbClr val="252525"/>
                </a:solidFill>
                <a:latin typeface="Arial"/>
                <a:cs typeface="Arial"/>
              </a:rPr>
              <a:t>Sources</a:t>
            </a:r>
            <a:r>
              <a:rPr sz="1200" b="1" kern="0" spc="-38" dirty="0">
                <a:solidFill>
                  <a:srgbClr val="252525"/>
                </a:solidFill>
                <a:latin typeface="Arial"/>
                <a:cs typeface="Arial"/>
              </a:rPr>
              <a:t> </a:t>
            </a:r>
            <a:r>
              <a:rPr sz="1200" b="1" kern="0" spc="45" dirty="0">
                <a:solidFill>
                  <a:srgbClr val="252525"/>
                </a:solidFill>
                <a:latin typeface="Arial"/>
                <a:cs typeface="Arial"/>
              </a:rPr>
              <a:t>from</a:t>
            </a:r>
            <a:r>
              <a:rPr sz="1200" b="1" kern="0" spc="-38" dirty="0">
                <a:solidFill>
                  <a:srgbClr val="252525"/>
                </a:solidFill>
                <a:latin typeface="Arial"/>
                <a:cs typeface="Arial"/>
              </a:rPr>
              <a:t> </a:t>
            </a:r>
            <a:r>
              <a:rPr sz="1200" b="1" kern="0" dirty="0">
                <a:solidFill>
                  <a:srgbClr val="252525"/>
                </a:solidFill>
                <a:latin typeface="Arial"/>
                <a:cs typeface="Arial"/>
              </a:rPr>
              <a:t>MMLU</a:t>
            </a:r>
            <a:r>
              <a:rPr sz="1200" b="1" kern="0" spc="-38" dirty="0">
                <a:solidFill>
                  <a:srgbClr val="252525"/>
                </a:solidFill>
                <a:latin typeface="Arial"/>
                <a:cs typeface="Arial"/>
              </a:rPr>
              <a:t> </a:t>
            </a:r>
            <a:r>
              <a:rPr sz="1200" b="1" kern="0" dirty="0">
                <a:solidFill>
                  <a:srgbClr val="252525"/>
                </a:solidFill>
                <a:latin typeface="Arial"/>
                <a:cs typeface="Arial"/>
              </a:rPr>
              <a:t>and</a:t>
            </a:r>
            <a:r>
              <a:rPr sz="1200" b="1" kern="0" spc="-38" dirty="0">
                <a:solidFill>
                  <a:srgbClr val="252525"/>
                </a:solidFill>
                <a:latin typeface="Arial"/>
                <a:cs typeface="Arial"/>
              </a:rPr>
              <a:t> </a:t>
            </a:r>
            <a:r>
              <a:rPr sz="1200" b="1" kern="0" spc="-15" dirty="0">
                <a:solidFill>
                  <a:srgbClr val="252525"/>
                </a:solidFill>
                <a:latin typeface="Arial"/>
                <a:cs typeface="Arial"/>
              </a:rPr>
              <a:t>GPQA</a:t>
            </a:r>
            <a:endParaRPr sz="1200" kern="0">
              <a:solidFill>
                <a:sysClr val="windowText" lastClr="000000"/>
              </a:solidFill>
              <a:latin typeface="Arial"/>
              <a:cs typeface="Arial"/>
            </a:endParaRPr>
          </a:p>
          <a:p>
            <a:pPr marL="63818" marR="3810" defTabSz="685800">
              <a:lnSpc>
                <a:spcPct val="150000"/>
              </a:lnSpc>
              <a:spcBef>
                <a:spcPts val="1088"/>
              </a:spcBef>
            </a:pPr>
            <a:r>
              <a:rPr sz="1050" kern="0" dirty="0">
                <a:solidFill>
                  <a:srgbClr val="252525"/>
                </a:solidFill>
                <a:latin typeface="Arial MT"/>
                <a:cs typeface="Arial MT"/>
              </a:rPr>
              <a:t>The</a:t>
            </a:r>
            <a:r>
              <a:rPr sz="1050" kern="0" spc="19" dirty="0">
                <a:solidFill>
                  <a:srgbClr val="252525"/>
                </a:solidFill>
                <a:latin typeface="Arial MT"/>
                <a:cs typeface="Arial MT"/>
              </a:rPr>
              <a:t> </a:t>
            </a:r>
            <a:r>
              <a:rPr sz="1050" kern="0" dirty="0">
                <a:solidFill>
                  <a:srgbClr val="252525"/>
                </a:solidFill>
                <a:latin typeface="Arial MT"/>
                <a:cs typeface="Arial MT"/>
              </a:rPr>
              <a:t>experimental</a:t>
            </a:r>
            <a:r>
              <a:rPr sz="1050" kern="0" spc="23" dirty="0">
                <a:solidFill>
                  <a:srgbClr val="252525"/>
                </a:solidFill>
                <a:latin typeface="Arial MT"/>
                <a:cs typeface="Arial MT"/>
              </a:rPr>
              <a:t> </a:t>
            </a:r>
            <a:r>
              <a:rPr sz="1050" kern="0" spc="38" dirty="0">
                <a:solidFill>
                  <a:srgbClr val="252525"/>
                </a:solidFill>
                <a:latin typeface="Arial MT"/>
                <a:cs typeface="Arial MT"/>
              </a:rPr>
              <a:t>data</a:t>
            </a:r>
            <a:r>
              <a:rPr sz="1050" kern="0" spc="23" dirty="0">
                <a:solidFill>
                  <a:srgbClr val="252525"/>
                </a:solidFill>
                <a:latin typeface="Arial MT"/>
                <a:cs typeface="Arial MT"/>
              </a:rPr>
              <a:t> </a:t>
            </a:r>
            <a:r>
              <a:rPr sz="1050" kern="0" dirty="0">
                <a:solidFill>
                  <a:srgbClr val="252525"/>
                </a:solidFill>
                <a:latin typeface="Arial MT"/>
                <a:cs typeface="Arial MT"/>
              </a:rPr>
              <a:t>were</a:t>
            </a:r>
            <a:r>
              <a:rPr sz="1050" kern="0" spc="23" dirty="0">
                <a:solidFill>
                  <a:srgbClr val="252525"/>
                </a:solidFill>
                <a:latin typeface="Arial MT"/>
                <a:cs typeface="Arial MT"/>
              </a:rPr>
              <a:t> </a:t>
            </a:r>
            <a:r>
              <a:rPr sz="1050" kern="0" spc="41" dirty="0">
                <a:solidFill>
                  <a:srgbClr val="252525"/>
                </a:solidFill>
                <a:latin typeface="Arial MT"/>
                <a:cs typeface="Arial MT"/>
              </a:rPr>
              <a:t>mainly</a:t>
            </a:r>
            <a:r>
              <a:rPr sz="1050" kern="0" spc="19" dirty="0">
                <a:solidFill>
                  <a:srgbClr val="252525"/>
                </a:solidFill>
                <a:latin typeface="Arial MT"/>
                <a:cs typeface="Arial MT"/>
              </a:rPr>
              <a:t> </a:t>
            </a:r>
            <a:r>
              <a:rPr sz="1050" kern="0" dirty="0">
                <a:solidFill>
                  <a:srgbClr val="252525"/>
                </a:solidFill>
                <a:latin typeface="Arial MT"/>
                <a:cs typeface="Arial MT"/>
              </a:rPr>
              <a:t>sourced</a:t>
            </a:r>
            <a:r>
              <a:rPr sz="1050" kern="0" spc="23" dirty="0">
                <a:solidFill>
                  <a:srgbClr val="252525"/>
                </a:solidFill>
                <a:latin typeface="Arial MT"/>
                <a:cs typeface="Arial MT"/>
              </a:rPr>
              <a:t> </a:t>
            </a:r>
            <a:r>
              <a:rPr sz="1050" kern="0" spc="56" dirty="0">
                <a:solidFill>
                  <a:srgbClr val="252525"/>
                </a:solidFill>
                <a:latin typeface="Arial MT"/>
                <a:cs typeface="Arial MT"/>
              </a:rPr>
              <a:t>from</a:t>
            </a:r>
            <a:r>
              <a:rPr sz="1050" kern="0" spc="15" dirty="0">
                <a:solidFill>
                  <a:srgbClr val="252525"/>
                </a:solidFill>
                <a:latin typeface="Arial MT"/>
                <a:cs typeface="Arial MT"/>
              </a:rPr>
              <a:t> </a:t>
            </a:r>
            <a:r>
              <a:rPr sz="1050" kern="0" spc="53" dirty="0">
                <a:solidFill>
                  <a:srgbClr val="252525"/>
                </a:solidFill>
                <a:latin typeface="Arial MT"/>
                <a:cs typeface="Arial MT"/>
              </a:rPr>
              <a:t>multiple</a:t>
            </a:r>
            <a:r>
              <a:rPr sz="1050" kern="0" spc="23" dirty="0">
                <a:solidFill>
                  <a:srgbClr val="252525"/>
                </a:solidFill>
                <a:latin typeface="Arial MT"/>
                <a:cs typeface="Arial MT"/>
              </a:rPr>
              <a:t> </a:t>
            </a:r>
            <a:r>
              <a:rPr sz="1050" kern="0" dirty="0">
                <a:solidFill>
                  <a:srgbClr val="252525"/>
                </a:solidFill>
                <a:latin typeface="Arial MT"/>
                <a:cs typeface="Arial MT"/>
              </a:rPr>
              <a:t>-</a:t>
            </a:r>
            <a:r>
              <a:rPr sz="1050" kern="0" spc="19" dirty="0">
                <a:solidFill>
                  <a:srgbClr val="252525"/>
                </a:solidFill>
                <a:latin typeface="Arial MT"/>
                <a:cs typeface="Arial MT"/>
              </a:rPr>
              <a:t> </a:t>
            </a:r>
            <a:r>
              <a:rPr sz="1050" kern="0" dirty="0">
                <a:solidFill>
                  <a:srgbClr val="252525"/>
                </a:solidFill>
                <a:latin typeface="Arial MT"/>
                <a:cs typeface="Arial MT"/>
              </a:rPr>
              <a:t>choice</a:t>
            </a:r>
            <a:r>
              <a:rPr sz="1050" kern="0" spc="23" dirty="0">
                <a:solidFill>
                  <a:srgbClr val="252525"/>
                </a:solidFill>
                <a:latin typeface="Arial MT"/>
                <a:cs typeface="Arial MT"/>
              </a:rPr>
              <a:t> </a:t>
            </a:r>
            <a:r>
              <a:rPr sz="1050" kern="0" dirty="0">
                <a:solidFill>
                  <a:srgbClr val="252525"/>
                </a:solidFill>
                <a:latin typeface="Arial MT"/>
                <a:cs typeface="Arial MT"/>
              </a:rPr>
              <a:t>questions</a:t>
            </a:r>
            <a:r>
              <a:rPr sz="1050" kern="0" spc="23" dirty="0">
                <a:solidFill>
                  <a:srgbClr val="252525"/>
                </a:solidFill>
                <a:latin typeface="Arial MT"/>
                <a:cs typeface="Arial MT"/>
              </a:rPr>
              <a:t> </a:t>
            </a:r>
            <a:r>
              <a:rPr sz="1050" kern="0" spc="45" dirty="0">
                <a:solidFill>
                  <a:srgbClr val="252525"/>
                </a:solidFill>
                <a:latin typeface="Arial MT"/>
                <a:cs typeface="Arial MT"/>
              </a:rPr>
              <a:t>in</a:t>
            </a:r>
            <a:r>
              <a:rPr sz="1050" kern="0" spc="23" dirty="0">
                <a:solidFill>
                  <a:srgbClr val="252525"/>
                </a:solidFill>
                <a:latin typeface="Arial MT"/>
                <a:cs typeface="Arial MT"/>
              </a:rPr>
              <a:t> </a:t>
            </a:r>
            <a:r>
              <a:rPr sz="1050" kern="0" spc="-26" dirty="0">
                <a:solidFill>
                  <a:srgbClr val="252525"/>
                </a:solidFill>
                <a:latin typeface="Arial MT"/>
                <a:cs typeface="Arial MT"/>
              </a:rPr>
              <a:t>MMLU</a:t>
            </a:r>
            <a:r>
              <a:rPr sz="1050" kern="0" spc="19" dirty="0">
                <a:solidFill>
                  <a:srgbClr val="252525"/>
                </a:solidFill>
                <a:latin typeface="Arial MT"/>
                <a:cs typeface="Arial MT"/>
              </a:rPr>
              <a:t> </a:t>
            </a:r>
            <a:r>
              <a:rPr sz="1050" kern="0" dirty="0">
                <a:solidFill>
                  <a:srgbClr val="252525"/>
                </a:solidFill>
                <a:latin typeface="Arial MT"/>
                <a:cs typeface="Arial MT"/>
              </a:rPr>
              <a:t>(Multi</a:t>
            </a:r>
            <a:r>
              <a:rPr sz="1050" kern="0" spc="23" dirty="0">
                <a:solidFill>
                  <a:srgbClr val="252525"/>
                </a:solidFill>
                <a:latin typeface="Arial MT"/>
                <a:cs typeface="Arial MT"/>
              </a:rPr>
              <a:t> </a:t>
            </a:r>
            <a:r>
              <a:rPr sz="1050" kern="0" dirty="0">
                <a:solidFill>
                  <a:srgbClr val="252525"/>
                </a:solidFill>
                <a:latin typeface="Arial MT"/>
                <a:cs typeface="Arial MT"/>
              </a:rPr>
              <a:t>-</a:t>
            </a:r>
            <a:r>
              <a:rPr sz="1050" kern="0" spc="19" dirty="0">
                <a:solidFill>
                  <a:srgbClr val="252525"/>
                </a:solidFill>
                <a:latin typeface="Arial MT"/>
                <a:cs typeface="Arial MT"/>
              </a:rPr>
              <a:t> </a:t>
            </a:r>
            <a:r>
              <a:rPr sz="1050" kern="0" spc="-8" dirty="0">
                <a:solidFill>
                  <a:srgbClr val="252525"/>
                </a:solidFill>
                <a:latin typeface="Arial MT"/>
                <a:cs typeface="Arial MT"/>
              </a:rPr>
              <a:t>Task</a:t>
            </a:r>
            <a:r>
              <a:rPr sz="1050" kern="0" spc="23" dirty="0">
                <a:solidFill>
                  <a:srgbClr val="252525"/>
                </a:solidFill>
                <a:latin typeface="Arial MT"/>
                <a:cs typeface="Arial MT"/>
              </a:rPr>
              <a:t> </a:t>
            </a:r>
            <a:r>
              <a:rPr sz="1050" kern="0" spc="-8" dirty="0">
                <a:solidFill>
                  <a:srgbClr val="252525"/>
                </a:solidFill>
                <a:latin typeface="Arial MT"/>
                <a:cs typeface="Arial MT"/>
              </a:rPr>
              <a:t>Language </a:t>
            </a:r>
            <a:r>
              <a:rPr sz="1050" kern="0" dirty="0">
                <a:solidFill>
                  <a:srgbClr val="252525"/>
                </a:solidFill>
                <a:latin typeface="Arial MT"/>
                <a:cs typeface="Arial MT"/>
              </a:rPr>
              <a:t>Understanding)</a:t>
            </a:r>
            <a:r>
              <a:rPr sz="1050" kern="0" spc="56" dirty="0">
                <a:solidFill>
                  <a:srgbClr val="252525"/>
                </a:solidFill>
                <a:latin typeface="Arial MT"/>
                <a:cs typeface="Arial MT"/>
              </a:rPr>
              <a:t> </a:t>
            </a:r>
            <a:r>
              <a:rPr sz="1050" kern="0" spc="38" dirty="0">
                <a:solidFill>
                  <a:srgbClr val="252525"/>
                </a:solidFill>
                <a:latin typeface="Arial MT"/>
                <a:cs typeface="Arial MT"/>
              </a:rPr>
              <a:t>and</a:t>
            </a:r>
            <a:r>
              <a:rPr sz="1050" kern="0" spc="53" dirty="0">
                <a:solidFill>
                  <a:srgbClr val="252525"/>
                </a:solidFill>
                <a:latin typeface="Arial MT"/>
                <a:cs typeface="Arial MT"/>
              </a:rPr>
              <a:t> </a:t>
            </a:r>
            <a:r>
              <a:rPr sz="1050" kern="0" spc="-71" dirty="0">
                <a:solidFill>
                  <a:srgbClr val="252525"/>
                </a:solidFill>
                <a:latin typeface="Arial MT"/>
                <a:cs typeface="Arial MT"/>
              </a:rPr>
              <a:t>GPQA</a:t>
            </a:r>
            <a:r>
              <a:rPr sz="1050" kern="0" spc="56" dirty="0">
                <a:solidFill>
                  <a:srgbClr val="252525"/>
                </a:solidFill>
                <a:latin typeface="Arial MT"/>
                <a:cs typeface="Arial MT"/>
              </a:rPr>
              <a:t> </a:t>
            </a:r>
            <a:r>
              <a:rPr sz="1050" kern="0" dirty="0">
                <a:solidFill>
                  <a:srgbClr val="252525"/>
                </a:solidFill>
                <a:latin typeface="Arial MT"/>
                <a:cs typeface="Arial MT"/>
              </a:rPr>
              <a:t>(General</a:t>
            </a:r>
            <a:r>
              <a:rPr sz="1050" kern="0" spc="53" dirty="0">
                <a:solidFill>
                  <a:srgbClr val="252525"/>
                </a:solidFill>
                <a:latin typeface="Arial MT"/>
                <a:cs typeface="Arial MT"/>
              </a:rPr>
              <a:t> </a:t>
            </a:r>
            <a:r>
              <a:rPr sz="1050" kern="0" dirty="0">
                <a:solidFill>
                  <a:srgbClr val="252525"/>
                </a:solidFill>
                <a:latin typeface="Arial MT"/>
                <a:cs typeface="Arial MT"/>
              </a:rPr>
              <a:t>Purpose</a:t>
            </a:r>
            <a:r>
              <a:rPr sz="1050" kern="0" spc="53" dirty="0">
                <a:solidFill>
                  <a:srgbClr val="252525"/>
                </a:solidFill>
                <a:latin typeface="Arial MT"/>
                <a:cs typeface="Arial MT"/>
              </a:rPr>
              <a:t> </a:t>
            </a:r>
            <a:r>
              <a:rPr sz="1050" kern="0" dirty="0">
                <a:solidFill>
                  <a:srgbClr val="252525"/>
                </a:solidFill>
                <a:latin typeface="Arial MT"/>
                <a:cs typeface="Arial MT"/>
              </a:rPr>
              <a:t>Question</a:t>
            </a:r>
            <a:r>
              <a:rPr sz="1050" kern="0" spc="53" dirty="0">
                <a:solidFill>
                  <a:srgbClr val="252525"/>
                </a:solidFill>
                <a:latin typeface="Arial MT"/>
                <a:cs typeface="Arial MT"/>
              </a:rPr>
              <a:t> </a:t>
            </a:r>
            <a:r>
              <a:rPr sz="1050" kern="0" dirty="0">
                <a:solidFill>
                  <a:srgbClr val="252525"/>
                </a:solidFill>
                <a:latin typeface="Arial MT"/>
                <a:cs typeface="Arial MT"/>
              </a:rPr>
              <a:t>Answering)</a:t>
            </a:r>
            <a:r>
              <a:rPr sz="1050" kern="0" spc="60" dirty="0">
                <a:solidFill>
                  <a:srgbClr val="252525"/>
                </a:solidFill>
                <a:latin typeface="Arial MT"/>
                <a:cs typeface="Arial MT"/>
              </a:rPr>
              <a:t> </a:t>
            </a:r>
            <a:r>
              <a:rPr sz="1050" kern="0" spc="-8" dirty="0">
                <a:solidFill>
                  <a:srgbClr val="252525"/>
                </a:solidFill>
                <a:latin typeface="Arial MT"/>
                <a:cs typeface="Arial MT"/>
              </a:rPr>
              <a:t>datasets.</a:t>
            </a:r>
            <a:endParaRPr sz="1050" kern="0">
              <a:solidFill>
                <a:sysClr val="windowText" lastClr="000000"/>
              </a:solidFill>
              <a:latin typeface="Arial MT"/>
              <a:cs typeface="Arial MT"/>
            </a:endParaRPr>
          </a:p>
          <a:p>
            <a:pPr marL="63818" marR="566738" defTabSz="685800">
              <a:lnSpc>
                <a:spcPct val="150000"/>
              </a:lnSpc>
            </a:pPr>
            <a:r>
              <a:rPr sz="1050" kern="0" spc="-8" dirty="0">
                <a:solidFill>
                  <a:srgbClr val="252525"/>
                </a:solidFill>
                <a:latin typeface="Arial MT"/>
                <a:cs typeface="Arial MT"/>
              </a:rPr>
              <a:t>These</a:t>
            </a:r>
            <a:r>
              <a:rPr sz="1050" kern="0" spc="-11" dirty="0">
                <a:solidFill>
                  <a:srgbClr val="252525"/>
                </a:solidFill>
                <a:latin typeface="Arial MT"/>
                <a:cs typeface="Arial MT"/>
              </a:rPr>
              <a:t> </a:t>
            </a:r>
            <a:r>
              <a:rPr sz="1050" kern="0" dirty="0">
                <a:solidFill>
                  <a:srgbClr val="252525"/>
                </a:solidFill>
                <a:latin typeface="Arial MT"/>
                <a:cs typeface="Arial MT"/>
              </a:rPr>
              <a:t>datasets</a:t>
            </a:r>
            <a:r>
              <a:rPr sz="1050" kern="0" spc="-4" dirty="0">
                <a:solidFill>
                  <a:srgbClr val="252525"/>
                </a:solidFill>
                <a:latin typeface="Arial MT"/>
                <a:cs typeface="Arial MT"/>
              </a:rPr>
              <a:t> </a:t>
            </a:r>
            <a:r>
              <a:rPr sz="1050" kern="0" dirty="0">
                <a:solidFill>
                  <a:srgbClr val="252525"/>
                </a:solidFill>
                <a:latin typeface="Arial MT"/>
                <a:cs typeface="Arial MT"/>
              </a:rPr>
              <a:t>cover</a:t>
            </a:r>
            <a:r>
              <a:rPr sz="1050" kern="0" spc="-11" dirty="0">
                <a:solidFill>
                  <a:srgbClr val="252525"/>
                </a:solidFill>
                <a:latin typeface="Arial MT"/>
                <a:cs typeface="Arial MT"/>
              </a:rPr>
              <a:t> </a:t>
            </a:r>
            <a:r>
              <a:rPr sz="1050" kern="0" dirty="0">
                <a:solidFill>
                  <a:srgbClr val="252525"/>
                </a:solidFill>
                <a:latin typeface="Arial MT"/>
                <a:cs typeface="Arial MT"/>
              </a:rPr>
              <a:t>a</a:t>
            </a:r>
            <a:r>
              <a:rPr sz="1050" kern="0" spc="-4" dirty="0">
                <a:solidFill>
                  <a:srgbClr val="252525"/>
                </a:solidFill>
                <a:latin typeface="Arial MT"/>
                <a:cs typeface="Arial MT"/>
              </a:rPr>
              <a:t> </a:t>
            </a:r>
            <a:r>
              <a:rPr sz="1050" kern="0" spc="38" dirty="0">
                <a:solidFill>
                  <a:srgbClr val="252525"/>
                </a:solidFill>
                <a:latin typeface="Arial MT"/>
                <a:cs typeface="Arial MT"/>
              </a:rPr>
              <a:t>wide</a:t>
            </a:r>
            <a:r>
              <a:rPr sz="1050" kern="0" spc="-11" dirty="0">
                <a:solidFill>
                  <a:srgbClr val="252525"/>
                </a:solidFill>
                <a:latin typeface="Arial MT"/>
                <a:cs typeface="Arial MT"/>
              </a:rPr>
              <a:t> </a:t>
            </a:r>
            <a:r>
              <a:rPr sz="1050" kern="0" dirty="0">
                <a:solidFill>
                  <a:srgbClr val="252525"/>
                </a:solidFill>
                <a:latin typeface="Arial MT"/>
                <a:cs typeface="Arial MT"/>
              </a:rPr>
              <a:t>range</a:t>
            </a:r>
            <a:r>
              <a:rPr sz="1050" kern="0" spc="-11" dirty="0">
                <a:solidFill>
                  <a:srgbClr val="252525"/>
                </a:solidFill>
                <a:latin typeface="Arial MT"/>
                <a:cs typeface="Arial MT"/>
              </a:rPr>
              <a:t> </a:t>
            </a:r>
            <a:r>
              <a:rPr sz="1050" kern="0" spc="41" dirty="0">
                <a:solidFill>
                  <a:srgbClr val="252525"/>
                </a:solidFill>
                <a:latin typeface="Arial MT"/>
                <a:cs typeface="Arial MT"/>
              </a:rPr>
              <a:t>of</a:t>
            </a:r>
            <a:r>
              <a:rPr sz="1050" kern="0" spc="-4" dirty="0">
                <a:solidFill>
                  <a:srgbClr val="252525"/>
                </a:solidFill>
                <a:latin typeface="Arial MT"/>
                <a:cs typeface="Arial MT"/>
              </a:rPr>
              <a:t> </a:t>
            </a:r>
            <a:r>
              <a:rPr sz="1050" kern="0" dirty="0">
                <a:solidFill>
                  <a:srgbClr val="252525"/>
                </a:solidFill>
                <a:latin typeface="Arial MT"/>
                <a:cs typeface="Arial MT"/>
              </a:rPr>
              <a:t>topics</a:t>
            </a:r>
            <a:r>
              <a:rPr sz="1050" kern="0" spc="-4" dirty="0">
                <a:solidFill>
                  <a:srgbClr val="252525"/>
                </a:solidFill>
                <a:latin typeface="Arial MT"/>
                <a:cs typeface="Arial MT"/>
              </a:rPr>
              <a:t> </a:t>
            </a:r>
            <a:r>
              <a:rPr sz="1050" kern="0" spc="38" dirty="0">
                <a:solidFill>
                  <a:srgbClr val="252525"/>
                </a:solidFill>
                <a:latin typeface="Arial MT"/>
                <a:cs typeface="Arial MT"/>
              </a:rPr>
              <a:t>and</a:t>
            </a:r>
            <a:r>
              <a:rPr sz="1050" kern="0" spc="-11" dirty="0">
                <a:solidFill>
                  <a:srgbClr val="252525"/>
                </a:solidFill>
                <a:latin typeface="Arial MT"/>
                <a:cs typeface="Arial MT"/>
              </a:rPr>
              <a:t> </a:t>
            </a:r>
            <a:r>
              <a:rPr sz="1050" kern="0" spc="34" dirty="0">
                <a:solidFill>
                  <a:srgbClr val="252525"/>
                </a:solidFill>
                <a:latin typeface="Arial MT"/>
                <a:cs typeface="Arial MT"/>
              </a:rPr>
              <a:t>question</a:t>
            </a:r>
            <a:r>
              <a:rPr sz="1050" kern="0" spc="-8" dirty="0">
                <a:solidFill>
                  <a:srgbClr val="252525"/>
                </a:solidFill>
                <a:latin typeface="Arial MT"/>
                <a:cs typeface="Arial MT"/>
              </a:rPr>
              <a:t> </a:t>
            </a:r>
            <a:r>
              <a:rPr sz="1050" kern="0" dirty="0">
                <a:solidFill>
                  <a:srgbClr val="252525"/>
                </a:solidFill>
                <a:latin typeface="Arial MT"/>
                <a:cs typeface="Arial MT"/>
              </a:rPr>
              <a:t>types,</a:t>
            </a:r>
            <a:r>
              <a:rPr sz="1050" kern="0" spc="-8" dirty="0">
                <a:solidFill>
                  <a:srgbClr val="252525"/>
                </a:solidFill>
                <a:latin typeface="Arial MT"/>
                <a:cs typeface="Arial MT"/>
              </a:rPr>
              <a:t> </a:t>
            </a:r>
            <a:r>
              <a:rPr sz="1050" kern="0" spc="38" dirty="0">
                <a:solidFill>
                  <a:srgbClr val="252525"/>
                </a:solidFill>
                <a:latin typeface="Arial MT"/>
                <a:cs typeface="Arial MT"/>
              </a:rPr>
              <a:t>providing</a:t>
            </a:r>
            <a:r>
              <a:rPr sz="1050" kern="0" spc="-8" dirty="0">
                <a:solidFill>
                  <a:srgbClr val="252525"/>
                </a:solidFill>
                <a:latin typeface="Arial MT"/>
                <a:cs typeface="Arial MT"/>
              </a:rPr>
              <a:t> </a:t>
            </a:r>
            <a:r>
              <a:rPr sz="1050" kern="0" dirty="0">
                <a:solidFill>
                  <a:srgbClr val="252525"/>
                </a:solidFill>
                <a:latin typeface="Arial MT"/>
                <a:cs typeface="Arial MT"/>
              </a:rPr>
              <a:t>a</a:t>
            </a:r>
            <a:r>
              <a:rPr sz="1050" kern="0" spc="-8" dirty="0">
                <a:solidFill>
                  <a:srgbClr val="252525"/>
                </a:solidFill>
                <a:latin typeface="Arial MT"/>
                <a:cs typeface="Arial MT"/>
              </a:rPr>
              <a:t> </a:t>
            </a:r>
            <a:r>
              <a:rPr sz="1050" kern="0" dirty="0">
                <a:solidFill>
                  <a:srgbClr val="252525"/>
                </a:solidFill>
                <a:latin typeface="Arial MT"/>
                <a:cs typeface="Arial MT"/>
              </a:rPr>
              <a:t>diverse</a:t>
            </a:r>
            <a:r>
              <a:rPr sz="1050" kern="0" spc="-8" dirty="0">
                <a:solidFill>
                  <a:srgbClr val="252525"/>
                </a:solidFill>
                <a:latin typeface="Arial MT"/>
                <a:cs typeface="Arial MT"/>
              </a:rPr>
              <a:t> </a:t>
            </a:r>
            <a:r>
              <a:rPr sz="1050" kern="0" spc="38" dirty="0">
                <a:solidFill>
                  <a:srgbClr val="252525"/>
                </a:solidFill>
                <a:latin typeface="Arial MT"/>
                <a:cs typeface="Arial MT"/>
              </a:rPr>
              <a:t>and</a:t>
            </a:r>
            <a:r>
              <a:rPr sz="1050" kern="0" spc="-11" dirty="0">
                <a:solidFill>
                  <a:srgbClr val="252525"/>
                </a:solidFill>
                <a:latin typeface="Arial MT"/>
                <a:cs typeface="Arial MT"/>
              </a:rPr>
              <a:t> </a:t>
            </a:r>
            <a:r>
              <a:rPr sz="1050" kern="0" spc="-8" dirty="0">
                <a:solidFill>
                  <a:srgbClr val="252525"/>
                </a:solidFill>
                <a:latin typeface="Arial MT"/>
                <a:cs typeface="Arial MT"/>
              </a:rPr>
              <a:t>challenging </a:t>
            </a:r>
            <a:r>
              <a:rPr sz="1050" kern="0" spc="41" dirty="0">
                <a:solidFill>
                  <a:srgbClr val="252525"/>
                </a:solidFill>
                <a:latin typeface="Arial MT"/>
                <a:cs typeface="Arial MT"/>
              </a:rPr>
              <a:t>environment</a:t>
            </a:r>
            <a:r>
              <a:rPr sz="1050" kern="0" spc="-8" dirty="0">
                <a:solidFill>
                  <a:srgbClr val="252525"/>
                </a:solidFill>
                <a:latin typeface="Arial MT"/>
                <a:cs typeface="Arial MT"/>
              </a:rPr>
              <a:t> </a:t>
            </a:r>
            <a:r>
              <a:rPr sz="1050" kern="0" spc="45" dirty="0">
                <a:solidFill>
                  <a:srgbClr val="252525"/>
                </a:solidFill>
                <a:latin typeface="Arial MT"/>
                <a:cs typeface="Arial MT"/>
              </a:rPr>
              <a:t>for</a:t>
            </a:r>
            <a:r>
              <a:rPr sz="1050" kern="0" spc="-4" dirty="0">
                <a:solidFill>
                  <a:srgbClr val="252525"/>
                </a:solidFill>
                <a:latin typeface="Arial MT"/>
                <a:cs typeface="Arial MT"/>
              </a:rPr>
              <a:t> </a:t>
            </a:r>
            <a:r>
              <a:rPr sz="1050" kern="0" dirty="0">
                <a:solidFill>
                  <a:srgbClr val="252525"/>
                </a:solidFill>
                <a:latin typeface="Arial MT"/>
                <a:cs typeface="Arial MT"/>
              </a:rPr>
              <a:t>testing</a:t>
            </a:r>
            <a:r>
              <a:rPr sz="1050" kern="0" spc="-4" dirty="0">
                <a:solidFill>
                  <a:srgbClr val="252525"/>
                </a:solidFill>
                <a:latin typeface="Arial MT"/>
                <a:cs typeface="Arial MT"/>
              </a:rPr>
              <a:t> </a:t>
            </a:r>
            <a:r>
              <a:rPr sz="1050" kern="0" spc="-26" dirty="0">
                <a:solidFill>
                  <a:srgbClr val="252525"/>
                </a:solidFill>
                <a:latin typeface="Arial MT"/>
                <a:cs typeface="Arial MT"/>
              </a:rPr>
              <a:t>CoT</a:t>
            </a:r>
            <a:r>
              <a:rPr sz="1050" kern="0" spc="-4" dirty="0">
                <a:solidFill>
                  <a:srgbClr val="252525"/>
                </a:solidFill>
                <a:latin typeface="Arial MT"/>
                <a:cs typeface="Arial MT"/>
              </a:rPr>
              <a:t> </a:t>
            </a:r>
            <a:r>
              <a:rPr sz="1050" kern="0" spc="-8" dirty="0">
                <a:solidFill>
                  <a:srgbClr val="252525"/>
                </a:solidFill>
                <a:latin typeface="Arial MT"/>
                <a:cs typeface="Arial MT"/>
              </a:rPr>
              <a:t>faithfulness.</a:t>
            </a:r>
            <a:endParaRPr sz="1050" kern="0">
              <a:solidFill>
                <a:sysClr val="windowText" lastClr="000000"/>
              </a:solidFill>
              <a:latin typeface="Arial MT"/>
              <a:cs typeface="Arial MT"/>
            </a:endParaRPr>
          </a:p>
        </p:txBody>
      </p:sp>
      <p:grpSp>
        <p:nvGrpSpPr>
          <p:cNvPr id="10" name="object 10"/>
          <p:cNvGrpSpPr/>
          <p:nvPr/>
        </p:nvGrpSpPr>
        <p:grpSpPr>
          <a:xfrm>
            <a:off x="567843" y="1386478"/>
            <a:ext cx="8358664" cy="3757136"/>
            <a:chOff x="757123" y="1848637"/>
            <a:chExt cx="11144885" cy="5009515"/>
          </a:xfrm>
        </p:grpSpPr>
        <p:pic>
          <p:nvPicPr>
            <p:cNvPr id="11" name="object 11"/>
            <p:cNvPicPr/>
            <p:nvPr/>
          </p:nvPicPr>
          <p:blipFill>
            <a:blip r:embed="rId3" cstate="print"/>
            <a:stretch>
              <a:fillRect/>
            </a:stretch>
          </p:blipFill>
          <p:spPr>
            <a:xfrm>
              <a:off x="1602638" y="1848637"/>
              <a:ext cx="8866047" cy="789838"/>
            </a:xfrm>
            <a:prstGeom prst="rect">
              <a:avLst/>
            </a:prstGeom>
          </p:spPr>
        </p:pic>
        <p:pic>
          <p:nvPicPr>
            <p:cNvPr id="12" name="object 12"/>
            <p:cNvPicPr/>
            <p:nvPr/>
          </p:nvPicPr>
          <p:blipFill>
            <a:blip r:embed="rId4" cstate="print"/>
            <a:stretch>
              <a:fillRect/>
            </a:stretch>
          </p:blipFill>
          <p:spPr>
            <a:xfrm>
              <a:off x="757123" y="3786466"/>
              <a:ext cx="11144364" cy="3071533"/>
            </a:xfrm>
            <a:prstGeom prst="rect">
              <a:avLst/>
            </a:prstGeom>
          </p:spPr>
        </p:pic>
        <p:sp>
          <p:nvSpPr>
            <p:cNvPr id="13" name="object 13"/>
            <p:cNvSpPr/>
            <p:nvPr/>
          </p:nvSpPr>
          <p:spPr>
            <a:xfrm>
              <a:off x="1014984" y="4030979"/>
              <a:ext cx="10162540" cy="97790"/>
            </a:xfrm>
            <a:custGeom>
              <a:avLst/>
              <a:gdLst/>
              <a:ahLst/>
              <a:cxnLst/>
              <a:rect l="l" t="t" r="r" b="b"/>
              <a:pathLst>
                <a:path w="10162540" h="97789">
                  <a:moveTo>
                    <a:pt x="96012" y="1524"/>
                  </a:moveTo>
                  <a:lnTo>
                    <a:pt x="0" y="1524"/>
                  </a:lnTo>
                  <a:lnTo>
                    <a:pt x="0" y="97536"/>
                  </a:lnTo>
                  <a:lnTo>
                    <a:pt x="96012" y="97536"/>
                  </a:lnTo>
                  <a:lnTo>
                    <a:pt x="96012" y="1524"/>
                  </a:lnTo>
                  <a:close/>
                </a:path>
                <a:path w="10162540" h="97789">
                  <a:moveTo>
                    <a:pt x="10162019" y="0"/>
                  </a:moveTo>
                  <a:lnTo>
                    <a:pt x="10066020" y="0"/>
                  </a:lnTo>
                  <a:lnTo>
                    <a:pt x="10066020" y="94488"/>
                  </a:lnTo>
                  <a:lnTo>
                    <a:pt x="10162019" y="94488"/>
                  </a:lnTo>
                  <a:lnTo>
                    <a:pt x="10162019" y="0"/>
                  </a:lnTo>
                  <a:close/>
                </a:path>
              </a:pathLst>
            </a:custGeom>
            <a:solidFill>
              <a:srgbClr val="D7A425"/>
            </a:solidFill>
          </p:spPr>
          <p:txBody>
            <a:bodyPr wrap="square" lIns="0" tIns="0" rIns="0" bIns="0" rtlCol="0"/>
            <a:lstStyle/>
            <a:p>
              <a:pPr defTabSz="685800"/>
              <a:endParaRPr sz="1350" kern="0">
                <a:solidFill>
                  <a:sysClr val="windowText" lastClr="000000"/>
                </a:solidFill>
              </a:endParaRPr>
            </a:p>
          </p:txBody>
        </p:sp>
      </p:grpSp>
      <p:sp>
        <p:nvSpPr>
          <p:cNvPr id="14" name="object 14"/>
          <p:cNvSpPr/>
          <p:nvPr/>
        </p:nvSpPr>
        <p:spPr>
          <a:xfrm>
            <a:off x="761237" y="4577715"/>
            <a:ext cx="72390" cy="72390"/>
          </a:xfrm>
          <a:custGeom>
            <a:avLst/>
            <a:gdLst/>
            <a:ahLst/>
            <a:cxnLst/>
            <a:rect l="l" t="t" r="r" b="b"/>
            <a:pathLst>
              <a:path w="96519" h="96520">
                <a:moveTo>
                  <a:pt x="96012" y="96012"/>
                </a:moveTo>
                <a:lnTo>
                  <a:pt x="0" y="96012"/>
                </a:lnTo>
                <a:lnTo>
                  <a:pt x="0" y="0"/>
                </a:lnTo>
                <a:lnTo>
                  <a:pt x="96012" y="0"/>
                </a:lnTo>
                <a:lnTo>
                  <a:pt x="96012" y="96012"/>
                </a:lnTo>
                <a:close/>
              </a:path>
            </a:pathLst>
          </a:custGeom>
          <a:solidFill>
            <a:srgbClr val="D7A425"/>
          </a:solidFill>
        </p:spPr>
        <p:txBody>
          <a:bodyPr wrap="square" lIns="0" tIns="0" rIns="0" bIns="0" rtlCol="0"/>
          <a:lstStyle/>
          <a:p>
            <a:pPr defTabSz="685800"/>
            <a:endParaRPr sz="1350" kern="0">
              <a:solidFill>
                <a:sysClr val="windowText" lastClr="000000"/>
              </a:solidFill>
            </a:endParaRPr>
          </a:p>
        </p:txBody>
      </p:sp>
      <p:sp>
        <p:nvSpPr>
          <p:cNvPr id="15" name="object 15"/>
          <p:cNvSpPr/>
          <p:nvPr/>
        </p:nvSpPr>
        <p:spPr>
          <a:xfrm>
            <a:off x="8310753" y="4577715"/>
            <a:ext cx="72390" cy="72390"/>
          </a:xfrm>
          <a:custGeom>
            <a:avLst/>
            <a:gdLst/>
            <a:ahLst/>
            <a:cxnLst/>
            <a:rect l="l" t="t" r="r" b="b"/>
            <a:pathLst>
              <a:path w="96520" h="96520">
                <a:moveTo>
                  <a:pt x="96011" y="96012"/>
                </a:moveTo>
                <a:lnTo>
                  <a:pt x="0" y="96012"/>
                </a:lnTo>
                <a:lnTo>
                  <a:pt x="0" y="0"/>
                </a:lnTo>
                <a:lnTo>
                  <a:pt x="96011" y="0"/>
                </a:lnTo>
                <a:lnTo>
                  <a:pt x="96011" y="96012"/>
                </a:lnTo>
                <a:close/>
              </a:path>
            </a:pathLst>
          </a:custGeom>
          <a:solidFill>
            <a:srgbClr val="D7A425"/>
          </a:solidFill>
        </p:spPr>
        <p:txBody>
          <a:bodyPr wrap="square" lIns="0" tIns="0" rIns="0" bIns="0" rtlCol="0"/>
          <a:lstStyle/>
          <a:p>
            <a:pPr defTabSz="685800"/>
            <a:endParaRPr sz="1350" kern="0">
              <a:solidFill>
                <a:sysClr val="windowText" lastClr="000000"/>
              </a:solidFill>
            </a:endParaRPr>
          </a:p>
        </p:txBody>
      </p:sp>
      <p:sp>
        <p:nvSpPr>
          <p:cNvPr id="16" name="object 16"/>
          <p:cNvSpPr txBox="1"/>
          <p:nvPr/>
        </p:nvSpPr>
        <p:spPr>
          <a:xfrm>
            <a:off x="892255" y="3203239"/>
            <a:ext cx="7252811" cy="1401378"/>
          </a:xfrm>
          <a:prstGeom prst="rect">
            <a:avLst/>
          </a:prstGeom>
        </p:spPr>
        <p:txBody>
          <a:bodyPr vert="horz" wrap="square" lIns="0" tIns="9049" rIns="0" bIns="0" rtlCol="0">
            <a:spAutoFit/>
          </a:bodyPr>
          <a:lstStyle/>
          <a:p>
            <a:pPr marL="9525" algn="just" defTabSz="685800">
              <a:spcBef>
                <a:spcPts val="71"/>
              </a:spcBef>
            </a:pPr>
            <a:r>
              <a:rPr sz="1200" b="1" kern="0" dirty="0">
                <a:solidFill>
                  <a:srgbClr val="252525"/>
                </a:solidFill>
                <a:latin typeface="Arial"/>
                <a:cs typeface="Arial"/>
              </a:rPr>
              <a:t>Construction</a:t>
            </a:r>
            <a:r>
              <a:rPr sz="1200" b="1" kern="0" spc="23" dirty="0">
                <a:solidFill>
                  <a:srgbClr val="252525"/>
                </a:solidFill>
                <a:latin typeface="Arial"/>
                <a:cs typeface="Arial"/>
              </a:rPr>
              <a:t> </a:t>
            </a:r>
            <a:r>
              <a:rPr sz="1200" b="1" kern="0" dirty="0">
                <a:solidFill>
                  <a:srgbClr val="252525"/>
                </a:solidFill>
                <a:latin typeface="Arial"/>
                <a:cs typeface="Arial"/>
              </a:rPr>
              <a:t>of</a:t>
            </a:r>
            <a:r>
              <a:rPr sz="1200" b="1" kern="0" spc="23" dirty="0">
                <a:solidFill>
                  <a:srgbClr val="252525"/>
                </a:solidFill>
                <a:latin typeface="Arial"/>
                <a:cs typeface="Arial"/>
              </a:rPr>
              <a:t> </a:t>
            </a:r>
            <a:r>
              <a:rPr sz="1200" b="1" kern="0" spc="45" dirty="0">
                <a:solidFill>
                  <a:srgbClr val="252525"/>
                </a:solidFill>
                <a:latin typeface="Arial"/>
                <a:cs typeface="Arial"/>
              </a:rPr>
              <a:t>Prompt</a:t>
            </a:r>
            <a:r>
              <a:rPr sz="1200" b="1" kern="0" spc="23" dirty="0">
                <a:solidFill>
                  <a:srgbClr val="252525"/>
                </a:solidFill>
                <a:latin typeface="Arial"/>
                <a:cs typeface="Arial"/>
              </a:rPr>
              <a:t> </a:t>
            </a:r>
            <a:r>
              <a:rPr sz="1200" b="1" kern="0" spc="-15" dirty="0">
                <a:solidFill>
                  <a:srgbClr val="252525"/>
                </a:solidFill>
                <a:latin typeface="Arial"/>
                <a:cs typeface="Arial"/>
              </a:rPr>
              <a:t>Pairs</a:t>
            </a:r>
            <a:endParaRPr sz="1200" kern="0">
              <a:solidFill>
                <a:sysClr val="windowText" lastClr="000000"/>
              </a:solidFill>
              <a:latin typeface="Arial"/>
              <a:cs typeface="Arial"/>
            </a:endParaRPr>
          </a:p>
          <a:p>
            <a:pPr marL="35243" marR="237173" algn="just" defTabSz="685800">
              <a:lnSpc>
                <a:spcPct val="150000"/>
              </a:lnSpc>
              <a:spcBef>
                <a:spcPts val="236"/>
              </a:spcBef>
            </a:pPr>
            <a:r>
              <a:rPr sz="1050" kern="0" spc="-8" dirty="0">
                <a:solidFill>
                  <a:srgbClr val="252525"/>
                </a:solidFill>
                <a:latin typeface="Arial MT"/>
                <a:cs typeface="Arial MT"/>
              </a:rPr>
              <a:t>Based</a:t>
            </a:r>
            <a:r>
              <a:rPr sz="1050" kern="0" spc="-15" dirty="0">
                <a:solidFill>
                  <a:srgbClr val="252525"/>
                </a:solidFill>
                <a:latin typeface="Arial MT"/>
                <a:cs typeface="Arial MT"/>
              </a:rPr>
              <a:t> </a:t>
            </a:r>
            <a:r>
              <a:rPr sz="1050" kern="0" spc="49" dirty="0">
                <a:solidFill>
                  <a:srgbClr val="252525"/>
                </a:solidFill>
                <a:latin typeface="Arial MT"/>
                <a:cs typeface="Arial MT"/>
              </a:rPr>
              <a:t>on</a:t>
            </a:r>
            <a:r>
              <a:rPr sz="1050" kern="0" spc="-15" dirty="0">
                <a:solidFill>
                  <a:srgbClr val="252525"/>
                </a:solidFill>
                <a:latin typeface="Arial MT"/>
                <a:cs typeface="Arial MT"/>
              </a:rPr>
              <a:t> </a:t>
            </a:r>
            <a:r>
              <a:rPr sz="1050" kern="0" spc="45" dirty="0">
                <a:solidFill>
                  <a:srgbClr val="252525"/>
                </a:solidFill>
                <a:latin typeface="Arial MT"/>
                <a:cs typeface="Arial MT"/>
              </a:rPr>
              <a:t>the</a:t>
            </a:r>
            <a:r>
              <a:rPr sz="1050" kern="0" spc="-15" dirty="0">
                <a:solidFill>
                  <a:srgbClr val="252525"/>
                </a:solidFill>
                <a:latin typeface="Arial MT"/>
                <a:cs typeface="Arial MT"/>
              </a:rPr>
              <a:t> </a:t>
            </a:r>
            <a:r>
              <a:rPr sz="1050" kern="0" dirty="0">
                <a:solidFill>
                  <a:srgbClr val="252525"/>
                </a:solidFill>
                <a:latin typeface="Arial MT"/>
                <a:cs typeface="Arial MT"/>
              </a:rPr>
              <a:t>selected</a:t>
            </a:r>
            <a:r>
              <a:rPr sz="1050" kern="0" spc="-15" dirty="0">
                <a:solidFill>
                  <a:srgbClr val="252525"/>
                </a:solidFill>
                <a:latin typeface="Arial MT"/>
                <a:cs typeface="Arial MT"/>
              </a:rPr>
              <a:t> </a:t>
            </a:r>
            <a:r>
              <a:rPr sz="1050" kern="0" spc="41" dirty="0">
                <a:solidFill>
                  <a:srgbClr val="252525"/>
                </a:solidFill>
                <a:latin typeface="Arial MT"/>
                <a:cs typeface="Arial MT"/>
              </a:rPr>
              <a:t>prompts,</a:t>
            </a:r>
            <a:r>
              <a:rPr sz="1050" kern="0" spc="-11" dirty="0">
                <a:solidFill>
                  <a:srgbClr val="252525"/>
                </a:solidFill>
                <a:latin typeface="Arial MT"/>
                <a:cs typeface="Arial MT"/>
              </a:rPr>
              <a:t> </a:t>
            </a:r>
            <a:r>
              <a:rPr sz="1050" kern="0" dirty="0">
                <a:solidFill>
                  <a:srgbClr val="252525"/>
                </a:solidFill>
                <a:latin typeface="Arial MT"/>
                <a:cs typeface="Arial MT"/>
              </a:rPr>
              <a:t>researchers</a:t>
            </a:r>
            <a:r>
              <a:rPr sz="1050" kern="0" spc="-11" dirty="0">
                <a:solidFill>
                  <a:srgbClr val="252525"/>
                </a:solidFill>
                <a:latin typeface="Arial MT"/>
                <a:cs typeface="Arial MT"/>
              </a:rPr>
              <a:t> </a:t>
            </a:r>
            <a:r>
              <a:rPr sz="1050" kern="0" spc="34" dirty="0">
                <a:solidFill>
                  <a:srgbClr val="252525"/>
                </a:solidFill>
                <a:latin typeface="Arial MT"/>
                <a:cs typeface="Arial MT"/>
              </a:rPr>
              <a:t>constructed</a:t>
            </a:r>
            <a:r>
              <a:rPr sz="1050" kern="0" spc="-15" dirty="0">
                <a:solidFill>
                  <a:srgbClr val="252525"/>
                </a:solidFill>
                <a:latin typeface="Arial MT"/>
                <a:cs typeface="Arial MT"/>
              </a:rPr>
              <a:t> </a:t>
            </a:r>
            <a:r>
              <a:rPr sz="1050" kern="0" spc="64" dirty="0">
                <a:solidFill>
                  <a:srgbClr val="252525"/>
                </a:solidFill>
                <a:latin typeface="Arial MT"/>
                <a:cs typeface="Arial MT"/>
              </a:rPr>
              <a:t>prompt</a:t>
            </a:r>
            <a:r>
              <a:rPr sz="1050" kern="0" spc="-11" dirty="0">
                <a:solidFill>
                  <a:srgbClr val="252525"/>
                </a:solidFill>
                <a:latin typeface="Arial MT"/>
                <a:cs typeface="Arial MT"/>
              </a:rPr>
              <a:t> </a:t>
            </a:r>
            <a:r>
              <a:rPr sz="1050" kern="0" dirty="0">
                <a:solidFill>
                  <a:srgbClr val="252525"/>
                </a:solidFill>
                <a:latin typeface="Arial MT"/>
                <a:cs typeface="Arial MT"/>
              </a:rPr>
              <a:t>pairs</a:t>
            </a:r>
            <a:r>
              <a:rPr sz="1050" kern="0" spc="-11" dirty="0">
                <a:solidFill>
                  <a:srgbClr val="252525"/>
                </a:solidFill>
                <a:latin typeface="Arial MT"/>
                <a:cs typeface="Arial MT"/>
              </a:rPr>
              <a:t> </a:t>
            </a:r>
            <a:r>
              <a:rPr sz="1050" kern="0" dirty="0">
                <a:solidFill>
                  <a:srgbClr val="252525"/>
                </a:solidFill>
                <a:latin typeface="Arial MT"/>
                <a:cs typeface="Arial MT"/>
              </a:rPr>
              <a:t>by</a:t>
            </a:r>
            <a:r>
              <a:rPr sz="1050" kern="0" spc="-15" dirty="0">
                <a:solidFill>
                  <a:srgbClr val="252525"/>
                </a:solidFill>
                <a:latin typeface="Arial MT"/>
                <a:cs typeface="Arial MT"/>
              </a:rPr>
              <a:t> </a:t>
            </a:r>
            <a:r>
              <a:rPr sz="1050" kern="0" dirty="0">
                <a:solidFill>
                  <a:srgbClr val="252525"/>
                </a:solidFill>
                <a:latin typeface="Arial MT"/>
                <a:cs typeface="Arial MT"/>
              </a:rPr>
              <a:t>inserting</a:t>
            </a:r>
            <a:r>
              <a:rPr sz="1050" kern="0" spc="-15" dirty="0">
                <a:solidFill>
                  <a:srgbClr val="252525"/>
                </a:solidFill>
                <a:latin typeface="Arial MT"/>
                <a:cs typeface="Arial MT"/>
              </a:rPr>
              <a:t> </a:t>
            </a:r>
            <a:r>
              <a:rPr sz="1050" kern="0" spc="45" dirty="0">
                <a:solidFill>
                  <a:srgbClr val="252525"/>
                </a:solidFill>
                <a:latin typeface="Arial MT"/>
                <a:cs typeface="Arial MT"/>
              </a:rPr>
              <a:t>the</a:t>
            </a:r>
            <a:r>
              <a:rPr sz="1050" kern="0" spc="-15" dirty="0">
                <a:solidFill>
                  <a:srgbClr val="252525"/>
                </a:solidFill>
                <a:latin typeface="Arial MT"/>
                <a:cs typeface="Arial MT"/>
              </a:rPr>
              <a:t> </a:t>
            </a:r>
            <a:r>
              <a:rPr sz="1050" kern="0" spc="49" dirty="0">
                <a:solidFill>
                  <a:srgbClr val="252525"/>
                </a:solidFill>
                <a:latin typeface="Arial MT"/>
                <a:cs typeface="Arial MT"/>
              </a:rPr>
              <a:t>prompts</a:t>
            </a:r>
            <a:r>
              <a:rPr sz="1050" kern="0" spc="-11" dirty="0">
                <a:solidFill>
                  <a:srgbClr val="252525"/>
                </a:solidFill>
                <a:latin typeface="Arial MT"/>
                <a:cs typeface="Arial MT"/>
              </a:rPr>
              <a:t> </a:t>
            </a:r>
            <a:r>
              <a:rPr sz="1050" kern="0" spc="56" dirty="0">
                <a:solidFill>
                  <a:srgbClr val="252525"/>
                </a:solidFill>
                <a:latin typeface="Arial MT"/>
                <a:cs typeface="Arial MT"/>
              </a:rPr>
              <a:t>into</a:t>
            </a:r>
            <a:r>
              <a:rPr sz="1050" kern="0" spc="-8" dirty="0">
                <a:solidFill>
                  <a:srgbClr val="252525"/>
                </a:solidFill>
                <a:latin typeface="Arial MT"/>
                <a:cs typeface="Arial MT"/>
              </a:rPr>
              <a:t> </a:t>
            </a:r>
            <a:r>
              <a:rPr sz="1050" kern="0" spc="45" dirty="0">
                <a:solidFill>
                  <a:srgbClr val="252525"/>
                </a:solidFill>
                <a:latin typeface="Arial MT"/>
                <a:cs typeface="Arial MT"/>
              </a:rPr>
              <a:t>the</a:t>
            </a:r>
            <a:r>
              <a:rPr sz="1050" kern="0" spc="-15" dirty="0">
                <a:solidFill>
                  <a:srgbClr val="252525"/>
                </a:solidFill>
                <a:latin typeface="Arial MT"/>
                <a:cs typeface="Arial MT"/>
              </a:rPr>
              <a:t> </a:t>
            </a:r>
            <a:r>
              <a:rPr sz="1050" kern="0" spc="53" dirty="0">
                <a:solidFill>
                  <a:srgbClr val="252525"/>
                </a:solidFill>
                <a:latin typeface="Arial MT"/>
                <a:cs typeface="Arial MT"/>
              </a:rPr>
              <a:t>multiple</a:t>
            </a:r>
            <a:r>
              <a:rPr sz="1050" kern="0" spc="-15" dirty="0">
                <a:solidFill>
                  <a:srgbClr val="252525"/>
                </a:solidFill>
                <a:latin typeface="Arial MT"/>
                <a:cs typeface="Arial MT"/>
              </a:rPr>
              <a:t> </a:t>
            </a:r>
            <a:r>
              <a:rPr sz="1050" kern="0" spc="-38" dirty="0">
                <a:solidFill>
                  <a:srgbClr val="252525"/>
                </a:solidFill>
                <a:latin typeface="Arial MT"/>
                <a:cs typeface="Arial MT"/>
              </a:rPr>
              <a:t>- </a:t>
            </a:r>
            <a:r>
              <a:rPr sz="1050" kern="0" dirty="0">
                <a:solidFill>
                  <a:srgbClr val="252525"/>
                </a:solidFill>
                <a:latin typeface="Arial MT"/>
                <a:cs typeface="Arial MT"/>
              </a:rPr>
              <a:t>choice</a:t>
            </a:r>
            <a:r>
              <a:rPr sz="1050" kern="0" spc="11" dirty="0">
                <a:solidFill>
                  <a:srgbClr val="252525"/>
                </a:solidFill>
                <a:latin typeface="Arial MT"/>
                <a:cs typeface="Arial MT"/>
              </a:rPr>
              <a:t> </a:t>
            </a:r>
            <a:r>
              <a:rPr sz="1050" kern="0" dirty="0">
                <a:solidFill>
                  <a:srgbClr val="252525"/>
                </a:solidFill>
                <a:latin typeface="Arial MT"/>
                <a:cs typeface="Arial MT"/>
              </a:rPr>
              <a:t>questions.</a:t>
            </a:r>
            <a:r>
              <a:rPr sz="1050" kern="0" spc="23" dirty="0">
                <a:solidFill>
                  <a:srgbClr val="252525"/>
                </a:solidFill>
                <a:latin typeface="Arial MT"/>
                <a:cs typeface="Arial MT"/>
              </a:rPr>
              <a:t> </a:t>
            </a:r>
            <a:r>
              <a:rPr sz="1050" kern="0" dirty="0">
                <a:solidFill>
                  <a:srgbClr val="252525"/>
                </a:solidFill>
                <a:latin typeface="Arial MT"/>
                <a:cs typeface="Arial MT"/>
              </a:rPr>
              <a:t>This</a:t>
            </a:r>
            <a:r>
              <a:rPr sz="1050" kern="0" spc="19" dirty="0">
                <a:solidFill>
                  <a:srgbClr val="252525"/>
                </a:solidFill>
                <a:latin typeface="Arial MT"/>
                <a:cs typeface="Arial MT"/>
              </a:rPr>
              <a:t> </a:t>
            </a:r>
            <a:r>
              <a:rPr sz="1050" kern="0" spc="38" dirty="0">
                <a:solidFill>
                  <a:srgbClr val="252525"/>
                </a:solidFill>
                <a:latin typeface="Arial MT"/>
                <a:cs typeface="Arial MT"/>
              </a:rPr>
              <a:t>allowed</a:t>
            </a:r>
            <a:r>
              <a:rPr sz="1050" kern="0" spc="15" dirty="0">
                <a:solidFill>
                  <a:srgbClr val="252525"/>
                </a:solidFill>
                <a:latin typeface="Arial MT"/>
                <a:cs typeface="Arial MT"/>
              </a:rPr>
              <a:t> </a:t>
            </a:r>
            <a:r>
              <a:rPr sz="1050" kern="0" spc="56" dirty="0">
                <a:solidFill>
                  <a:srgbClr val="252525"/>
                </a:solidFill>
                <a:latin typeface="Arial MT"/>
                <a:cs typeface="Arial MT"/>
              </a:rPr>
              <a:t>them</a:t>
            </a:r>
            <a:r>
              <a:rPr sz="1050" kern="0" spc="8" dirty="0">
                <a:solidFill>
                  <a:srgbClr val="252525"/>
                </a:solidFill>
                <a:latin typeface="Arial MT"/>
                <a:cs typeface="Arial MT"/>
              </a:rPr>
              <a:t> </a:t>
            </a:r>
            <a:r>
              <a:rPr sz="1050" kern="0" spc="71" dirty="0">
                <a:solidFill>
                  <a:srgbClr val="252525"/>
                </a:solidFill>
                <a:latin typeface="Arial MT"/>
                <a:cs typeface="Arial MT"/>
              </a:rPr>
              <a:t>to</a:t>
            </a:r>
            <a:r>
              <a:rPr sz="1050" kern="0" spc="19" dirty="0">
                <a:solidFill>
                  <a:srgbClr val="252525"/>
                </a:solidFill>
                <a:latin typeface="Arial MT"/>
                <a:cs typeface="Arial MT"/>
              </a:rPr>
              <a:t> </a:t>
            </a:r>
            <a:r>
              <a:rPr sz="1050" kern="0" dirty="0">
                <a:solidFill>
                  <a:srgbClr val="252525"/>
                </a:solidFill>
                <a:latin typeface="Arial MT"/>
                <a:cs typeface="Arial MT"/>
              </a:rPr>
              <a:t>create</a:t>
            </a:r>
            <a:r>
              <a:rPr sz="1050" kern="0" spc="15" dirty="0">
                <a:solidFill>
                  <a:srgbClr val="252525"/>
                </a:solidFill>
                <a:latin typeface="Arial MT"/>
                <a:cs typeface="Arial MT"/>
              </a:rPr>
              <a:t> </a:t>
            </a:r>
            <a:r>
              <a:rPr sz="1050" kern="0" spc="45" dirty="0">
                <a:solidFill>
                  <a:srgbClr val="252525"/>
                </a:solidFill>
                <a:latin typeface="Arial MT"/>
                <a:cs typeface="Arial MT"/>
              </a:rPr>
              <a:t>controlled</a:t>
            </a:r>
            <a:r>
              <a:rPr sz="1050" kern="0" spc="15" dirty="0">
                <a:solidFill>
                  <a:srgbClr val="252525"/>
                </a:solidFill>
                <a:latin typeface="Arial MT"/>
                <a:cs typeface="Arial MT"/>
              </a:rPr>
              <a:t> </a:t>
            </a:r>
            <a:r>
              <a:rPr sz="1050" kern="0" dirty="0">
                <a:solidFill>
                  <a:srgbClr val="252525"/>
                </a:solidFill>
                <a:latin typeface="Arial MT"/>
                <a:cs typeface="Arial MT"/>
              </a:rPr>
              <a:t>experiments</a:t>
            </a:r>
            <a:r>
              <a:rPr sz="1050" kern="0" spc="19" dirty="0">
                <a:solidFill>
                  <a:srgbClr val="252525"/>
                </a:solidFill>
                <a:latin typeface="Arial MT"/>
                <a:cs typeface="Arial MT"/>
              </a:rPr>
              <a:t> </a:t>
            </a:r>
            <a:r>
              <a:rPr sz="1050" kern="0" spc="71" dirty="0">
                <a:solidFill>
                  <a:srgbClr val="252525"/>
                </a:solidFill>
                <a:latin typeface="Arial MT"/>
                <a:cs typeface="Arial MT"/>
              </a:rPr>
              <a:t>to</a:t>
            </a:r>
            <a:r>
              <a:rPr sz="1050" kern="0" spc="19" dirty="0">
                <a:solidFill>
                  <a:srgbClr val="252525"/>
                </a:solidFill>
                <a:latin typeface="Arial MT"/>
                <a:cs typeface="Arial MT"/>
              </a:rPr>
              <a:t> </a:t>
            </a:r>
            <a:r>
              <a:rPr sz="1050" kern="0" dirty="0">
                <a:solidFill>
                  <a:srgbClr val="252525"/>
                </a:solidFill>
                <a:latin typeface="Arial MT"/>
                <a:cs typeface="Arial MT"/>
              </a:rPr>
              <a:t>observe</a:t>
            </a:r>
            <a:r>
              <a:rPr sz="1050" kern="0" spc="15" dirty="0">
                <a:solidFill>
                  <a:srgbClr val="252525"/>
                </a:solidFill>
                <a:latin typeface="Arial MT"/>
                <a:cs typeface="Arial MT"/>
              </a:rPr>
              <a:t> </a:t>
            </a:r>
            <a:r>
              <a:rPr sz="1050" kern="0" spc="45" dirty="0">
                <a:solidFill>
                  <a:srgbClr val="252525"/>
                </a:solidFill>
                <a:latin typeface="Arial MT"/>
                <a:cs typeface="Arial MT"/>
              </a:rPr>
              <a:t>the</a:t>
            </a:r>
            <a:r>
              <a:rPr sz="1050" kern="0" spc="15" dirty="0">
                <a:solidFill>
                  <a:srgbClr val="252525"/>
                </a:solidFill>
                <a:latin typeface="Arial MT"/>
                <a:cs typeface="Arial MT"/>
              </a:rPr>
              <a:t> </a:t>
            </a:r>
            <a:r>
              <a:rPr sz="1050" kern="0" spc="38" dirty="0">
                <a:solidFill>
                  <a:srgbClr val="252525"/>
                </a:solidFill>
                <a:latin typeface="Arial MT"/>
                <a:cs typeface="Arial MT"/>
              </a:rPr>
              <a:t>model's</a:t>
            </a:r>
            <a:r>
              <a:rPr sz="1050" kern="0" spc="19" dirty="0">
                <a:solidFill>
                  <a:srgbClr val="252525"/>
                </a:solidFill>
                <a:latin typeface="Arial MT"/>
                <a:cs typeface="Arial MT"/>
              </a:rPr>
              <a:t> </a:t>
            </a:r>
            <a:r>
              <a:rPr sz="1050" kern="0" dirty="0">
                <a:solidFill>
                  <a:srgbClr val="252525"/>
                </a:solidFill>
                <a:latin typeface="Arial MT"/>
                <a:cs typeface="Arial MT"/>
              </a:rPr>
              <a:t>behavior</a:t>
            </a:r>
            <a:r>
              <a:rPr sz="1050" kern="0" spc="15" dirty="0">
                <a:solidFill>
                  <a:srgbClr val="252525"/>
                </a:solidFill>
                <a:latin typeface="Arial MT"/>
                <a:cs typeface="Arial MT"/>
              </a:rPr>
              <a:t> </a:t>
            </a:r>
            <a:r>
              <a:rPr sz="1050" kern="0" spc="38" dirty="0">
                <a:solidFill>
                  <a:srgbClr val="252525"/>
                </a:solidFill>
                <a:latin typeface="Arial MT"/>
                <a:cs typeface="Arial MT"/>
              </a:rPr>
              <a:t>and</a:t>
            </a:r>
            <a:r>
              <a:rPr sz="1050" kern="0" spc="15" dirty="0">
                <a:solidFill>
                  <a:srgbClr val="252525"/>
                </a:solidFill>
                <a:latin typeface="Arial MT"/>
                <a:cs typeface="Arial MT"/>
              </a:rPr>
              <a:t> </a:t>
            </a:r>
            <a:r>
              <a:rPr sz="1050" kern="0" spc="-34" dirty="0">
                <a:solidFill>
                  <a:srgbClr val="252525"/>
                </a:solidFill>
                <a:latin typeface="Arial MT"/>
                <a:cs typeface="Arial MT"/>
              </a:rPr>
              <a:t>CoT</a:t>
            </a:r>
            <a:r>
              <a:rPr sz="1050" kern="0" spc="15" dirty="0">
                <a:solidFill>
                  <a:srgbClr val="252525"/>
                </a:solidFill>
                <a:latin typeface="Arial MT"/>
                <a:cs typeface="Arial MT"/>
              </a:rPr>
              <a:t> </a:t>
            </a:r>
            <a:r>
              <a:rPr sz="1050" kern="0" spc="26" dirty="0">
                <a:solidFill>
                  <a:srgbClr val="252525"/>
                </a:solidFill>
                <a:latin typeface="Arial MT"/>
                <a:cs typeface="Arial MT"/>
              </a:rPr>
              <a:t>in </a:t>
            </a:r>
            <a:r>
              <a:rPr sz="1050" kern="0" dirty="0">
                <a:solidFill>
                  <a:srgbClr val="252525"/>
                </a:solidFill>
                <a:latin typeface="Arial MT"/>
                <a:cs typeface="Arial MT"/>
              </a:rPr>
              <a:t>response</a:t>
            </a:r>
            <a:r>
              <a:rPr sz="1050" kern="0" spc="-26" dirty="0">
                <a:solidFill>
                  <a:srgbClr val="252525"/>
                </a:solidFill>
                <a:latin typeface="Arial MT"/>
                <a:cs typeface="Arial MT"/>
              </a:rPr>
              <a:t> </a:t>
            </a:r>
            <a:r>
              <a:rPr sz="1050" kern="0" spc="71" dirty="0">
                <a:solidFill>
                  <a:srgbClr val="252525"/>
                </a:solidFill>
                <a:latin typeface="Arial MT"/>
                <a:cs typeface="Arial MT"/>
              </a:rPr>
              <a:t>to</a:t>
            </a:r>
            <a:r>
              <a:rPr sz="1050" kern="0" spc="-23" dirty="0">
                <a:solidFill>
                  <a:srgbClr val="252525"/>
                </a:solidFill>
                <a:latin typeface="Arial MT"/>
                <a:cs typeface="Arial MT"/>
              </a:rPr>
              <a:t> </a:t>
            </a:r>
            <a:r>
              <a:rPr sz="1050" kern="0" spc="38" dirty="0">
                <a:solidFill>
                  <a:srgbClr val="252525"/>
                </a:solidFill>
                <a:latin typeface="Arial MT"/>
                <a:cs typeface="Arial MT"/>
              </a:rPr>
              <a:t>different</a:t>
            </a:r>
            <a:r>
              <a:rPr sz="1050" kern="0" spc="-26" dirty="0">
                <a:solidFill>
                  <a:srgbClr val="252525"/>
                </a:solidFill>
                <a:latin typeface="Arial MT"/>
                <a:cs typeface="Arial MT"/>
              </a:rPr>
              <a:t> </a:t>
            </a:r>
            <a:r>
              <a:rPr sz="1050" kern="0" spc="34" dirty="0">
                <a:solidFill>
                  <a:srgbClr val="252525"/>
                </a:solidFill>
                <a:latin typeface="Arial MT"/>
                <a:cs typeface="Arial MT"/>
              </a:rPr>
              <a:t>prompts.</a:t>
            </a:r>
            <a:endParaRPr sz="1050" kern="0">
              <a:solidFill>
                <a:sysClr val="windowText" lastClr="000000"/>
              </a:solidFill>
              <a:latin typeface="Arial MT"/>
              <a:cs typeface="Arial MT"/>
            </a:endParaRPr>
          </a:p>
          <a:p>
            <a:pPr marL="35243" marR="3810" algn="just" defTabSz="685800">
              <a:lnSpc>
                <a:spcPct val="150000"/>
              </a:lnSpc>
            </a:pPr>
            <a:r>
              <a:rPr sz="1050" kern="0" spc="8" dirty="0">
                <a:solidFill>
                  <a:srgbClr val="252525"/>
                </a:solidFill>
                <a:latin typeface="Arial MT"/>
                <a:cs typeface="Arial MT"/>
              </a:rPr>
              <a:t>The</a:t>
            </a:r>
            <a:r>
              <a:rPr sz="1050" kern="0" spc="-26" dirty="0">
                <a:solidFill>
                  <a:srgbClr val="252525"/>
                </a:solidFill>
                <a:latin typeface="Arial MT"/>
                <a:cs typeface="Arial MT"/>
              </a:rPr>
              <a:t> </a:t>
            </a:r>
            <a:r>
              <a:rPr sz="1050" kern="0" spc="64" dirty="0">
                <a:solidFill>
                  <a:srgbClr val="252525"/>
                </a:solidFill>
                <a:latin typeface="Arial MT"/>
                <a:cs typeface="Arial MT"/>
              </a:rPr>
              <a:t>prompt</a:t>
            </a:r>
            <a:r>
              <a:rPr sz="1050" kern="0" spc="-26" dirty="0">
                <a:solidFill>
                  <a:srgbClr val="252525"/>
                </a:solidFill>
                <a:latin typeface="Arial MT"/>
                <a:cs typeface="Arial MT"/>
              </a:rPr>
              <a:t> </a:t>
            </a:r>
            <a:r>
              <a:rPr sz="1050" kern="0" spc="8" dirty="0">
                <a:solidFill>
                  <a:srgbClr val="252525"/>
                </a:solidFill>
                <a:latin typeface="Arial MT"/>
                <a:cs typeface="Arial MT"/>
              </a:rPr>
              <a:t>pairs</a:t>
            </a:r>
            <a:r>
              <a:rPr sz="1050" kern="0" spc="-23" dirty="0">
                <a:solidFill>
                  <a:srgbClr val="252525"/>
                </a:solidFill>
                <a:latin typeface="Arial MT"/>
                <a:cs typeface="Arial MT"/>
              </a:rPr>
              <a:t> </a:t>
            </a:r>
            <a:r>
              <a:rPr sz="1050" kern="0" spc="8" dirty="0">
                <a:solidFill>
                  <a:srgbClr val="252525"/>
                </a:solidFill>
                <a:latin typeface="Arial MT"/>
                <a:cs typeface="Arial MT"/>
              </a:rPr>
              <a:t>were</a:t>
            </a:r>
            <a:r>
              <a:rPr sz="1050" kern="0" spc="-26" dirty="0">
                <a:solidFill>
                  <a:srgbClr val="252525"/>
                </a:solidFill>
                <a:latin typeface="Arial MT"/>
                <a:cs typeface="Arial MT"/>
              </a:rPr>
              <a:t> </a:t>
            </a:r>
            <a:r>
              <a:rPr sz="1050" kern="0" spc="8" dirty="0">
                <a:solidFill>
                  <a:srgbClr val="252525"/>
                </a:solidFill>
                <a:latin typeface="Arial MT"/>
                <a:cs typeface="Arial MT"/>
              </a:rPr>
              <a:t>carefully</a:t>
            </a:r>
            <a:r>
              <a:rPr sz="1050" kern="0" spc="-23" dirty="0">
                <a:solidFill>
                  <a:srgbClr val="252525"/>
                </a:solidFill>
                <a:latin typeface="Arial MT"/>
                <a:cs typeface="Arial MT"/>
              </a:rPr>
              <a:t> </a:t>
            </a:r>
            <a:r>
              <a:rPr sz="1050" kern="0" spc="8" dirty="0">
                <a:solidFill>
                  <a:srgbClr val="252525"/>
                </a:solidFill>
                <a:latin typeface="Arial MT"/>
                <a:cs typeface="Arial MT"/>
              </a:rPr>
              <a:t>designed</a:t>
            </a:r>
            <a:r>
              <a:rPr sz="1050" kern="0" spc="-26" dirty="0">
                <a:solidFill>
                  <a:srgbClr val="252525"/>
                </a:solidFill>
                <a:latin typeface="Arial MT"/>
                <a:cs typeface="Arial MT"/>
              </a:rPr>
              <a:t> </a:t>
            </a:r>
            <a:r>
              <a:rPr sz="1050" kern="0" spc="71" dirty="0">
                <a:solidFill>
                  <a:srgbClr val="252525"/>
                </a:solidFill>
                <a:latin typeface="Arial MT"/>
                <a:cs typeface="Arial MT"/>
              </a:rPr>
              <a:t>to</a:t>
            </a:r>
            <a:r>
              <a:rPr sz="1050" kern="0" spc="-23" dirty="0">
                <a:solidFill>
                  <a:srgbClr val="252525"/>
                </a:solidFill>
                <a:latin typeface="Arial MT"/>
                <a:cs typeface="Arial MT"/>
              </a:rPr>
              <a:t> </a:t>
            </a:r>
            <a:r>
              <a:rPr sz="1050" kern="0" spc="8" dirty="0">
                <a:solidFill>
                  <a:srgbClr val="252525"/>
                </a:solidFill>
                <a:latin typeface="Arial MT"/>
                <a:cs typeface="Arial MT"/>
              </a:rPr>
              <a:t>ensure</a:t>
            </a:r>
            <a:r>
              <a:rPr sz="1050" kern="0" spc="-26" dirty="0">
                <a:solidFill>
                  <a:srgbClr val="252525"/>
                </a:solidFill>
                <a:latin typeface="Arial MT"/>
                <a:cs typeface="Arial MT"/>
              </a:rPr>
              <a:t> </a:t>
            </a:r>
            <a:r>
              <a:rPr sz="1050" kern="0" spc="56" dirty="0">
                <a:solidFill>
                  <a:srgbClr val="252525"/>
                </a:solidFill>
                <a:latin typeface="Arial MT"/>
                <a:cs typeface="Arial MT"/>
              </a:rPr>
              <a:t>that</a:t>
            </a:r>
            <a:r>
              <a:rPr sz="1050" kern="0" spc="-26" dirty="0">
                <a:solidFill>
                  <a:srgbClr val="252525"/>
                </a:solidFill>
                <a:latin typeface="Arial MT"/>
                <a:cs typeface="Arial MT"/>
              </a:rPr>
              <a:t> </a:t>
            </a:r>
            <a:r>
              <a:rPr sz="1050" kern="0" spc="45" dirty="0">
                <a:solidFill>
                  <a:srgbClr val="252525"/>
                </a:solidFill>
                <a:latin typeface="Arial MT"/>
                <a:cs typeface="Arial MT"/>
              </a:rPr>
              <a:t>the</a:t>
            </a:r>
            <a:r>
              <a:rPr sz="1050" kern="0" spc="-23" dirty="0">
                <a:solidFill>
                  <a:srgbClr val="252525"/>
                </a:solidFill>
                <a:latin typeface="Arial MT"/>
                <a:cs typeface="Arial MT"/>
              </a:rPr>
              <a:t> </a:t>
            </a:r>
            <a:r>
              <a:rPr sz="1050" kern="0" spc="38" dirty="0">
                <a:solidFill>
                  <a:srgbClr val="252525"/>
                </a:solidFill>
                <a:latin typeface="Arial MT"/>
                <a:cs typeface="Arial MT"/>
              </a:rPr>
              <a:t>model's</a:t>
            </a:r>
            <a:r>
              <a:rPr sz="1050" kern="0" spc="-23" dirty="0">
                <a:solidFill>
                  <a:srgbClr val="252525"/>
                </a:solidFill>
                <a:latin typeface="Arial MT"/>
                <a:cs typeface="Arial MT"/>
              </a:rPr>
              <a:t> </a:t>
            </a:r>
            <a:r>
              <a:rPr sz="1050" kern="0" dirty="0">
                <a:solidFill>
                  <a:srgbClr val="252525"/>
                </a:solidFill>
                <a:latin typeface="Arial MT"/>
                <a:cs typeface="Arial MT"/>
              </a:rPr>
              <a:t>use</a:t>
            </a:r>
            <a:r>
              <a:rPr sz="1050" kern="0" spc="-26" dirty="0">
                <a:solidFill>
                  <a:srgbClr val="252525"/>
                </a:solidFill>
                <a:latin typeface="Arial MT"/>
                <a:cs typeface="Arial MT"/>
              </a:rPr>
              <a:t> </a:t>
            </a:r>
            <a:r>
              <a:rPr sz="1050" kern="0" spc="41" dirty="0">
                <a:solidFill>
                  <a:srgbClr val="252525"/>
                </a:solidFill>
                <a:latin typeface="Arial MT"/>
                <a:cs typeface="Arial MT"/>
              </a:rPr>
              <a:t>of</a:t>
            </a:r>
            <a:r>
              <a:rPr sz="1050" kern="0" spc="-19" dirty="0">
                <a:solidFill>
                  <a:srgbClr val="252525"/>
                </a:solidFill>
                <a:latin typeface="Arial MT"/>
                <a:cs typeface="Arial MT"/>
              </a:rPr>
              <a:t> </a:t>
            </a:r>
            <a:r>
              <a:rPr sz="1050" kern="0" spc="45" dirty="0">
                <a:solidFill>
                  <a:srgbClr val="252525"/>
                </a:solidFill>
                <a:latin typeface="Arial MT"/>
                <a:cs typeface="Arial MT"/>
              </a:rPr>
              <a:t>the</a:t>
            </a:r>
            <a:r>
              <a:rPr sz="1050" kern="0" spc="-26" dirty="0">
                <a:solidFill>
                  <a:srgbClr val="252525"/>
                </a:solidFill>
                <a:latin typeface="Arial MT"/>
                <a:cs typeface="Arial MT"/>
              </a:rPr>
              <a:t> </a:t>
            </a:r>
            <a:r>
              <a:rPr sz="1050" kern="0" spc="64" dirty="0">
                <a:solidFill>
                  <a:srgbClr val="252525"/>
                </a:solidFill>
                <a:latin typeface="Arial MT"/>
                <a:cs typeface="Arial MT"/>
              </a:rPr>
              <a:t>prompt</a:t>
            </a:r>
            <a:r>
              <a:rPr sz="1050" kern="0" spc="-26" dirty="0">
                <a:solidFill>
                  <a:srgbClr val="252525"/>
                </a:solidFill>
                <a:latin typeface="Arial MT"/>
                <a:cs typeface="Arial MT"/>
              </a:rPr>
              <a:t> </a:t>
            </a:r>
            <a:r>
              <a:rPr sz="1050" kern="0" spc="41" dirty="0">
                <a:solidFill>
                  <a:srgbClr val="252525"/>
                </a:solidFill>
                <a:latin typeface="Arial MT"/>
                <a:cs typeface="Arial MT"/>
              </a:rPr>
              <a:t>could</a:t>
            </a:r>
            <a:r>
              <a:rPr sz="1050" kern="0" spc="-26" dirty="0">
                <a:solidFill>
                  <a:srgbClr val="252525"/>
                </a:solidFill>
                <a:latin typeface="Arial MT"/>
                <a:cs typeface="Arial MT"/>
              </a:rPr>
              <a:t> </a:t>
            </a:r>
            <a:r>
              <a:rPr sz="1050" kern="0" spc="8" dirty="0">
                <a:solidFill>
                  <a:srgbClr val="252525"/>
                </a:solidFill>
                <a:latin typeface="Arial MT"/>
                <a:cs typeface="Arial MT"/>
              </a:rPr>
              <a:t>be</a:t>
            </a:r>
            <a:r>
              <a:rPr sz="1050" kern="0" spc="-26" dirty="0">
                <a:solidFill>
                  <a:srgbClr val="252525"/>
                </a:solidFill>
                <a:latin typeface="Arial MT"/>
                <a:cs typeface="Arial MT"/>
              </a:rPr>
              <a:t> </a:t>
            </a:r>
            <a:r>
              <a:rPr sz="1050" kern="0" spc="8" dirty="0">
                <a:solidFill>
                  <a:srgbClr val="252525"/>
                </a:solidFill>
                <a:latin typeface="Arial MT"/>
                <a:cs typeface="Arial MT"/>
              </a:rPr>
              <a:t>clearly</a:t>
            </a:r>
            <a:r>
              <a:rPr sz="1050" kern="0" spc="-26" dirty="0">
                <a:solidFill>
                  <a:srgbClr val="252525"/>
                </a:solidFill>
                <a:latin typeface="Arial MT"/>
                <a:cs typeface="Arial MT"/>
              </a:rPr>
              <a:t> </a:t>
            </a:r>
            <a:r>
              <a:rPr sz="1050" kern="0" spc="38" dirty="0">
                <a:solidFill>
                  <a:srgbClr val="252525"/>
                </a:solidFill>
                <a:latin typeface="Arial MT"/>
                <a:cs typeface="Arial MT"/>
              </a:rPr>
              <a:t>identified</a:t>
            </a:r>
            <a:r>
              <a:rPr sz="1050" kern="0" spc="-23" dirty="0">
                <a:solidFill>
                  <a:srgbClr val="252525"/>
                </a:solidFill>
                <a:latin typeface="Arial MT"/>
                <a:cs typeface="Arial MT"/>
              </a:rPr>
              <a:t> </a:t>
            </a:r>
            <a:r>
              <a:rPr sz="1050" kern="0" spc="19" dirty="0">
                <a:solidFill>
                  <a:srgbClr val="252525"/>
                </a:solidFill>
                <a:latin typeface="Arial MT"/>
                <a:cs typeface="Arial MT"/>
              </a:rPr>
              <a:t>and </a:t>
            </a:r>
            <a:r>
              <a:rPr sz="1050" kern="0" spc="-8" dirty="0">
                <a:solidFill>
                  <a:srgbClr val="252525"/>
                </a:solidFill>
                <a:latin typeface="Arial MT"/>
                <a:cs typeface="Arial MT"/>
              </a:rPr>
              <a:t>evaluated.</a:t>
            </a:r>
            <a:endParaRPr sz="1050" kern="0">
              <a:solidFill>
                <a:sysClr val="windowText" lastClr="000000"/>
              </a:solidFill>
              <a:latin typeface="Arial MT"/>
              <a:cs typeface="Arial MT"/>
            </a:endParaRPr>
          </a:p>
        </p:txBody>
      </p:sp>
      <p:grpSp>
        <p:nvGrpSpPr>
          <p:cNvPr id="17" name="object 17"/>
          <p:cNvGrpSpPr/>
          <p:nvPr/>
        </p:nvGrpSpPr>
        <p:grpSpPr>
          <a:xfrm>
            <a:off x="215693" y="143504"/>
            <a:ext cx="8028623" cy="3892391"/>
            <a:chOff x="287591" y="191338"/>
            <a:chExt cx="10704830" cy="5189855"/>
          </a:xfrm>
        </p:grpSpPr>
        <p:pic>
          <p:nvPicPr>
            <p:cNvPr id="18" name="object 18"/>
            <p:cNvPicPr/>
            <p:nvPr/>
          </p:nvPicPr>
          <p:blipFill>
            <a:blip r:embed="rId5" cstate="print"/>
            <a:stretch>
              <a:fillRect/>
            </a:stretch>
          </p:blipFill>
          <p:spPr>
            <a:xfrm>
              <a:off x="1231315" y="4591329"/>
              <a:ext cx="9750475" cy="789838"/>
            </a:xfrm>
            <a:prstGeom prst="rect">
              <a:avLst/>
            </a:prstGeom>
          </p:spPr>
        </p:pic>
        <p:sp>
          <p:nvSpPr>
            <p:cNvPr id="19" name="object 19"/>
            <p:cNvSpPr/>
            <p:nvPr/>
          </p:nvSpPr>
          <p:spPr>
            <a:xfrm>
              <a:off x="10600588" y="4169701"/>
              <a:ext cx="391795" cy="379095"/>
            </a:xfrm>
            <a:custGeom>
              <a:avLst/>
              <a:gdLst/>
              <a:ahLst/>
              <a:cxnLst/>
              <a:rect l="l" t="t" r="r" b="b"/>
              <a:pathLst>
                <a:path w="391795" h="379095">
                  <a:moveTo>
                    <a:pt x="171323" y="177292"/>
                  </a:moveTo>
                  <a:lnTo>
                    <a:pt x="88658" y="177292"/>
                  </a:lnTo>
                  <a:lnTo>
                    <a:pt x="71290" y="175585"/>
                  </a:lnTo>
                  <a:lnTo>
                    <a:pt x="26034" y="151257"/>
                  </a:lnTo>
                  <a:lnTo>
                    <a:pt x="1706" y="106033"/>
                  </a:lnTo>
                  <a:lnTo>
                    <a:pt x="0" y="88671"/>
                  </a:lnTo>
                  <a:lnTo>
                    <a:pt x="1711" y="71279"/>
                  </a:lnTo>
                  <a:lnTo>
                    <a:pt x="26034" y="26035"/>
                  </a:lnTo>
                  <a:lnTo>
                    <a:pt x="71269" y="1706"/>
                  </a:lnTo>
                  <a:lnTo>
                    <a:pt x="88658" y="0"/>
                  </a:lnTo>
                  <a:lnTo>
                    <a:pt x="106034" y="1706"/>
                  </a:lnTo>
                  <a:lnTo>
                    <a:pt x="151295" y="26035"/>
                  </a:lnTo>
                  <a:lnTo>
                    <a:pt x="88658" y="26301"/>
                  </a:lnTo>
                  <a:lnTo>
                    <a:pt x="64422" y="31208"/>
                  </a:lnTo>
                  <a:lnTo>
                    <a:pt x="44597" y="44584"/>
                  </a:lnTo>
                  <a:lnTo>
                    <a:pt x="31214" y="64411"/>
                  </a:lnTo>
                  <a:lnTo>
                    <a:pt x="26301" y="88671"/>
                  </a:lnTo>
                  <a:lnTo>
                    <a:pt x="31206" y="112909"/>
                  </a:lnTo>
                  <a:lnTo>
                    <a:pt x="44578" y="132738"/>
                  </a:lnTo>
                  <a:lnTo>
                    <a:pt x="64401" y="146126"/>
                  </a:lnTo>
                  <a:lnTo>
                    <a:pt x="88658" y="151041"/>
                  </a:lnTo>
                  <a:lnTo>
                    <a:pt x="177291" y="151041"/>
                  </a:lnTo>
                  <a:lnTo>
                    <a:pt x="177279" y="171323"/>
                  </a:lnTo>
                  <a:lnTo>
                    <a:pt x="171323" y="177292"/>
                  </a:lnTo>
                  <a:close/>
                </a:path>
                <a:path w="391795" h="379095">
                  <a:moveTo>
                    <a:pt x="177291" y="151041"/>
                  </a:moveTo>
                  <a:lnTo>
                    <a:pt x="151028" y="151041"/>
                  </a:lnTo>
                  <a:lnTo>
                    <a:pt x="151028" y="88671"/>
                  </a:lnTo>
                  <a:lnTo>
                    <a:pt x="146099" y="64411"/>
                  </a:lnTo>
                  <a:lnTo>
                    <a:pt x="132716" y="44584"/>
                  </a:lnTo>
                  <a:lnTo>
                    <a:pt x="112896" y="31208"/>
                  </a:lnTo>
                  <a:lnTo>
                    <a:pt x="88658" y="26301"/>
                  </a:lnTo>
                  <a:lnTo>
                    <a:pt x="151514" y="26301"/>
                  </a:lnTo>
                  <a:lnTo>
                    <a:pt x="162446" y="39583"/>
                  </a:lnTo>
                  <a:lnTo>
                    <a:pt x="170608" y="54790"/>
                  </a:lnTo>
                  <a:lnTo>
                    <a:pt x="175623" y="71279"/>
                  </a:lnTo>
                  <a:lnTo>
                    <a:pt x="177330" y="88671"/>
                  </a:lnTo>
                  <a:lnTo>
                    <a:pt x="177291" y="151041"/>
                  </a:lnTo>
                  <a:close/>
                </a:path>
                <a:path w="391795" h="379095">
                  <a:moveTo>
                    <a:pt x="302539" y="177292"/>
                  </a:moveTo>
                  <a:lnTo>
                    <a:pt x="219887" y="177292"/>
                  </a:lnTo>
                  <a:lnTo>
                    <a:pt x="213918" y="171284"/>
                  </a:lnTo>
                  <a:lnTo>
                    <a:pt x="213923" y="88620"/>
                  </a:lnTo>
                  <a:lnTo>
                    <a:pt x="228812" y="39583"/>
                  </a:lnTo>
                  <a:lnTo>
                    <a:pt x="268709" y="6721"/>
                  </a:lnTo>
                  <a:lnTo>
                    <a:pt x="302590" y="0"/>
                  </a:lnTo>
                  <a:lnTo>
                    <a:pt x="319981" y="1706"/>
                  </a:lnTo>
                  <a:lnTo>
                    <a:pt x="336469" y="6721"/>
                  </a:lnTo>
                  <a:lnTo>
                    <a:pt x="351673" y="14884"/>
                  </a:lnTo>
                  <a:lnTo>
                    <a:pt x="365213" y="26035"/>
                  </a:lnTo>
                  <a:lnTo>
                    <a:pt x="365391" y="26250"/>
                  </a:lnTo>
                  <a:lnTo>
                    <a:pt x="302590" y="26250"/>
                  </a:lnTo>
                  <a:lnTo>
                    <a:pt x="278330" y="31158"/>
                  </a:lnTo>
                  <a:lnTo>
                    <a:pt x="258503" y="44534"/>
                  </a:lnTo>
                  <a:lnTo>
                    <a:pt x="245127" y="64361"/>
                  </a:lnTo>
                  <a:lnTo>
                    <a:pt x="240220" y="88620"/>
                  </a:lnTo>
                  <a:lnTo>
                    <a:pt x="240220" y="150990"/>
                  </a:lnTo>
                  <a:lnTo>
                    <a:pt x="365464" y="150990"/>
                  </a:lnTo>
                  <a:lnTo>
                    <a:pt x="365213" y="151295"/>
                  </a:lnTo>
                  <a:lnTo>
                    <a:pt x="351638" y="162424"/>
                  </a:lnTo>
                  <a:lnTo>
                    <a:pt x="336410" y="170575"/>
                  </a:lnTo>
                  <a:lnTo>
                    <a:pt x="319915" y="175585"/>
                  </a:lnTo>
                  <a:lnTo>
                    <a:pt x="302539" y="177292"/>
                  </a:lnTo>
                  <a:close/>
                </a:path>
                <a:path w="391795" h="379095">
                  <a:moveTo>
                    <a:pt x="365464" y="150990"/>
                  </a:moveTo>
                  <a:lnTo>
                    <a:pt x="302590" y="150990"/>
                  </a:lnTo>
                  <a:lnTo>
                    <a:pt x="326833" y="146083"/>
                  </a:lnTo>
                  <a:lnTo>
                    <a:pt x="346662" y="132707"/>
                  </a:lnTo>
                  <a:lnTo>
                    <a:pt x="360047" y="112880"/>
                  </a:lnTo>
                  <a:lnTo>
                    <a:pt x="364959" y="88620"/>
                  </a:lnTo>
                  <a:lnTo>
                    <a:pt x="360038" y="64361"/>
                  </a:lnTo>
                  <a:lnTo>
                    <a:pt x="346648" y="44534"/>
                  </a:lnTo>
                  <a:lnTo>
                    <a:pt x="326814" y="31158"/>
                  </a:lnTo>
                  <a:lnTo>
                    <a:pt x="302590" y="26250"/>
                  </a:lnTo>
                  <a:lnTo>
                    <a:pt x="365391" y="26250"/>
                  </a:lnTo>
                  <a:lnTo>
                    <a:pt x="376364" y="39583"/>
                  </a:lnTo>
                  <a:lnTo>
                    <a:pt x="384527" y="54790"/>
                  </a:lnTo>
                  <a:lnTo>
                    <a:pt x="389541" y="71279"/>
                  </a:lnTo>
                  <a:lnTo>
                    <a:pt x="391243" y="88620"/>
                  </a:lnTo>
                  <a:lnTo>
                    <a:pt x="389541" y="106062"/>
                  </a:lnTo>
                  <a:lnTo>
                    <a:pt x="384527" y="122550"/>
                  </a:lnTo>
                  <a:lnTo>
                    <a:pt x="376364" y="137754"/>
                  </a:lnTo>
                  <a:lnTo>
                    <a:pt x="365464" y="150990"/>
                  </a:lnTo>
                  <a:close/>
                </a:path>
                <a:path w="391795" h="379095">
                  <a:moveTo>
                    <a:pt x="88658" y="378637"/>
                  </a:moveTo>
                  <a:lnTo>
                    <a:pt x="39536" y="363710"/>
                  </a:lnTo>
                  <a:lnTo>
                    <a:pt x="6709" y="323792"/>
                  </a:lnTo>
                  <a:lnTo>
                    <a:pt x="3" y="289928"/>
                  </a:lnTo>
                  <a:lnTo>
                    <a:pt x="1706" y="272598"/>
                  </a:lnTo>
                  <a:lnTo>
                    <a:pt x="26034" y="227342"/>
                  </a:lnTo>
                  <a:lnTo>
                    <a:pt x="71269" y="203014"/>
                  </a:lnTo>
                  <a:lnTo>
                    <a:pt x="88658" y="201307"/>
                  </a:lnTo>
                  <a:lnTo>
                    <a:pt x="171323" y="201307"/>
                  </a:lnTo>
                  <a:lnTo>
                    <a:pt x="177279" y="207263"/>
                  </a:lnTo>
                  <a:lnTo>
                    <a:pt x="177279" y="227647"/>
                  </a:lnTo>
                  <a:lnTo>
                    <a:pt x="88658" y="227647"/>
                  </a:lnTo>
                  <a:lnTo>
                    <a:pt x="64401" y="232553"/>
                  </a:lnTo>
                  <a:lnTo>
                    <a:pt x="44578" y="245924"/>
                  </a:lnTo>
                  <a:lnTo>
                    <a:pt x="31206" y="265736"/>
                  </a:lnTo>
                  <a:lnTo>
                    <a:pt x="26309" y="289928"/>
                  </a:lnTo>
                  <a:lnTo>
                    <a:pt x="31206" y="314209"/>
                  </a:lnTo>
                  <a:lnTo>
                    <a:pt x="44578" y="334038"/>
                  </a:lnTo>
                  <a:lnTo>
                    <a:pt x="64401" y="347423"/>
                  </a:lnTo>
                  <a:lnTo>
                    <a:pt x="88658" y="352336"/>
                  </a:lnTo>
                  <a:lnTo>
                    <a:pt x="151434" y="352336"/>
                  </a:lnTo>
                  <a:lnTo>
                    <a:pt x="151256" y="352552"/>
                  </a:lnTo>
                  <a:lnTo>
                    <a:pt x="137709" y="363710"/>
                  </a:lnTo>
                  <a:lnTo>
                    <a:pt x="122505" y="371890"/>
                  </a:lnTo>
                  <a:lnTo>
                    <a:pt x="106028" y="376922"/>
                  </a:lnTo>
                  <a:lnTo>
                    <a:pt x="88658" y="378637"/>
                  </a:lnTo>
                  <a:close/>
                </a:path>
                <a:path w="391795" h="379095">
                  <a:moveTo>
                    <a:pt x="151434" y="352336"/>
                  </a:moveTo>
                  <a:lnTo>
                    <a:pt x="88658" y="352336"/>
                  </a:lnTo>
                  <a:lnTo>
                    <a:pt x="112910" y="347423"/>
                  </a:lnTo>
                  <a:lnTo>
                    <a:pt x="132740" y="334038"/>
                  </a:lnTo>
                  <a:lnTo>
                    <a:pt x="146119" y="314209"/>
                  </a:lnTo>
                  <a:lnTo>
                    <a:pt x="151028" y="289928"/>
                  </a:lnTo>
                  <a:lnTo>
                    <a:pt x="151028" y="227647"/>
                  </a:lnTo>
                  <a:lnTo>
                    <a:pt x="177279" y="227647"/>
                  </a:lnTo>
                  <a:lnTo>
                    <a:pt x="177279" y="289928"/>
                  </a:lnTo>
                  <a:lnTo>
                    <a:pt x="175572" y="307303"/>
                  </a:lnTo>
                  <a:lnTo>
                    <a:pt x="170559" y="323792"/>
                  </a:lnTo>
                  <a:lnTo>
                    <a:pt x="162400" y="339005"/>
                  </a:lnTo>
                  <a:lnTo>
                    <a:pt x="151434" y="352336"/>
                  </a:lnTo>
                  <a:close/>
                </a:path>
                <a:path w="391795" h="379095">
                  <a:moveTo>
                    <a:pt x="302539" y="378637"/>
                  </a:moveTo>
                  <a:lnTo>
                    <a:pt x="253468" y="363753"/>
                  </a:lnTo>
                  <a:lnTo>
                    <a:pt x="220602" y="323846"/>
                  </a:lnTo>
                  <a:lnTo>
                    <a:pt x="213880" y="289966"/>
                  </a:lnTo>
                  <a:lnTo>
                    <a:pt x="213880" y="207314"/>
                  </a:lnTo>
                  <a:lnTo>
                    <a:pt x="219836" y="201345"/>
                  </a:lnTo>
                  <a:lnTo>
                    <a:pt x="302501" y="201345"/>
                  </a:lnTo>
                  <a:lnTo>
                    <a:pt x="351584" y="216235"/>
                  </a:lnTo>
                  <a:lnTo>
                    <a:pt x="365357" y="227647"/>
                  </a:lnTo>
                  <a:lnTo>
                    <a:pt x="240220" y="227647"/>
                  </a:lnTo>
                  <a:lnTo>
                    <a:pt x="240220" y="289966"/>
                  </a:lnTo>
                  <a:lnTo>
                    <a:pt x="245127" y="314255"/>
                  </a:lnTo>
                  <a:lnTo>
                    <a:pt x="258503" y="334084"/>
                  </a:lnTo>
                  <a:lnTo>
                    <a:pt x="278330" y="347472"/>
                  </a:lnTo>
                  <a:lnTo>
                    <a:pt x="302590" y="352386"/>
                  </a:lnTo>
                  <a:lnTo>
                    <a:pt x="365353" y="352386"/>
                  </a:lnTo>
                  <a:lnTo>
                    <a:pt x="365175" y="352602"/>
                  </a:lnTo>
                  <a:lnTo>
                    <a:pt x="351622" y="363753"/>
                  </a:lnTo>
                  <a:lnTo>
                    <a:pt x="336405" y="371916"/>
                  </a:lnTo>
                  <a:lnTo>
                    <a:pt x="319914" y="376930"/>
                  </a:lnTo>
                  <a:lnTo>
                    <a:pt x="302539" y="378637"/>
                  </a:lnTo>
                  <a:close/>
                </a:path>
                <a:path w="391795" h="379095">
                  <a:moveTo>
                    <a:pt x="365353" y="352386"/>
                  </a:moveTo>
                  <a:lnTo>
                    <a:pt x="302590" y="352386"/>
                  </a:lnTo>
                  <a:lnTo>
                    <a:pt x="326860" y="347472"/>
                  </a:lnTo>
                  <a:lnTo>
                    <a:pt x="346689" y="334084"/>
                  </a:lnTo>
                  <a:lnTo>
                    <a:pt x="360057" y="314255"/>
                  </a:lnTo>
                  <a:lnTo>
                    <a:pt x="364949" y="289966"/>
                  </a:lnTo>
                  <a:lnTo>
                    <a:pt x="360052" y="265757"/>
                  </a:lnTo>
                  <a:lnTo>
                    <a:pt x="346676" y="245930"/>
                  </a:lnTo>
                  <a:lnTo>
                    <a:pt x="326849" y="232554"/>
                  </a:lnTo>
                  <a:lnTo>
                    <a:pt x="302590" y="227647"/>
                  </a:lnTo>
                  <a:lnTo>
                    <a:pt x="365357" y="227647"/>
                  </a:lnTo>
                  <a:lnTo>
                    <a:pt x="376281" y="240928"/>
                  </a:lnTo>
                  <a:lnTo>
                    <a:pt x="384440" y="256136"/>
                  </a:lnTo>
                  <a:lnTo>
                    <a:pt x="389453" y="272625"/>
                  </a:lnTo>
                  <a:lnTo>
                    <a:pt x="391155" y="289966"/>
                  </a:lnTo>
                  <a:lnTo>
                    <a:pt x="389465" y="307357"/>
                  </a:lnTo>
                  <a:lnTo>
                    <a:pt x="384471" y="323846"/>
                  </a:lnTo>
                  <a:lnTo>
                    <a:pt x="376323" y="339054"/>
                  </a:lnTo>
                  <a:lnTo>
                    <a:pt x="365353" y="352386"/>
                  </a:lnTo>
                  <a:close/>
                </a:path>
              </a:pathLst>
            </a:custGeom>
            <a:solidFill>
              <a:srgbClr val="BEBEBE"/>
            </a:solidFill>
          </p:spPr>
          <p:txBody>
            <a:bodyPr wrap="square" lIns="0" tIns="0" rIns="0" bIns="0" rtlCol="0"/>
            <a:lstStyle/>
            <a:p>
              <a:pPr defTabSz="685800"/>
              <a:endParaRPr sz="1350" kern="0">
                <a:solidFill>
                  <a:sysClr val="windowText" lastClr="000000"/>
                </a:solidFill>
              </a:endParaRPr>
            </a:p>
          </p:txBody>
        </p:sp>
        <p:sp>
          <p:nvSpPr>
            <p:cNvPr id="20" name="object 20"/>
            <p:cNvSpPr/>
            <p:nvPr/>
          </p:nvSpPr>
          <p:spPr>
            <a:xfrm>
              <a:off x="287591" y="191338"/>
              <a:ext cx="619125" cy="722630"/>
            </a:xfrm>
            <a:custGeom>
              <a:avLst/>
              <a:gdLst/>
              <a:ahLst/>
              <a:cxnLst/>
              <a:rect l="l" t="t" r="r" b="b"/>
              <a:pathLst>
                <a:path w="619125" h="722630">
                  <a:moveTo>
                    <a:pt x="619125" y="722223"/>
                  </a:moveTo>
                  <a:lnTo>
                    <a:pt x="0" y="722223"/>
                  </a:lnTo>
                  <a:lnTo>
                    <a:pt x="0" y="0"/>
                  </a:lnTo>
                  <a:lnTo>
                    <a:pt x="619125" y="0"/>
                  </a:lnTo>
                  <a:lnTo>
                    <a:pt x="619125" y="4762"/>
                  </a:lnTo>
                  <a:lnTo>
                    <a:pt x="9525" y="4762"/>
                  </a:lnTo>
                  <a:lnTo>
                    <a:pt x="4762" y="9524"/>
                  </a:lnTo>
                  <a:lnTo>
                    <a:pt x="9525" y="9524"/>
                  </a:lnTo>
                  <a:lnTo>
                    <a:pt x="9525" y="712698"/>
                  </a:lnTo>
                  <a:lnTo>
                    <a:pt x="4762" y="712698"/>
                  </a:lnTo>
                  <a:lnTo>
                    <a:pt x="9525" y="717461"/>
                  </a:lnTo>
                  <a:lnTo>
                    <a:pt x="619125" y="717461"/>
                  </a:lnTo>
                  <a:lnTo>
                    <a:pt x="619125" y="722223"/>
                  </a:lnTo>
                  <a:close/>
                </a:path>
                <a:path w="619125" h="722630">
                  <a:moveTo>
                    <a:pt x="9525" y="9524"/>
                  </a:moveTo>
                  <a:lnTo>
                    <a:pt x="4762" y="9524"/>
                  </a:lnTo>
                  <a:lnTo>
                    <a:pt x="9525" y="4762"/>
                  </a:lnTo>
                  <a:lnTo>
                    <a:pt x="9525" y="9524"/>
                  </a:lnTo>
                  <a:close/>
                </a:path>
                <a:path w="619125" h="722630">
                  <a:moveTo>
                    <a:pt x="609600" y="9524"/>
                  </a:moveTo>
                  <a:lnTo>
                    <a:pt x="9525" y="9524"/>
                  </a:lnTo>
                  <a:lnTo>
                    <a:pt x="9525" y="4762"/>
                  </a:lnTo>
                  <a:lnTo>
                    <a:pt x="609600" y="4762"/>
                  </a:lnTo>
                  <a:lnTo>
                    <a:pt x="609600" y="9524"/>
                  </a:lnTo>
                  <a:close/>
                </a:path>
                <a:path w="619125" h="722630">
                  <a:moveTo>
                    <a:pt x="609600" y="717461"/>
                  </a:moveTo>
                  <a:lnTo>
                    <a:pt x="609600" y="4762"/>
                  </a:lnTo>
                  <a:lnTo>
                    <a:pt x="614362" y="9524"/>
                  </a:lnTo>
                  <a:lnTo>
                    <a:pt x="619125" y="9524"/>
                  </a:lnTo>
                  <a:lnTo>
                    <a:pt x="619125" y="712698"/>
                  </a:lnTo>
                  <a:lnTo>
                    <a:pt x="614362" y="712698"/>
                  </a:lnTo>
                  <a:lnTo>
                    <a:pt x="609600" y="717461"/>
                  </a:lnTo>
                  <a:close/>
                </a:path>
                <a:path w="619125" h="722630">
                  <a:moveTo>
                    <a:pt x="619125" y="9524"/>
                  </a:moveTo>
                  <a:lnTo>
                    <a:pt x="614362" y="9524"/>
                  </a:lnTo>
                  <a:lnTo>
                    <a:pt x="609600" y="4762"/>
                  </a:lnTo>
                  <a:lnTo>
                    <a:pt x="619125" y="4762"/>
                  </a:lnTo>
                  <a:lnTo>
                    <a:pt x="619125" y="9524"/>
                  </a:lnTo>
                  <a:close/>
                </a:path>
                <a:path w="619125" h="722630">
                  <a:moveTo>
                    <a:pt x="9525" y="717461"/>
                  </a:moveTo>
                  <a:lnTo>
                    <a:pt x="4762" y="712698"/>
                  </a:lnTo>
                  <a:lnTo>
                    <a:pt x="9525" y="712698"/>
                  </a:lnTo>
                  <a:lnTo>
                    <a:pt x="9525" y="717461"/>
                  </a:lnTo>
                  <a:close/>
                </a:path>
                <a:path w="619125" h="722630">
                  <a:moveTo>
                    <a:pt x="609600" y="717461"/>
                  </a:moveTo>
                  <a:lnTo>
                    <a:pt x="9525" y="717461"/>
                  </a:lnTo>
                  <a:lnTo>
                    <a:pt x="9525" y="712698"/>
                  </a:lnTo>
                  <a:lnTo>
                    <a:pt x="609600" y="712698"/>
                  </a:lnTo>
                  <a:lnTo>
                    <a:pt x="609600" y="717461"/>
                  </a:lnTo>
                  <a:close/>
                </a:path>
                <a:path w="619125" h="722630">
                  <a:moveTo>
                    <a:pt x="619125" y="717461"/>
                  </a:moveTo>
                  <a:lnTo>
                    <a:pt x="609600" y="717461"/>
                  </a:lnTo>
                  <a:lnTo>
                    <a:pt x="614362" y="712698"/>
                  </a:lnTo>
                  <a:lnTo>
                    <a:pt x="619125" y="712698"/>
                  </a:lnTo>
                  <a:lnTo>
                    <a:pt x="619125" y="717461"/>
                  </a:lnTo>
                  <a:close/>
                </a:path>
              </a:pathLst>
            </a:custGeom>
            <a:solidFill>
              <a:srgbClr val="808080"/>
            </a:solidFill>
          </p:spPr>
          <p:txBody>
            <a:bodyPr wrap="square" lIns="0" tIns="0" rIns="0" bIns="0" rtlCol="0"/>
            <a:lstStyle/>
            <a:p>
              <a:pPr defTabSz="685800"/>
              <a:endParaRPr sz="1350" kern="0">
                <a:solidFill>
                  <a:sysClr val="windowText" lastClr="000000"/>
                </a:solidFill>
              </a:endParaRPr>
            </a:p>
          </p:txBody>
        </p:sp>
        <p:sp>
          <p:nvSpPr>
            <p:cNvPr id="21" name="object 21"/>
            <p:cNvSpPr/>
            <p:nvPr/>
          </p:nvSpPr>
          <p:spPr>
            <a:xfrm>
              <a:off x="635508" y="591311"/>
              <a:ext cx="556260" cy="460375"/>
            </a:xfrm>
            <a:custGeom>
              <a:avLst/>
              <a:gdLst/>
              <a:ahLst/>
              <a:cxnLst/>
              <a:rect l="l" t="t" r="r" b="b"/>
              <a:pathLst>
                <a:path w="556260" h="460375">
                  <a:moveTo>
                    <a:pt x="556260" y="460248"/>
                  </a:moveTo>
                  <a:lnTo>
                    <a:pt x="0" y="460248"/>
                  </a:lnTo>
                  <a:lnTo>
                    <a:pt x="0" y="0"/>
                  </a:lnTo>
                  <a:lnTo>
                    <a:pt x="556260" y="0"/>
                  </a:lnTo>
                  <a:lnTo>
                    <a:pt x="556260" y="460248"/>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grpSp>
      <p:sp>
        <p:nvSpPr>
          <p:cNvPr id="22" name="object 22"/>
          <p:cNvSpPr txBox="1">
            <a:spLocks noGrp="1"/>
          </p:cNvSpPr>
          <p:nvPr>
            <p:ph type="title"/>
          </p:nvPr>
        </p:nvSpPr>
        <p:spPr>
          <a:xfrm>
            <a:off x="406743" y="353830"/>
            <a:ext cx="5663565" cy="355867"/>
          </a:xfrm>
          <a:prstGeom prst="rect">
            <a:avLst/>
          </a:prstGeom>
        </p:spPr>
        <p:txBody>
          <a:bodyPr vert="horz" wrap="square" lIns="0" tIns="9525" rIns="0" bIns="0" rtlCol="0">
            <a:spAutoFit/>
          </a:bodyPr>
          <a:lstStyle/>
          <a:p>
            <a:pPr marL="9525">
              <a:spcBef>
                <a:spcPts val="75"/>
              </a:spcBef>
            </a:pPr>
            <a:r>
              <a:rPr spc="34" dirty="0"/>
              <a:t>Selection</a:t>
            </a:r>
            <a:r>
              <a:rPr spc="-98" dirty="0"/>
              <a:t> </a:t>
            </a:r>
            <a:r>
              <a:rPr spc="53" dirty="0"/>
              <a:t>of</a:t>
            </a:r>
            <a:r>
              <a:rPr spc="-94" dirty="0"/>
              <a:t> </a:t>
            </a:r>
            <a:r>
              <a:rPr spc="60" dirty="0"/>
              <a:t>Experimental</a:t>
            </a:r>
            <a:r>
              <a:rPr spc="-94" dirty="0"/>
              <a:t> </a:t>
            </a:r>
            <a:r>
              <a:rPr spc="64" dirty="0"/>
              <a:t>Data</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4674" y="914762"/>
            <a:ext cx="3258979" cy="4229100"/>
            <a:chOff x="286232" y="1219682"/>
            <a:chExt cx="4345305" cy="5638800"/>
          </a:xfrm>
        </p:grpSpPr>
        <p:pic>
          <p:nvPicPr>
            <p:cNvPr id="3" name="object 3"/>
            <p:cNvPicPr/>
            <p:nvPr/>
          </p:nvPicPr>
          <p:blipFill>
            <a:blip r:embed="rId2" cstate="print"/>
            <a:stretch>
              <a:fillRect/>
            </a:stretch>
          </p:blipFill>
          <p:spPr>
            <a:xfrm>
              <a:off x="286232" y="1219682"/>
              <a:ext cx="4344873" cy="5638317"/>
            </a:xfrm>
            <a:prstGeom prst="rect">
              <a:avLst/>
            </a:prstGeom>
          </p:spPr>
        </p:pic>
        <p:sp>
          <p:nvSpPr>
            <p:cNvPr id="4" name="object 4"/>
            <p:cNvSpPr/>
            <p:nvPr/>
          </p:nvSpPr>
          <p:spPr>
            <a:xfrm>
              <a:off x="3880104" y="1464563"/>
              <a:ext cx="68580" cy="2169160"/>
            </a:xfrm>
            <a:custGeom>
              <a:avLst/>
              <a:gdLst/>
              <a:ahLst/>
              <a:cxnLst/>
              <a:rect l="l" t="t" r="r" b="b"/>
              <a:pathLst>
                <a:path w="68579" h="2169160">
                  <a:moveTo>
                    <a:pt x="68567" y="2072640"/>
                  </a:moveTo>
                  <a:lnTo>
                    <a:pt x="0" y="2072640"/>
                  </a:lnTo>
                  <a:lnTo>
                    <a:pt x="0" y="2168652"/>
                  </a:lnTo>
                  <a:lnTo>
                    <a:pt x="68567" y="2168652"/>
                  </a:lnTo>
                  <a:lnTo>
                    <a:pt x="68567" y="2072640"/>
                  </a:lnTo>
                  <a:close/>
                </a:path>
                <a:path w="68579" h="2169160">
                  <a:moveTo>
                    <a:pt x="68567" y="0"/>
                  </a:moveTo>
                  <a:lnTo>
                    <a:pt x="0" y="0"/>
                  </a:lnTo>
                  <a:lnTo>
                    <a:pt x="0" y="94488"/>
                  </a:lnTo>
                  <a:lnTo>
                    <a:pt x="68567" y="94488"/>
                  </a:lnTo>
                  <a:lnTo>
                    <a:pt x="68567" y="0"/>
                  </a:lnTo>
                  <a:close/>
                </a:path>
              </a:pathLst>
            </a:custGeom>
            <a:solidFill>
              <a:srgbClr val="D7A425"/>
            </a:solidFill>
          </p:spPr>
          <p:txBody>
            <a:bodyPr wrap="square" lIns="0" tIns="0" rIns="0" bIns="0" rtlCol="0"/>
            <a:lstStyle/>
            <a:p>
              <a:pPr defTabSz="685800"/>
              <a:endParaRPr sz="1350" kern="0">
                <a:solidFill>
                  <a:sysClr val="windowText" lastClr="000000"/>
                </a:solidFill>
              </a:endParaRPr>
            </a:p>
          </p:txBody>
        </p:sp>
      </p:grpSp>
      <p:sp>
        <p:nvSpPr>
          <p:cNvPr id="5" name="object 5"/>
          <p:cNvSpPr txBox="1"/>
          <p:nvPr/>
        </p:nvSpPr>
        <p:spPr>
          <a:xfrm>
            <a:off x="481984" y="1001173"/>
            <a:ext cx="2414588" cy="3738813"/>
          </a:xfrm>
          <a:prstGeom prst="rect">
            <a:avLst/>
          </a:prstGeom>
        </p:spPr>
        <p:txBody>
          <a:bodyPr vert="horz" wrap="square" lIns="0" tIns="9049" rIns="0" bIns="0" rtlCol="0">
            <a:spAutoFit/>
          </a:bodyPr>
          <a:lstStyle/>
          <a:p>
            <a:pPr marL="9525" marR="904875" defTabSz="685800">
              <a:lnSpc>
                <a:spcPct val="150000"/>
              </a:lnSpc>
              <a:spcBef>
                <a:spcPts val="71"/>
              </a:spcBef>
            </a:pPr>
            <a:r>
              <a:rPr sz="1013" b="1" kern="0" dirty="0">
                <a:solidFill>
                  <a:srgbClr val="252525"/>
                </a:solidFill>
                <a:latin typeface="Arial"/>
                <a:cs typeface="Arial"/>
              </a:rPr>
              <a:t>Variety</a:t>
            </a:r>
            <a:r>
              <a:rPr sz="1013" b="1" kern="0" spc="68" dirty="0">
                <a:solidFill>
                  <a:srgbClr val="252525"/>
                </a:solidFill>
                <a:latin typeface="Arial"/>
                <a:cs typeface="Arial"/>
              </a:rPr>
              <a:t> </a:t>
            </a:r>
            <a:r>
              <a:rPr sz="1013" b="1" kern="0" dirty="0">
                <a:solidFill>
                  <a:srgbClr val="252525"/>
                </a:solidFill>
                <a:latin typeface="Arial"/>
                <a:cs typeface="Arial"/>
              </a:rPr>
              <a:t>of</a:t>
            </a:r>
            <a:r>
              <a:rPr sz="1013" b="1" kern="0" spc="68" dirty="0">
                <a:solidFill>
                  <a:srgbClr val="252525"/>
                </a:solidFill>
                <a:latin typeface="Arial"/>
                <a:cs typeface="Arial"/>
              </a:rPr>
              <a:t> </a:t>
            </a:r>
            <a:r>
              <a:rPr sz="1013" b="1" kern="0" dirty="0">
                <a:solidFill>
                  <a:srgbClr val="252525"/>
                </a:solidFill>
                <a:latin typeface="Arial"/>
                <a:cs typeface="Arial"/>
              </a:rPr>
              <a:t>Prompts</a:t>
            </a:r>
            <a:r>
              <a:rPr sz="1013" b="1" kern="0" spc="71" dirty="0">
                <a:solidFill>
                  <a:srgbClr val="252525"/>
                </a:solidFill>
                <a:latin typeface="Arial"/>
                <a:cs typeface="Arial"/>
              </a:rPr>
              <a:t> </a:t>
            </a:r>
            <a:r>
              <a:rPr sz="1013" b="1" kern="0" spc="-19" dirty="0">
                <a:solidFill>
                  <a:srgbClr val="252525"/>
                </a:solidFill>
                <a:latin typeface="Arial"/>
                <a:cs typeface="Arial"/>
              </a:rPr>
              <a:t>for </a:t>
            </a:r>
            <a:r>
              <a:rPr sz="1013" b="1" kern="0" dirty="0">
                <a:solidFill>
                  <a:srgbClr val="252525"/>
                </a:solidFill>
                <a:latin typeface="Arial"/>
                <a:cs typeface="Arial"/>
              </a:rPr>
              <a:t>Comprehensive</a:t>
            </a:r>
            <a:r>
              <a:rPr sz="1013" b="1" kern="0" spc="101" dirty="0">
                <a:solidFill>
                  <a:srgbClr val="252525"/>
                </a:solidFill>
                <a:latin typeface="Arial"/>
                <a:cs typeface="Arial"/>
              </a:rPr>
              <a:t> </a:t>
            </a:r>
            <a:r>
              <a:rPr sz="1013" b="1" kern="0" spc="-8" dirty="0">
                <a:solidFill>
                  <a:srgbClr val="252525"/>
                </a:solidFill>
                <a:latin typeface="Arial"/>
                <a:cs typeface="Arial"/>
              </a:rPr>
              <a:t>Testing</a:t>
            </a:r>
            <a:endParaRPr sz="1013" kern="0">
              <a:solidFill>
                <a:sysClr val="windowText" lastClr="000000"/>
              </a:solidFill>
              <a:latin typeface="Arial"/>
              <a:cs typeface="Arial"/>
            </a:endParaRPr>
          </a:p>
          <a:p>
            <a:pPr marL="28099" marR="3810" defTabSz="685800">
              <a:lnSpc>
                <a:spcPct val="150000"/>
              </a:lnSpc>
              <a:spcBef>
                <a:spcPts val="1061"/>
              </a:spcBef>
            </a:pPr>
            <a:r>
              <a:rPr sz="1050" kern="0" spc="-8" dirty="0">
                <a:solidFill>
                  <a:srgbClr val="252525"/>
                </a:solidFill>
                <a:latin typeface="Arial MT"/>
                <a:cs typeface="Arial MT"/>
              </a:rPr>
              <a:t>Researchers</a:t>
            </a:r>
            <a:r>
              <a:rPr sz="1050" kern="0" spc="-11" dirty="0">
                <a:solidFill>
                  <a:srgbClr val="252525"/>
                </a:solidFill>
                <a:latin typeface="Arial MT"/>
                <a:cs typeface="Arial MT"/>
              </a:rPr>
              <a:t> </a:t>
            </a:r>
            <a:r>
              <a:rPr sz="1050" kern="0" dirty="0">
                <a:solidFill>
                  <a:srgbClr val="252525"/>
                </a:solidFill>
                <a:latin typeface="Arial MT"/>
                <a:cs typeface="Arial MT"/>
              </a:rPr>
              <a:t>selected</a:t>
            </a:r>
            <a:r>
              <a:rPr sz="1050" kern="0" spc="-11" dirty="0">
                <a:solidFill>
                  <a:srgbClr val="252525"/>
                </a:solidFill>
                <a:latin typeface="Arial MT"/>
                <a:cs typeface="Arial MT"/>
              </a:rPr>
              <a:t> </a:t>
            </a:r>
            <a:r>
              <a:rPr sz="1050" kern="0" spc="-8" dirty="0">
                <a:solidFill>
                  <a:srgbClr val="252525"/>
                </a:solidFill>
                <a:latin typeface="Arial MT"/>
                <a:cs typeface="Arial MT"/>
              </a:rPr>
              <a:t>six</a:t>
            </a:r>
            <a:r>
              <a:rPr sz="1050" kern="0" spc="-11" dirty="0">
                <a:solidFill>
                  <a:srgbClr val="252525"/>
                </a:solidFill>
                <a:latin typeface="Arial MT"/>
                <a:cs typeface="Arial MT"/>
              </a:rPr>
              <a:t> </a:t>
            </a:r>
            <a:r>
              <a:rPr sz="1050" kern="0" spc="30" dirty="0">
                <a:solidFill>
                  <a:srgbClr val="252525"/>
                </a:solidFill>
                <a:latin typeface="Arial MT"/>
                <a:cs typeface="Arial MT"/>
              </a:rPr>
              <a:t>different</a:t>
            </a:r>
            <a:r>
              <a:rPr sz="1050" kern="0" spc="375" dirty="0">
                <a:solidFill>
                  <a:srgbClr val="252525"/>
                </a:solidFill>
                <a:latin typeface="Arial MT"/>
                <a:cs typeface="Arial MT"/>
              </a:rPr>
              <a:t> </a:t>
            </a:r>
            <a:r>
              <a:rPr sz="1050" kern="0" dirty="0">
                <a:solidFill>
                  <a:srgbClr val="252525"/>
                </a:solidFill>
                <a:latin typeface="Arial MT"/>
                <a:cs typeface="Arial MT"/>
              </a:rPr>
              <a:t>types</a:t>
            </a:r>
            <a:r>
              <a:rPr sz="1050" kern="0" spc="-34" dirty="0">
                <a:solidFill>
                  <a:srgbClr val="252525"/>
                </a:solidFill>
                <a:latin typeface="Arial MT"/>
                <a:cs typeface="Arial MT"/>
              </a:rPr>
              <a:t> </a:t>
            </a:r>
            <a:r>
              <a:rPr sz="1050" kern="0" spc="41" dirty="0">
                <a:solidFill>
                  <a:srgbClr val="252525"/>
                </a:solidFill>
                <a:latin typeface="Arial MT"/>
                <a:cs typeface="Arial MT"/>
              </a:rPr>
              <a:t>of</a:t>
            </a:r>
            <a:r>
              <a:rPr sz="1050" kern="0" spc="-34" dirty="0">
                <a:solidFill>
                  <a:srgbClr val="252525"/>
                </a:solidFill>
                <a:latin typeface="Arial MT"/>
                <a:cs typeface="Arial MT"/>
              </a:rPr>
              <a:t> </a:t>
            </a:r>
            <a:r>
              <a:rPr sz="1050" kern="0" spc="49" dirty="0">
                <a:solidFill>
                  <a:srgbClr val="252525"/>
                </a:solidFill>
                <a:latin typeface="Arial MT"/>
                <a:cs typeface="Arial MT"/>
              </a:rPr>
              <a:t>prompts</a:t>
            </a:r>
            <a:r>
              <a:rPr sz="1050" kern="0" spc="-34" dirty="0">
                <a:solidFill>
                  <a:srgbClr val="252525"/>
                </a:solidFill>
                <a:latin typeface="Arial MT"/>
                <a:cs typeface="Arial MT"/>
              </a:rPr>
              <a:t> </a:t>
            </a:r>
            <a:r>
              <a:rPr sz="1050" kern="0" spc="45" dirty="0">
                <a:solidFill>
                  <a:srgbClr val="252525"/>
                </a:solidFill>
                <a:latin typeface="Arial MT"/>
                <a:cs typeface="Arial MT"/>
              </a:rPr>
              <a:t>for</a:t>
            </a:r>
            <a:r>
              <a:rPr sz="1050" kern="0" spc="-38" dirty="0">
                <a:solidFill>
                  <a:srgbClr val="252525"/>
                </a:solidFill>
                <a:latin typeface="Arial MT"/>
                <a:cs typeface="Arial MT"/>
              </a:rPr>
              <a:t> </a:t>
            </a:r>
            <a:r>
              <a:rPr sz="1050" kern="0" spc="45" dirty="0">
                <a:solidFill>
                  <a:srgbClr val="252525"/>
                </a:solidFill>
                <a:latin typeface="Arial MT"/>
                <a:cs typeface="Arial MT"/>
              </a:rPr>
              <a:t>the</a:t>
            </a:r>
            <a:r>
              <a:rPr sz="1050" kern="0" spc="-38" dirty="0">
                <a:solidFill>
                  <a:srgbClr val="252525"/>
                </a:solidFill>
                <a:latin typeface="Arial MT"/>
                <a:cs typeface="Arial MT"/>
              </a:rPr>
              <a:t> </a:t>
            </a:r>
            <a:r>
              <a:rPr sz="1050" kern="0" spc="-8" dirty="0">
                <a:solidFill>
                  <a:srgbClr val="252525"/>
                </a:solidFill>
                <a:latin typeface="Arial MT"/>
                <a:cs typeface="Arial MT"/>
              </a:rPr>
              <a:t>experiment, </a:t>
            </a:r>
            <a:r>
              <a:rPr sz="1050" kern="0" spc="38" dirty="0">
                <a:solidFill>
                  <a:srgbClr val="252525"/>
                </a:solidFill>
                <a:latin typeface="Arial MT"/>
                <a:cs typeface="Arial MT"/>
              </a:rPr>
              <a:t>including</a:t>
            </a:r>
            <a:r>
              <a:rPr sz="1050" kern="0" spc="-49" dirty="0">
                <a:solidFill>
                  <a:srgbClr val="252525"/>
                </a:solidFill>
                <a:latin typeface="Arial MT"/>
                <a:cs typeface="Arial MT"/>
              </a:rPr>
              <a:t> </a:t>
            </a:r>
            <a:r>
              <a:rPr sz="1050" kern="0" spc="45" dirty="0">
                <a:solidFill>
                  <a:srgbClr val="252525"/>
                </a:solidFill>
                <a:latin typeface="Arial MT"/>
                <a:cs typeface="Arial MT"/>
              </a:rPr>
              <a:t>four</a:t>
            </a:r>
            <a:r>
              <a:rPr sz="1050" kern="0" spc="-45" dirty="0">
                <a:solidFill>
                  <a:srgbClr val="252525"/>
                </a:solidFill>
                <a:latin typeface="Arial MT"/>
                <a:cs typeface="Arial MT"/>
              </a:rPr>
              <a:t> </a:t>
            </a:r>
            <a:r>
              <a:rPr sz="1050" kern="0" spc="41" dirty="0">
                <a:solidFill>
                  <a:srgbClr val="252525"/>
                </a:solidFill>
                <a:latin typeface="Arial MT"/>
                <a:cs typeface="Arial MT"/>
              </a:rPr>
              <a:t>neutral</a:t>
            </a:r>
            <a:r>
              <a:rPr sz="1050" kern="0" spc="-45" dirty="0">
                <a:solidFill>
                  <a:srgbClr val="252525"/>
                </a:solidFill>
                <a:latin typeface="Arial MT"/>
                <a:cs typeface="Arial MT"/>
              </a:rPr>
              <a:t> </a:t>
            </a:r>
            <a:r>
              <a:rPr sz="1050" kern="0" spc="49" dirty="0">
                <a:solidFill>
                  <a:srgbClr val="252525"/>
                </a:solidFill>
                <a:latin typeface="Arial MT"/>
                <a:cs typeface="Arial MT"/>
              </a:rPr>
              <a:t>prompts</a:t>
            </a:r>
            <a:r>
              <a:rPr sz="1050" kern="0" spc="-45" dirty="0">
                <a:solidFill>
                  <a:srgbClr val="252525"/>
                </a:solidFill>
                <a:latin typeface="Arial MT"/>
                <a:cs typeface="Arial MT"/>
              </a:rPr>
              <a:t> </a:t>
            </a:r>
            <a:r>
              <a:rPr sz="1050" kern="0" dirty="0">
                <a:solidFill>
                  <a:srgbClr val="252525"/>
                </a:solidFill>
                <a:latin typeface="Arial MT"/>
                <a:cs typeface="Arial MT"/>
              </a:rPr>
              <a:t>such</a:t>
            </a:r>
            <a:r>
              <a:rPr sz="1050" kern="0" spc="-41" dirty="0">
                <a:solidFill>
                  <a:srgbClr val="252525"/>
                </a:solidFill>
                <a:latin typeface="Arial MT"/>
                <a:cs typeface="Arial MT"/>
              </a:rPr>
              <a:t> </a:t>
            </a:r>
            <a:r>
              <a:rPr sz="1050" kern="0" spc="-19" dirty="0">
                <a:solidFill>
                  <a:srgbClr val="252525"/>
                </a:solidFill>
                <a:latin typeface="Arial MT"/>
                <a:cs typeface="Arial MT"/>
              </a:rPr>
              <a:t>as </a:t>
            </a:r>
            <a:r>
              <a:rPr sz="1050" kern="0" spc="34" dirty="0">
                <a:solidFill>
                  <a:srgbClr val="252525"/>
                </a:solidFill>
                <a:latin typeface="Arial MT"/>
                <a:cs typeface="Arial MT"/>
              </a:rPr>
              <a:t>flattery,</a:t>
            </a:r>
            <a:r>
              <a:rPr sz="1050" kern="0" spc="41" dirty="0">
                <a:solidFill>
                  <a:srgbClr val="252525"/>
                </a:solidFill>
                <a:latin typeface="Arial MT"/>
                <a:cs typeface="Arial MT"/>
              </a:rPr>
              <a:t> </a:t>
            </a:r>
            <a:r>
              <a:rPr sz="1050" kern="0" dirty="0">
                <a:solidFill>
                  <a:srgbClr val="252525"/>
                </a:solidFill>
                <a:latin typeface="Arial MT"/>
                <a:cs typeface="Arial MT"/>
              </a:rPr>
              <a:t>consistency,</a:t>
            </a:r>
            <a:r>
              <a:rPr sz="1050" kern="0" spc="41" dirty="0">
                <a:solidFill>
                  <a:srgbClr val="252525"/>
                </a:solidFill>
                <a:latin typeface="Arial MT"/>
                <a:cs typeface="Arial MT"/>
              </a:rPr>
              <a:t> </a:t>
            </a:r>
            <a:r>
              <a:rPr sz="1050" kern="0" dirty="0">
                <a:solidFill>
                  <a:srgbClr val="252525"/>
                </a:solidFill>
                <a:latin typeface="Arial MT"/>
                <a:cs typeface="Arial MT"/>
              </a:rPr>
              <a:t>visual</a:t>
            </a:r>
            <a:r>
              <a:rPr sz="1050" kern="0" spc="38" dirty="0">
                <a:solidFill>
                  <a:srgbClr val="252525"/>
                </a:solidFill>
                <a:latin typeface="Arial MT"/>
                <a:cs typeface="Arial MT"/>
              </a:rPr>
              <a:t> </a:t>
            </a:r>
            <a:r>
              <a:rPr sz="1050" kern="0" spc="30" dirty="0">
                <a:solidFill>
                  <a:srgbClr val="252525"/>
                </a:solidFill>
                <a:latin typeface="Arial MT"/>
                <a:cs typeface="Arial MT"/>
              </a:rPr>
              <a:t>pattern, </a:t>
            </a:r>
            <a:r>
              <a:rPr sz="1050" kern="0" spc="38" dirty="0">
                <a:solidFill>
                  <a:srgbClr val="252525"/>
                </a:solidFill>
                <a:latin typeface="Arial MT"/>
                <a:cs typeface="Arial MT"/>
              </a:rPr>
              <a:t>and</a:t>
            </a:r>
            <a:r>
              <a:rPr sz="1050" kern="0" spc="-53" dirty="0">
                <a:solidFill>
                  <a:srgbClr val="252525"/>
                </a:solidFill>
                <a:latin typeface="Arial MT"/>
                <a:cs typeface="Arial MT"/>
              </a:rPr>
              <a:t> </a:t>
            </a:r>
            <a:r>
              <a:rPr sz="1050" kern="0" spc="34" dirty="0">
                <a:solidFill>
                  <a:srgbClr val="252525"/>
                </a:solidFill>
                <a:latin typeface="Arial MT"/>
                <a:cs typeface="Arial MT"/>
              </a:rPr>
              <a:t>metadata,</a:t>
            </a:r>
            <a:r>
              <a:rPr sz="1050" kern="0" spc="-49" dirty="0">
                <a:solidFill>
                  <a:srgbClr val="252525"/>
                </a:solidFill>
                <a:latin typeface="Arial MT"/>
                <a:cs typeface="Arial MT"/>
              </a:rPr>
              <a:t> </a:t>
            </a:r>
            <a:r>
              <a:rPr sz="1050" kern="0" spc="-26" dirty="0">
                <a:solidFill>
                  <a:srgbClr val="252525"/>
                </a:solidFill>
                <a:latin typeface="Arial MT"/>
                <a:cs typeface="Arial MT"/>
              </a:rPr>
              <a:t>as</a:t>
            </a:r>
            <a:r>
              <a:rPr sz="1050" kern="0" spc="-49" dirty="0">
                <a:solidFill>
                  <a:srgbClr val="252525"/>
                </a:solidFill>
                <a:latin typeface="Arial MT"/>
                <a:cs typeface="Arial MT"/>
              </a:rPr>
              <a:t> </a:t>
            </a:r>
            <a:r>
              <a:rPr sz="1050" kern="0" spc="38" dirty="0">
                <a:solidFill>
                  <a:srgbClr val="252525"/>
                </a:solidFill>
                <a:latin typeface="Arial MT"/>
                <a:cs typeface="Arial MT"/>
              </a:rPr>
              <a:t>well</a:t>
            </a:r>
            <a:r>
              <a:rPr sz="1050" kern="0" spc="-53" dirty="0">
                <a:solidFill>
                  <a:srgbClr val="252525"/>
                </a:solidFill>
                <a:latin typeface="Arial MT"/>
                <a:cs typeface="Arial MT"/>
              </a:rPr>
              <a:t> </a:t>
            </a:r>
            <a:r>
              <a:rPr sz="1050" kern="0" spc="-26" dirty="0">
                <a:solidFill>
                  <a:srgbClr val="252525"/>
                </a:solidFill>
                <a:latin typeface="Arial MT"/>
                <a:cs typeface="Arial MT"/>
              </a:rPr>
              <a:t>as</a:t>
            </a:r>
            <a:r>
              <a:rPr sz="1050" kern="0" spc="-49" dirty="0">
                <a:solidFill>
                  <a:srgbClr val="252525"/>
                </a:solidFill>
                <a:latin typeface="Arial MT"/>
                <a:cs typeface="Arial MT"/>
              </a:rPr>
              <a:t> </a:t>
            </a:r>
            <a:r>
              <a:rPr sz="1050" kern="0" spc="49" dirty="0">
                <a:solidFill>
                  <a:srgbClr val="252525"/>
                </a:solidFill>
                <a:latin typeface="Arial MT"/>
                <a:cs typeface="Arial MT"/>
              </a:rPr>
              <a:t>two</a:t>
            </a:r>
            <a:r>
              <a:rPr sz="1050" kern="0" spc="375" dirty="0">
                <a:solidFill>
                  <a:srgbClr val="252525"/>
                </a:solidFill>
                <a:latin typeface="Arial MT"/>
                <a:cs typeface="Arial MT"/>
              </a:rPr>
              <a:t> </a:t>
            </a:r>
            <a:r>
              <a:rPr sz="1050" kern="0" spc="8" dirty="0">
                <a:solidFill>
                  <a:srgbClr val="252525"/>
                </a:solidFill>
                <a:latin typeface="Arial MT"/>
                <a:cs typeface="Arial MT"/>
              </a:rPr>
              <a:t>malicious</a:t>
            </a:r>
            <a:r>
              <a:rPr sz="1050" kern="0" spc="68" dirty="0">
                <a:solidFill>
                  <a:srgbClr val="252525"/>
                </a:solidFill>
                <a:latin typeface="Arial MT"/>
                <a:cs typeface="Arial MT"/>
              </a:rPr>
              <a:t> </a:t>
            </a:r>
            <a:r>
              <a:rPr sz="1050" kern="0" spc="41" dirty="0">
                <a:solidFill>
                  <a:srgbClr val="252525"/>
                </a:solidFill>
                <a:latin typeface="Arial MT"/>
                <a:cs typeface="Arial MT"/>
              </a:rPr>
              <a:t>prompts,</a:t>
            </a:r>
            <a:r>
              <a:rPr sz="1050" kern="0" spc="68" dirty="0">
                <a:solidFill>
                  <a:srgbClr val="252525"/>
                </a:solidFill>
                <a:latin typeface="Arial MT"/>
                <a:cs typeface="Arial MT"/>
              </a:rPr>
              <a:t> </a:t>
            </a:r>
            <a:r>
              <a:rPr sz="1050" kern="0" spc="8" dirty="0">
                <a:solidFill>
                  <a:srgbClr val="252525"/>
                </a:solidFill>
                <a:latin typeface="Arial MT"/>
                <a:cs typeface="Arial MT"/>
              </a:rPr>
              <a:t>namely</a:t>
            </a:r>
            <a:r>
              <a:rPr sz="1050" kern="0" spc="64" dirty="0">
                <a:solidFill>
                  <a:srgbClr val="252525"/>
                </a:solidFill>
                <a:latin typeface="Arial MT"/>
                <a:cs typeface="Arial MT"/>
              </a:rPr>
              <a:t> </a:t>
            </a:r>
            <a:r>
              <a:rPr sz="1050" kern="0" spc="34" dirty="0">
                <a:solidFill>
                  <a:srgbClr val="252525"/>
                </a:solidFill>
                <a:latin typeface="Arial MT"/>
                <a:cs typeface="Arial MT"/>
              </a:rPr>
              <a:t>tampering </a:t>
            </a:r>
            <a:r>
              <a:rPr sz="1050" kern="0" spc="60" dirty="0">
                <a:solidFill>
                  <a:srgbClr val="252525"/>
                </a:solidFill>
                <a:latin typeface="Arial MT"/>
                <a:cs typeface="Arial MT"/>
              </a:rPr>
              <a:t>with</a:t>
            </a:r>
            <a:r>
              <a:rPr sz="1050" kern="0" spc="-34" dirty="0">
                <a:solidFill>
                  <a:srgbClr val="252525"/>
                </a:solidFill>
                <a:latin typeface="Arial MT"/>
                <a:cs typeface="Arial MT"/>
              </a:rPr>
              <a:t> </a:t>
            </a:r>
            <a:r>
              <a:rPr sz="1050" kern="0" dirty="0">
                <a:solidFill>
                  <a:srgbClr val="252525"/>
                </a:solidFill>
                <a:latin typeface="Arial MT"/>
                <a:cs typeface="Arial MT"/>
              </a:rPr>
              <a:t>scores</a:t>
            </a:r>
            <a:r>
              <a:rPr sz="1050" kern="0" spc="-34" dirty="0">
                <a:solidFill>
                  <a:srgbClr val="252525"/>
                </a:solidFill>
                <a:latin typeface="Arial MT"/>
                <a:cs typeface="Arial MT"/>
              </a:rPr>
              <a:t> </a:t>
            </a:r>
            <a:r>
              <a:rPr sz="1050" kern="0" spc="38" dirty="0">
                <a:solidFill>
                  <a:srgbClr val="252525"/>
                </a:solidFill>
                <a:latin typeface="Arial MT"/>
                <a:cs typeface="Arial MT"/>
              </a:rPr>
              <a:t>and</a:t>
            </a:r>
            <a:r>
              <a:rPr sz="1050" kern="0" spc="-38" dirty="0">
                <a:solidFill>
                  <a:srgbClr val="252525"/>
                </a:solidFill>
                <a:latin typeface="Arial MT"/>
                <a:cs typeface="Arial MT"/>
              </a:rPr>
              <a:t> </a:t>
            </a:r>
            <a:r>
              <a:rPr sz="1050" kern="0" dirty="0">
                <a:solidFill>
                  <a:srgbClr val="252525"/>
                </a:solidFill>
                <a:latin typeface="Arial MT"/>
                <a:cs typeface="Arial MT"/>
              </a:rPr>
              <a:t>using</a:t>
            </a:r>
            <a:r>
              <a:rPr sz="1050" kern="0" spc="-38" dirty="0">
                <a:solidFill>
                  <a:srgbClr val="252525"/>
                </a:solidFill>
                <a:latin typeface="Arial MT"/>
                <a:cs typeface="Arial MT"/>
              </a:rPr>
              <a:t> </a:t>
            </a:r>
            <a:r>
              <a:rPr sz="1050" kern="0" spc="26" dirty="0">
                <a:solidFill>
                  <a:srgbClr val="252525"/>
                </a:solidFill>
                <a:latin typeface="Arial MT"/>
                <a:cs typeface="Arial MT"/>
              </a:rPr>
              <a:t>unethically </a:t>
            </a:r>
            <a:r>
              <a:rPr sz="1050" kern="0" spc="41" dirty="0">
                <a:solidFill>
                  <a:srgbClr val="252525"/>
                </a:solidFill>
                <a:latin typeface="Arial MT"/>
                <a:cs typeface="Arial MT"/>
              </a:rPr>
              <a:t>obtained</a:t>
            </a:r>
            <a:r>
              <a:rPr sz="1050" kern="0" spc="-45" dirty="0">
                <a:solidFill>
                  <a:srgbClr val="252525"/>
                </a:solidFill>
                <a:latin typeface="Arial MT"/>
                <a:cs typeface="Arial MT"/>
              </a:rPr>
              <a:t> </a:t>
            </a:r>
            <a:r>
              <a:rPr sz="1050" kern="0" spc="38" dirty="0">
                <a:solidFill>
                  <a:srgbClr val="252525"/>
                </a:solidFill>
                <a:latin typeface="Arial MT"/>
                <a:cs typeface="Arial MT"/>
              </a:rPr>
              <a:t>information.</a:t>
            </a:r>
            <a:endParaRPr sz="1050" kern="0">
              <a:solidFill>
                <a:sysClr val="windowText" lastClr="000000"/>
              </a:solidFill>
              <a:latin typeface="Arial MT"/>
              <a:cs typeface="Arial MT"/>
            </a:endParaRPr>
          </a:p>
          <a:p>
            <a:pPr marL="28099" marR="65246" defTabSz="685800">
              <a:lnSpc>
                <a:spcPct val="150000"/>
              </a:lnSpc>
            </a:pPr>
            <a:r>
              <a:rPr sz="1050" kern="0" dirty="0">
                <a:solidFill>
                  <a:srgbClr val="252525"/>
                </a:solidFill>
                <a:latin typeface="Arial MT"/>
                <a:cs typeface="Arial MT"/>
              </a:rPr>
              <a:t>This</a:t>
            </a:r>
            <a:r>
              <a:rPr sz="1050" kern="0" spc="8" dirty="0">
                <a:solidFill>
                  <a:srgbClr val="252525"/>
                </a:solidFill>
                <a:latin typeface="Arial MT"/>
                <a:cs typeface="Arial MT"/>
              </a:rPr>
              <a:t> </a:t>
            </a:r>
            <a:r>
              <a:rPr sz="1050" kern="0" dirty="0">
                <a:solidFill>
                  <a:srgbClr val="252525"/>
                </a:solidFill>
                <a:latin typeface="Arial MT"/>
                <a:cs typeface="Arial MT"/>
              </a:rPr>
              <a:t>variety</a:t>
            </a:r>
            <a:r>
              <a:rPr sz="1050" kern="0" spc="8" dirty="0">
                <a:solidFill>
                  <a:srgbClr val="252525"/>
                </a:solidFill>
                <a:latin typeface="Arial MT"/>
                <a:cs typeface="Arial MT"/>
              </a:rPr>
              <a:t> </a:t>
            </a:r>
            <a:r>
              <a:rPr sz="1050" kern="0" spc="41" dirty="0">
                <a:solidFill>
                  <a:srgbClr val="252525"/>
                </a:solidFill>
                <a:latin typeface="Arial MT"/>
                <a:cs typeface="Arial MT"/>
              </a:rPr>
              <a:t>of</a:t>
            </a:r>
            <a:r>
              <a:rPr sz="1050" kern="0" spc="11" dirty="0">
                <a:solidFill>
                  <a:srgbClr val="252525"/>
                </a:solidFill>
                <a:latin typeface="Arial MT"/>
                <a:cs typeface="Arial MT"/>
              </a:rPr>
              <a:t> </a:t>
            </a:r>
            <a:r>
              <a:rPr sz="1050" kern="0" spc="49" dirty="0">
                <a:solidFill>
                  <a:srgbClr val="252525"/>
                </a:solidFill>
                <a:latin typeface="Arial MT"/>
                <a:cs typeface="Arial MT"/>
              </a:rPr>
              <a:t>prompts</a:t>
            </a:r>
            <a:r>
              <a:rPr sz="1050" kern="0" spc="11" dirty="0">
                <a:solidFill>
                  <a:srgbClr val="252525"/>
                </a:solidFill>
                <a:latin typeface="Arial MT"/>
                <a:cs typeface="Arial MT"/>
              </a:rPr>
              <a:t> </a:t>
            </a:r>
            <a:r>
              <a:rPr sz="1050" kern="0" dirty="0">
                <a:solidFill>
                  <a:srgbClr val="252525"/>
                </a:solidFill>
                <a:latin typeface="Arial MT"/>
                <a:cs typeface="Arial MT"/>
              </a:rPr>
              <a:t>enables</a:t>
            </a:r>
            <a:r>
              <a:rPr sz="1050" kern="0" spc="8" dirty="0">
                <a:solidFill>
                  <a:srgbClr val="252525"/>
                </a:solidFill>
                <a:latin typeface="Arial MT"/>
                <a:cs typeface="Arial MT"/>
              </a:rPr>
              <a:t> </a:t>
            </a:r>
            <a:r>
              <a:rPr sz="1050" kern="0" spc="-38" dirty="0">
                <a:solidFill>
                  <a:srgbClr val="252525"/>
                </a:solidFill>
                <a:latin typeface="Arial MT"/>
                <a:cs typeface="Arial MT"/>
              </a:rPr>
              <a:t>a </a:t>
            </a:r>
            <a:r>
              <a:rPr sz="1050" kern="0" spc="45" dirty="0">
                <a:solidFill>
                  <a:srgbClr val="252525"/>
                </a:solidFill>
                <a:latin typeface="Arial MT"/>
                <a:cs typeface="Arial MT"/>
              </a:rPr>
              <a:t>thorough</a:t>
            </a:r>
            <a:r>
              <a:rPr sz="1050" kern="0" spc="-45" dirty="0">
                <a:solidFill>
                  <a:srgbClr val="252525"/>
                </a:solidFill>
                <a:latin typeface="Arial MT"/>
                <a:cs typeface="Arial MT"/>
              </a:rPr>
              <a:t> </a:t>
            </a:r>
            <a:r>
              <a:rPr sz="1050" kern="0" spc="34" dirty="0">
                <a:solidFill>
                  <a:srgbClr val="252525"/>
                </a:solidFill>
                <a:latin typeface="Arial MT"/>
                <a:cs typeface="Arial MT"/>
              </a:rPr>
              <a:t>examination</a:t>
            </a:r>
            <a:r>
              <a:rPr sz="1050" kern="0" spc="-49" dirty="0">
                <a:solidFill>
                  <a:srgbClr val="252525"/>
                </a:solidFill>
                <a:latin typeface="Arial MT"/>
                <a:cs typeface="Arial MT"/>
              </a:rPr>
              <a:t> </a:t>
            </a:r>
            <a:r>
              <a:rPr sz="1050" kern="0" spc="41" dirty="0">
                <a:solidFill>
                  <a:srgbClr val="252525"/>
                </a:solidFill>
                <a:latin typeface="Arial MT"/>
                <a:cs typeface="Arial MT"/>
              </a:rPr>
              <a:t>of</a:t>
            </a:r>
            <a:r>
              <a:rPr sz="1050" kern="0" spc="-41" dirty="0">
                <a:solidFill>
                  <a:srgbClr val="252525"/>
                </a:solidFill>
                <a:latin typeface="Arial MT"/>
                <a:cs typeface="Arial MT"/>
              </a:rPr>
              <a:t> </a:t>
            </a:r>
            <a:r>
              <a:rPr sz="1050" kern="0" spc="-19" dirty="0">
                <a:solidFill>
                  <a:srgbClr val="252525"/>
                </a:solidFill>
                <a:latin typeface="Arial MT"/>
                <a:cs typeface="Arial MT"/>
              </a:rPr>
              <a:t>CoT </a:t>
            </a:r>
            <a:r>
              <a:rPr sz="1050" kern="0" spc="8" dirty="0">
                <a:solidFill>
                  <a:srgbClr val="252525"/>
                </a:solidFill>
                <a:latin typeface="Arial MT"/>
                <a:cs typeface="Arial MT"/>
              </a:rPr>
              <a:t>faithfulness</a:t>
            </a:r>
            <a:r>
              <a:rPr sz="1050" kern="0" spc="19" dirty="0">
                <a:solidFill>
                  <a:srgbClr val="252525"/>
                </a:solidFill>
                <a:latin typeface="Arial MT"/>
                <a:cs typeface="Arial MT"/>
              </a:rPr>
              <a:t> </a:t>
            </a:r>
            <a:r>
              <a:rPr sz="1050" kern="0" spc="45" dirty="0">
                <a:solidFill>
                  <a:srgbClr val="252525"/>
                </a:solidFill>
                <a:latin typeface="Arial MT"/>
                <a:cs typeface="Arial MT"/>
              </a:rPr>
              <a:t>in</a:t>
            </a:r>
            <a:r>
              <a:rPr sz="1050" kern="0" spc="19" dirty="0">
                <a:solidFill>
                  <a:srgbClr val="252525"/>
                </a:solidFill>
                <a:latin typeface="Arial MT"/>
                <a:cs typeface="Arial MT"/>
              </a:rPr>
              <a:t> </a:t>
            </a:r>
            <a:r>
              <a:rPr sz="1050" kern="0" spc="38" dirty="0">
                <a:solidFill>
                  <a:srgbClr val="252525"/>
                </a:solidFill>
                <a:latin typeface="Arial MT"/>
                <a:cs typeface="Arial MT"/>
              </a:rPr>
              <a:t>different</a:t>
            </a:r>
            <a:r>
              <a:rPr sz="1050" kern="0" spc="15" dirty="0">
                <a:solidFill>
                  <a:srgbClr val="252525"/>
                </a:solidFill>
                <a:latin typeface="Arial MT"/>
                <a:cs typeface="Arial MT"/>
              </a:rPr>
              <a:t> </a:t>
            </a:r>
            <a:r>
              <a:rPr sz="1050" kern="0" spc="-8" dirty="0">
                <a:solidFill>
                  <a:srgbClr val="252525"/>
                </a:solidFill>
                <a:latin typeface="Arial MT"/>
                <a:cs typeface="Arial MT"/>
              </a:rPr>
              <a:t>scenarios, </a:t>
            </a:r>
            <a:r>
              <a:rPr sz="1050" kern="0" spc="38" dirty="0">
                <a:solidFill>
                  <a:srgbClr val="252525"/>
                </a:solidFill>
                <a:latin typeface="Arial MT"/>
                <a:cs typeface="Arial MT"/>
              </a:rPr>
              <a:t>including</a:t>
            </a:r>
            <a:r>
              <a:rPr sz="1050" kern="0" spc="-11" dirty="0">
                <a:solidFill>
                  <a:srgbClr val="252525"/>
                </a:solidFill>
                <a:latin typeface="Arial MT"/>
                <a:cs typeface="Arial MT"/>
              </a:rPr>
              <a:t> </a:t>
            </a:r>
            <a:r>
              <a:rPr sz="1050" kern="0" spc="60" dirty="0">
                <a:solidFill>
                  <a:srgbClr val="252525"/>
                </a:solidFill>
                <a:latin typeface="Arial MT"/>
                <a:cs typeface="Arial MT"/>
              </a:rPr>
              <a:t>both</a:t>
            </a:r>
            <a:r>
              <a:rPr sz="1050" kern="0" spc="-4" dirty="0">
                <a:solidFill>
                  <a:srgbClr val="252525"/>
                </a:solidFill>
                <a:latin typeface="Arial MT"/>
                <a:cs typeface="Arial MT"/>
              </a:rPr>
              <a:t> </a:t>
            </a:r>
            <a:r>
              <a:rPr sz="1050" kern="0" dirty="0">
                <a:solidFill>
                  <a:srgbClr val="252525"/>
                </a:solidFill>
                <a:latin typeface="Arial MT"/>
                <a:cs typeface="Arial MT"/>
              </a:rPr>
              <a:t>benign</a:t>
            </a:r>
            <a:r>
              <a:rPr sz="1050" kern="0" spc="-11" dirty="0">
                <a:solidFill>
                  <a:srgbClr val="252525"/>
                </a:solidFill>
                <a:latin typeface="Arial MT"/>
                <a:cs typeface="Arial MT"/>
              </a:rPr>
              <a:t> </a:t>
            </a:r>
            <a:r>
              <a:rPr sz="1050" kern="0" spc="38" dirty="0">
                <a:solidFill>
                  <a:srgbClr val="252525"/>
                </a:solidFill>
                <a:latin typeface="Arial MT"/>
                <a:cs typeface="Arial MT"/>
              </a:rPr>
              <a:t>and</a:t>
            </a:r>
            <a:r>
              <a:rPr sz="1050" kern="0" spc="-11" dirty="0">
                <a:solidFill>
                  <a:srgbClr val="252525"/>
                </a:solidFill>
                <a:latin typeface="Arial MT"/>
                <a:cs typeface="Arial MT"/>
              </a:rPr>
              <a:t> </a:t>
            </a:r>
            <a:r>
              <a:rPr sz="1050" kern="0" spc="38" dirty="0">
                <a:solidFill>
                  <a:srgbClr val="252525"/>
                </a:solidFill>
                <a:latin typeface="Arial MT"/>
                <a:cs typeface="Arial MT"/>
              </a:rPr>
              <a:t>potentially </a:t>
            </a:r>
            <a:r>
              <a:rPr sz="1050" kern="0" spc="45" dirty="0">
                <a:solidFill>
                  <a:srgbClr val="252525"/>
                </a:solidFill>
                <a:latin typeface="Arial MT"/>
                <a:cs typeface="Arial MT"/>
              </a:rPr>
              <a:t>harmful</a:t>
            </a:r>
            <a:r>
              <a:rPr sz="1050" kern="0" spc="-49" dirty="0">
                <a:solidFill>
                  <a:srgbClr val="252525"/>
                </a:solidFill>
                <a:latin typeface="Arial MT"/>
                <a:cs typeface="Arial MT"/>
              </a:rPr>
              <a:t> </a:t>
            </a:r>
            <a:r>
              <a:rPr sz="1050" kern="0" spc="-8" dirty="0">
                <a:solidFill>
                  <a:srgbClr val="252525"/>
                </a:solidFill>
                <a:latin typeface="Arial MT"/>
                <a:cs typeface="Arial MT"/>
              </a:rPr>
              <a:t>situations.</a:t>
            </a:r>
            <a:endParaRPr sz="1050" kern="0">
              <a:solidFill>
                <a:sysClr val="windowText" lastClr="000000"/>
              </a:solidFill>
              <a:latin typeface="Arial MT"/>
              <a:cs typeface="Arial MT"/>
            </a:endParaRPr>
          </a:p>
        </p:txBody>
      </p:sp>
      <p:grpSp>
        <p:nvGrpSpPr>
          <p:cNvPr id="6" name="object 6"/>
          <p:cNvGrpSpPr/>
          <p:nvPr/>
        </p:nvGrpSpPr>
        <p:grpSpPr>
          <a:xfrm>
            <a:off x="215693" y="143504"/>
            <a:ext cx="678180" cy="645319"/>
            <a:chOff x="287591" y="191338"/>
            <a:chExt cx="904240" cy="860425"/>
          </a:xfrm>
        </p:grpSpPr>
        <p:sp>
          <p:nvSpPr>
            <p:cNvPr id="7" name="object 7"/>
            <p:cNvSpPr/>
            <p:nvPr/>
          </p:nvSpPr>
          <p:spPr>
            <a:xfrm>
              <a:off x="287591" y="191338"/>
              <a:ext cx="619125" cy="722630"/>
            </a:xfrm>
            <a:custGeom>
              <a:avLst/>
              <a:gdLst/>
              <a:ahLst/>
              <a:cxnLst/>
              <a:rect l="l" t="t" r="r" b="b"/>
              <a:pathLst>
                <a:path w="619125" h="722630">
                  <a:moveTo>
                    <a:pt x="619125" y="722223"/>
                  </a:moveTo>
                  <a:lnTo>
                    <a:pt x="0" y="722223"/>
                  </a:lnTo>
                  <a:lnTo>
                    <a:pt x="0" y="0"/>
                  </a:lnTo>
                  <a:lnTo>
                    <a:pt x="619125" y="0"/>
                  </a:lnTo>
                  <a:lnTo>
                    <a:pt x="619125" y="4762"/>
                  </a:lnTo>
                  <a:lnTo>
                    <a:pt x="9525" y="4762"/>
                  </a:lnTo>
                  <a:lnTo>
                    <a:pt x="4762" y="9524"/>
                  </a:lnTo>
                  <a:lnTo>
                    <a:pt x="9525" y="9524"/>
                  </a:lnTo>
                  <a:lnTo>
                    <a:pt x="9525" y="712698"/>
                  </a:lnTo>
                  <a:lnTo>
                    <a:pt x="4762" y="712698"/>
                  </a:lnTo>
                  <a:lnTo>
                    <a:pt x="9525" y="717461"/>
                  </a:lnTo>
                  <a:lnTo>
                    <a:pt x="619125" y="717461"/>
                  </a:lnTo>
                  <a:lnTo>
                    <a:pt x="619125" y="722223"/>
                  </a:lnTo>
                  <a:close/>
                </a:path>
                <a:path w="619125" h="722630">
                  <a:moveTo>
                    <a:pt x="9525" y="9524"/>
                  </a:moveTo>
                  <a:lnTo>
                    <a:pt x="4762" y="9524"/>
                  </a:lnTo>
                  <a:lnTo>
                    <a:pt x="9525" y="4762"/>
                  </a:lnTo>
                  <a:lnTo>
                    <a:pt x="9525" y="9524"/>
                  </a:lnTo>
                  <a:close/>
                </a:path>
                <a:path w="619125" h="722630">
                  <a:moveTo>
                    <a:pt x="609600" y="9524"/>
                  </a:moveTo>
                  <a:lnTo>
                    <a:pt x="9525" y="9524"/>
                  </a:lnTo>
                  <a:lnTo>
                    <a:pt x="9525" y="4762"/>
                  </a:lnTo>
                  <a:lnTo>
                    <a:pt x="609600" y="4762"/>
                  </a:lnTo>
                  <a:lnTo>
                    <a:pt x="609600" y="9524"/>
                  </a:lnTo>
                  <a:close/>
                </a:path>
                <a:path w="619125" h="722630">
                  <a:moveTo>
                    <a:pt x="609600" y="717461"/>
                  </a:moveTo>
                  <a:lnTo>
                    <a:pt x="609600" y="4762"/>
                  </a:lnTo>
                  <a:lnTo>
                    <a:pt x="614362" y="9524"/>
                  </a:lnTo>
                  <a:lnTo>
                    <a:pt x="619125" y="9524"/>
                  </a:lnTo>
                  <a:lnTo>
                    <a:pt x="619125" y="712698"/>
                  </a:lnTo>
                  <a:lnTo>
                    <a:pt x="614362" y="712698"/>
                  </a:lnTo>
                  <a:lnTo>
                    <a:pt x="609600" y="717461"/>
                  </a:lnTo>
                  <a:close/>
                </a:path>
                <a:path w="619125" h="722630">
                  <a:moveTo>
                    <a:pt x="619125" y="9524"/>
                  </a:moveTo>
                  <a:lnTo>
                    <a:pt x="614362" y="9524"/>
                  </a:lnTo>
                  <a:lnTo>
                    <a:pt x="609600" y="4762"/>
                  </a:lnTo>
                  <a:lnTo>
                    <a:pt x="619125" y="4762"/>
                  </a:lnTo>
                  <a:lnTo>
                    <a:pt x="619125" y="9524"/>
                  </a:lnTo>
                  <a:close/>
                </a:path>
                <a:path w="619125" h="722630">
                  <a:moveTo>
                    <a:pt x="9525" y="717461"/>
                  </a:moveTo>
                  <a:lnTo>
                    <a:pt x="4762" y="712698"/>
                  </a:lnTo>
                  <a:lnTo>
                    <a:pt x="9525" y="712698"/>
                  </a:lnTo>
                  <a:lnTo>
                    <a:pt x="9525" y="717461"/>
                  </a:lnTo>
                  <a:close/>
                </a:path>
                <a:path w="619125" h="722630">
                  <a:moveTo>
                    <a:pt x="609600" y="717461"/>
                  </a:moveTo>
                  <a:lnTo>
                    <a:pt x="9525" y="717461"/>
                  </a:lnTo>
                  <a:lnTo>
                    <a:pt x="9525" y="712698"/>
                  </a:lnTo>
                  <a:lnTo>
                    <a:pt x="609600" y="712698"/>
                  </a:lnTo>
                  <a:lnTo>
                    <a:pt x="609600" y="717461"/>
                  </a:lnTo>
                  <a:close/>
                </a:path>
                <a:path w="619125" h="722630">
                  <a:moveTo>
                    <a:pt x="619125" y="717461"/>
                  </a:moveTo>
                  <a:lnTo>
                    <a:pt x="609600" y="717461"/>
                  </a:lnTo>
                  <a:lnTo>
                    <a:pt x="614362" y="712698"/>
                  </a:lnTo>
                  <a:lnTo>
                    <a:pt x="619125" y="712698"/>
                  </a:lnTo>
                  <a:lnTo>
                    <a:pt x="619125" y="717461"/>
                  </a:lnTo>
                  <a:close/>
                </a:path>
              </a:pathLst>
            </a:custGeom>
            <a:solidFill>
              <a:srgbClr val="808080"/>
            </a:solidFill>
          </p:spPr>
          <p:txBody>
            <a:bodyPr wrap="square" lIns="0" tIns="0" rIns="0" bIns="0" rtlCol="0"/>
            <a:lstStyle/>
            <a:p>
              <a:pPr defTabSz="685800"/>
              <a:endParaRPr sz="1350" kern="0">
                <a:solidFill>
                  <a:sysClr val="windowText" lastClr="000000"/>
                </a:solidFill>
              </a:endParaRPr>
            </a:p>
          </p:txBody>
        </p:sp>
        <p:sp>
          <p:nvSpPr>
            <p:cNvPr id="8" name="object 8"/>
            <p:cNvSpPr/>
            <p:nvPr/>
          </p:nvSpPr>
          <p:spPr>
            <a:xfrm>
              <a:off x="635508" y="591311"/>
              <a:ext cx="556260" cy="460375"/>
            </a:xfrm>
            <a:custGeom>
              <a:avLst/>
              <a:gdLst/>
              <a:ahLst/>
              <a:cxnLst/>
              <a:rect l="l" t="t" r="r" b="b"/>
              <a:pathLst>
                <a:path w="556260" h="460375">
                  <a:moveTo>
                    <a:pt x="556260" y="460248"/>
                  </a:moveTo>
                  <a:lnTo>
                    <a:pt x="0" y="460248"/>
                  </a:lnTo>
                  <a:lnTo>
                    <a:pt x="0" y="0"/>
                  </a:lnTo>
                  <a:lnTo>
                    <a:pt x="556260" y="0"/>
                  </a:lnTo>
                  <a:lnTo>
                    <a:pt x="556260" y="460248"/>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grpSp>
      <p:grpSp>
        <p:nvGrpSpPr>
          <p:cNvPr id="9" name="object 9"/>
          <p:cNvGrpSpPr/>
          <p:nvPr/>
        </p:nvGrpSpPr>
        <p:grpSpPr>
          <a:xfrm>
            <a:off x="329174" y="897254"/>
            <a:ext cx="8210550" cy="4120515"/>
            <a:chOff x="438899" y="1196339"/>
            <a:chExt cx="10947400" cy="5494020"/>
          </a:xfrm>
        </p:grpSpPr>
        <p:pic>
          <p:nvPicPr>
            <p:cNvPr id="10" name="object 10"/>
            <p:cNvPicPr/>
            <p:nvPr/>
          </p:nvPicPr>
          <p:blipFill>
            <a:blip r:embed="rId3" cstate="print"/>
            <a:stretch>
              <a:fillRect/>
            </a:stretch>
          </p:blipFill>
          <p:spPr>
            <a:xfrm>
              <a:off x="438899" y="2024951"/>
              <a:ext cx="3605720" cy="789838"/>
            </a:xfrm>
            <a:prstGeom prst="rect">
              <a:avLst/>
            </a:prstGeom>
          </p:spPr>
        </p:pic>
        <p:pic>
          <p:nvPicPr>
            <p:cNvPr id="11" name="object 11"/>
            <p:cNvPicPr/>
            <p:nvPr/>
          </p:nvPicPr>
          <p:blipFill>
            <a:blip r:embed="rId4" cstate="print"/>
            <a:stretch>
              <a:fillRect/>
            </a:stretch>
          </p:blipFill>
          <p:spPr>
            <a:xfrm>
              <a:off x="4512563" y="1196339"/>
              <a:ext cx="6873240" cy="5494020"/>
            </a:xfrm>
            <a:prstGeom prst="rect">
              <a:avLst/>
            </a:prstGeom>
          </p:spPr>
        </p:pic>
      </p:grpSp>
      <p:sp>
        <p:nvSpPr>
          <p:cNvPr id="12" name="object 12"/>
          <p:cNvSpPr txBox="1">
            <a:spLocks noGrp="1"/>
          </p:cNvSpPr>
          <p:nvPr>
            <p:ph type="title"/>
          </p:nvPr>
        </p:nvSpPr>
        <p:spPr>
          <a:xfrm>
            <a:off x="406743" y="353830"/>
            <a:ext cx="5663565" cy="355867"/>
          </a:xfrm>
          <a:prstGeom prst="rect">
            <a:avLst/>
          </a:prstGeom>
        </p:spPr>
        <p:txBody>
          <a:bodyPr vert="horz" wrap="square" lIns="0" tIns="9525" rIns="0" bIns="0" rtlCol="0">
            <a:spAutoFit/>
          </a:bodyPr>
          <a:lstStyle/>
          <a:p>
            <a:pPr marL="9525">
              <a:spcBef>
                <a:spcPts val="75"/>
              </a:spcBef>
            </a:pPr>
            <a:r>
              <a:rPr spc="34" dirty="0"/>
              <a:t>Selection</a:t>
            </a:r>
            <a:r>
              <a:rPr spc="-98" dirty="0"/>
              <a:t> </a:t>
            </a:r>
            <a:r>
              <a:rPr spc="53" dirty="0"/>
              <a:t>of</a:t>
            </a:r>
            <a:r>
              <a:rPr spc="-94" dirty="0"/>
              <a:t> </a:t>
            </a:r>
            <a:r>
              <a:rPr spc="60" dirty="0"/>
              <a:t>Experimental</a:t>
            </a:r>
            <a:r>
              <a:rPr spc="-94" dirty="0"/>
              <a:t> </a:t>
            </a:r>
            <a:r>
              <a:rPr spc="64" dirty="0"/>
              <a:t>Data</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24800" y="3949465"/>
            <a:ext cx="1219200" cy="1194435"/>
            <a:chOff x="10566400" y="5265953"/>
            <a:chExt cx="1625600" cy="1592580"/>
          </a:xfrm>
        </p:grpSpPr>
        <p:sp>
          <p:nvSpPr>
            <p:cNvPr id="3" name="object 3"/>
            <p:cNvSpPr/>
            <p:nvPr/>
          </p:nvSpPr>
          <p:spPr>
            <a:xfrm>
              <a:off x="10566400" y="5265953"/>
              <a:ext cx="1625600" cy="1592580"/>
            </a:xfrm>
            <a:custGeom>
              <a:avLst/>
              <a:gdLst/>
              <a:ahLst/>
              <a:cxnLst/>
              <a:rect l="l" t="t" r="r" b="b"/>
              <a:pathLst>
                <a:path w="1625600" h="1592579">
                  <a:moveTo>
                    <a:pt x="1625600" y="1592046"/>
                  </a:moveTo>
                  <a:lnTo>
                    <a:pt x="0" y="1592046"/>
                  </a:lnTo>
                  <a:lnTo>
                    <a:pt x="137706" y="1522945"/>
                  </a:lnTo>
                  <a:lnTo>
                    <a:pt x="184763" y="1496959"/>
                  </a:lnTo>
                  <a:lnTo>
                    <a:pt x="231311" y="1470473"/>
                  </a:lnTo>
                  <a:lnTo>
                    <a:pt x="277344" y="1443492"/>
                  </a:lnTo>
                  <a:lnTo>
                    <a:pt x="322855" y="1416022"/>
                  </a:lnTo>
                  <a:lnTo>
                    <a:pt x="367837" y="1388068"/>
                  </a:lnTo>
                  <a:lnTo>
                    <a:pt x="412283" y="1359634"/>
                  </a:lnTo>
                  <a:lnTo>
                    <a:pt x="456187" y="1330726"/>
                  </a:lnTo>
                  <a:lnTo>
                    <a:pt x="499542" y="1301350"/>
                  </a:lnTo>
                  <a:lnTo>
                    <a:pt x="542341" y="1271509"/>
                  </a:lnTo>
                  <a:lnTo>
                    <a:pt x="584577" y="1241210"/>
                  </a:lnTo>
                  <a:lnTo>
                    <a:pt x="626245" y="1210457"/>
                  </a:lnTo>
                  <a:lnTo>
                    <a:pt x="667336" y="1179256"/>
                  </a:lnTo>
                  <a:lnTo>
                    <a:pt x="707845" y="1147612"/>
                  </a:lnTo>
                  <a:lnTo>
                    <a:pt x="747764" y="1115530"/>
                  </a:lnTo>
                  <a:lnTo>
                    <a:pt x="787088" y="1083015"/>
                  </a:lnTo>
                  <a:lnTo>
                    <a:pt x="825808" y="1050072"/>
                  </a:lnTo>
                  <a:lnTo>
                    <a:pt x="863919" y="1016706"/>
                  </a:lnTo>
                  <a:lnTo>
                    <a:pt x="901414" y="982923"/>
                  </a:lnTo>
                  <a:lnTo>
                    <a:pt x="938286" y="948727"/>
                  </a:lnTo>
                  <a:lnTo>
                    <a:pt x="974528" y="914124"/>
                  </a:lnTo>
                  <a:lnTo>
                    <a:pt x="1010134" y="879119"/>
                  </a:lnTo>
                  <a:lnTo>
                    <a:pt x="1045096" y="843717"/>
                  </a:lnTo>
                  <a:lnTo>
                    <a:pt x="1079409" y="807923"/>
                  </a:lnTo>
                  <a:lnTo>
                    <a:pt x="1113066" y="771742"/>
                  </a:lnTo>
                  <a:lnTo>
                    <a:pt x="1146059" y="735180"/>
                  </a:lnTo>
                  <a:lnTo>
                    <a:pt x="1178382" y="698242"/>
                  </a:lnTo>
                  <a:lnTo>
                    <a:pt x="1210028" y="660932"/>
                  </a:lnTo>
                  <a:lnTo>
                    <a:pt x="1240991" y="623256"/>
                  </a:lnTo>
                  <a:lnTo>
                    <a:pt x="1271264" y="585219"/>
                  </a:lnTo>
                  <a:lnTo>
                    <a:pt x="1300840" y="546826"/>
                  </a:lnTo>
                  <a:lnTo>
                    <a:pt x="1329713" y="508082"/>
                  </a:lnTo>
                  <a:lnTo>
                    <a:pt x="1357875" y="468993"/>
                  </a:lnTo>
                  <a:lnTo>
                    <a:pt x="1385320" y="429563"/>
                  </a:lnTo>
                  <a:lnTo>
                    <a:pt x="1412042" y="389798"/>
                  </a:lnTo>
                  <a:lnTo>
                    <a:pt x="1438033" y="349703"/>
                  </a:lnTo>
                  <a:lnTo>
                    <a:pt x="1463287" y="309283"/>
                  </a:lnTo>
                  <a:lnTo>
                    <a:pt x="1487797" y="268543"/>
                  </a:lnTo>
                  <a:lnTo>
                    <a:pt x="1511557" y="227488"/>
                  </a:lnTo>
                  <a:lnTo>
                    <a:pt x="1534559" y="186123"/>
                  </a:lnTo>
                  <a:lnTo>
                    <a:pt x="1556797" y="144454"/>
                  </a:lnTo>
                  <a:lnTo>
                    <a:pt x="1578265" y="102486"/>
                  </a:lnTo>
                  <a:lnTo>
                    <a:pt x="1598955" y="60223"/>
                  </a:lnTo>
                  <a:lnTo>
                    <a:pt x="1625600" y="0"/>
                  </a:lnTo>
                  <a:lnTo>
                    <a:pt x="1625600" y="1592046"/>
                  </a:lnTo>
                  <a:close/>
                </a:path>
              </a:pathLst>
            </a:custGeom>
            <a:solidFill>
              <a:srgbClr val="C1D7FA"/>
            </a:solidFill>
          </p:spPr>
          <p:txBody>
            <a:bodyPr wrap="square" lIns="0" tIns="0" rIns="0" bIns="0" rtlCol="0"/>
            <a:lstStyle/>
            <a:p>
              <a:pPr defTabSz="685800"/>
              <a:endParaRPr sz="1350" kern="0">
                <a:solidFill>
                  <a:sysClr val="windowText" lastClr="000000"/>
                </a:solidFill>
              </a:endParaRPr>
            </a:p>
          </p:txBody>
        </p:sp>
        <p:sp>
          <p:nvSpPr>
            <p:cNvPr id="4" name="object 4"/>
            <p:cNvSpPr/>
            <p:nvPr/>
          </p:nvSpPr>
          <p:spPr>
            <a:xfrm>
              <a:off x="11297323" y="5774537"/>
              <a:ext cx="894715" cy="1083945"/>
            </a:xfrm>
            <a:custGeom>
              <a:avLst/>
              <a:gdLst/>
              <a:ahLst/>
              <a:cxnLst/>
              <a:rect l="l" t="t" r="r" b="b"/>
              <a:pathLst>
                <a:path w="894715" h="1083945">
                  <a:moveTo>
                    <a:pt x="894676" y="1083462"/>
                  </a:moveTo>
                  <a:lnTo>
                    <a:pt x="0" y="1083462"/>
                  </a:lnTo>
                  <a:lnTo>
                    <a:pt x="60604" y="1037348"/>
                  </a:lnTo>
                  <a:lnTo>
                    <a:pt x="94972" y="1008528"/>
                  </a:lnTo>
                  <a:lnTo>
                    <a:pt x="129147" y="978828"/>
                  </a:lnTo>
                  <a:lnTo>
                    <a:pt x="163127" y="948256"/>
                  </a:lnTo>
                  <a:lnTo>
                    <a:pt x="196909" y="916816"/>
                  </a:lnTo>
                  <a:lnTo>
                    <a:pt x="230490" y="884516"/>
                  </a:lnTo>
                  <a:lnTo>
                    <a:pt x="263868" y="851361"/>
                  </a:lnTo>
                  <a:lnTo>
                    <a:pt x="297040" y="817357"/>
                  </a:lnTo>
                  <a:lnTo>
                    <a:pt x="330004" y="782511"/>
                  </a:lnTo>
                  <a:lnTo>
                    <a:pt x="362756" y="746829"/>
                  </a:lnTo>
                  <a:lnTo>
                    <a:pt x="395293" y="710316"/>
                  </a:lnTo>
                  <a:lnTo>
                    <a:pt x="427614" y="672979"/>
                  </a:lnTo>
                  <a:lnTo>
                    <a:pt x="459714" y="634825"/>
                  </a:lnTo>
                  <a:lnTo>
                    <a:pt x="491593" y="595858"/>
                  </a:lnTo>
                  <a:lnTo>
                    <a:pt x="523246" y="556086"/>
                  </a:lnTo>
                  <a:lnTo>
                    <a:pt x="554671" y="515514"/>
                  </a:lnTo>
                  <a:lnTo>
                    <a:pt x="585866" y="474148"/>
                  </a:lnTo>
                  <a:lnTo>
                    <a:pt x="616827" y="431996"/>
                  </a:lnTo>
                  <a:lnTo>
                    <a:pt x="647553" y="389061"/>
                  </a:lnTo>
                  <a:lnTo>
                    <a:pt x="678039" y="345352"/>
                  </a:lnTo>
                  <a:lnTo>
                    <a:pt x="708284" y="300874"/>
                  </a:lnTo>
                  <a:lnTo>
                    <a:pt x="738285" y="255633"/>
                  </a:lnTo>
                  <a:lnTo>
                    <a:pt x="768038" y="209635"/>
                  </a:lnTo>
                  <a:lnTo>
                    <a:pt x="797543" y="162887"/>
                  </a:lnTo>
                  <a:lnTo>
                    <a:pt x="826794" y="115394"/>
                  </a:lnTo>
                  <a:lnTo>
                    <a:pt x="855791" y="67162"/>
                  </a:lnTo>
                  <a:lnTo>
                    <a:pt x="884529" y="18199"/>
                  </a:lnTo>
                  <a:lnTo>
                    <a:pt x="894676" y="0"/>
                  </a:lnTo>
                  <a:lnTo>
                    <a:pt x="894676" y="1083462"/>
                  </a:lnTo>
                  <a:close/>
                </a:path>
              </a:pathLst>
            </a:custGeom>
            <a:solidFill>
              <a:srgbClr val="82B0F8"/>
            </a:solidFill>
          </p:spPr>
          <p:txBody>
            <a:bodyPr wrap="square" lIns="0" tIns="0" rIns="0" bIns="0" rtlCol="0"/>
            <a:lstStyle/>
            <a:p>
              <a:pPr defTabSz="685800"/>
              <a:endParaRPr sz="1350" kern="0">
                <a:solidFill>
                  <a:sysClr val="windowText" lastClr="000000"/>
                </a:solidFill>
              </a:endParaRPr>
            </a:p>
          </p:txBody>
        </p:sp>
        <p:sp>
          <p:nvSpPr>
            <p:cNvPr id="5" name="object 5"/>
            <p:cNvSpPr/>
            <p:nvPr/>
          </p:nvSpPr>
          <p:spPr>
            <a:xfrm>
              <a:off x="11514035" y="6036970"/>
              <a:ext cx="678180" cy="821055"/>
            </a:xfrm>
            <a:custGeom>
              <a:avLst/>
              <a:gdLst/>
              <a:ahLst/>
              <a:cxnLst/>
              <a:rect l="l" t="t" r="r" b="b"/>
              <a:pathLst>
                <a:path w="678179" h="821054">
                  <a:moveTo>
                    <a:pt x="677964" y="821029"/>
                  </a:moveTo>
                  <a:lnTo>
                    <a:pt x="0" y="821029"/>
                  </a:lnTo>
                  <a:lnTo>
                    <a:pt x="45910" y="786091"/>
                  </a:lnTo>
                  <a:lnTo>
                    <a:pt x="79739" y="757568"/>
                  </a:lnTo>
                  <a:lnTo>
                    <a:pt x="113320" y="727922"/>
                  </a:lnTo>
                  <a:lnTo>
                    <a:pt x="146648" y="697162"/>
                  </a:lnTo>
                  <a:lnTo>
                    <a:pt x="179721" y="665300"/>
                  </a:lnTo>
                  <a:lnTo>
                    <a:pt x="212532" y="632344"/>
                  </a:lnTo>
                  <a:lnTo>
                    <a:pt x="245077" y="598305"/>
                  </a:lnTo>
                  <a:lnTo>
                    <a:pt x="277352" y="563194"/>
                  </a:lnTo>
                  <a:lnTo>
                    <a:pt x="309352" y="527021"/>
                  </a:lnTo>
                  <a:lnTo>
                    <a:pt x="341073" y="489795"/>
                  </a:lnTo>
                  <a:lnTo>
                    <a:pt x="372510" y="451527"/>
                  </a:lnTo>
                  <a:lnTo>
                    <a:pt x="403658" y="412228"/>
                  </a:lnTo>
                  <a:lnTo>
                    <a:pt x="434514" y="371907"/>
                  </a:lnTo>
                  <a:lnTo>
                    <a:pt x="465072" y="330574"/>
                  </a:lnTo>
                  <a:lnTo>
                    <a:pt x="495328" y="288240"/>
                  </a:lnTo>
                  <a:lnTo>
                    <a:pt x="525277" y="244915"/>
                  </a:lnTo>
                  <a:lnTo>
                    <a:pt x="554915" y="200609"/>
                  </a:lnTo>
                  <a:lnTo>
                    <a:pt x="584238" y="155332"/>
                  </a:lnTo>
                  <a:lnTo>
                    <a:pt x="613241" y="109095"/>
                  </a:lnTo>
                  <a:lnTo>
                    <a:pt x="641919" y="61907"/>
                  </a:lnTo>
                  <a:lnTo>
                    <a:pt x="670267" y="13779"/>
                  </a:lnTo>
                  <a:lnTo>
                    <a:pt x="677964" y="0"/>
                  </a:lnTo>
                  <a:lnTo>
                    <a:pt x="677964" y="821029"/>
                  </a:lnTo>
                  <a:close/>
                </a:path>
              </a:pathLst>
            </a:custGeom>
            <a:solidFill>
              <a:srgbClr val="4488F4"/>
            </a:solidFill>
          </p:spPr>
          <p:txBody>
            <a:bodyPr wrap="square" lIns="0" tIns="0" rIns="0" bIns="0" rtlCol="0"/>
            <a:lstStyle/>
            <a:p>
              <a:pPr defTabSz="685800"/>
              <a:endParaRPr sz="1350" kern="0">
                <a:solidFill>
                  <a:sysClr val="windowText" lastClr="000000"/>
                </a:solidFill>
              </a:endParaRPr>
            </a:p>
          </p:txBody>
        </p:sp>
      </p:grpSp>
      <p:grpSp>
        <p:nvGrpSpPr>
          <p:cNvPr id="6" name="object 6"/>
          <p:cNvGrpSpPr/>
          <p:nvPr/>
        </p:nvGrpSpPr>
        <p:grpSpPr>
          <a:xfrm>
            <a:off x="512026" y="1487328"/>
            <a:ext cx="2573655" cy="2999899"/>
            <a:chOff x="682701" y="1983104"/>
            <a:chExt cx="3431540" cy="3999865"/>
          </a:xfrm>
        </p:grpSpPr>
        <p:sp>
          <p:nvSpPr>
            <p:cNvPr id="7" name="object 7"/>
            <p:cNvSpPr/>
            <p:nvPr/>
          </p:nvSpPr>
          <p:spPr>
            <a:xfrm>
              <a:off x="903439" y="2011679"/>
              <a:ext cx="2990215" cy="3817620"/>
            </a:xfrm>
            <a:custGeom>
              <a:avLst/>
              <a:gdLst/>
              <a:ahLst/>
              <a:cxnLst/>
              <a:rect l="l" t="t" r="r" b="b"/>
              <a:pathLst>
                <a:path w="2990215" h="3817620">
                  <a:moveTo>
                    <a:pt x="2788500" y="3817620"/>
                  </a:moveTo>
                  <a:lnTo>
                    <a:pt x="201244" y="3817620"/>
                  </a:lnTo>
                  <a:lnTo>
                    <a:pt x="155098" y="3812687"/>
                  </a:lnTo>
                  <a:lnTo>
                    <a:pt x="112739" y="3798637"/>
                  </a:lnTo>
                  <a:lnTo>
                    <a:pt x="75373" y="3776590"/>
                  </a:lnTo>
                  <a:lnTo>
                    <a:pt x="44209" y="3747669"/>
                  </a:lnTo>
                  <a:lnTo>
                    <a:pt x="20453" y="3712994"/>
                  </a:lnTo>
                  <a:lnTo>
                    <a:pt x="5314" y="3673685"/>
                  </a:lnTo>
                  <a:lnTo>
                    <a:pt x="0" y="3630866"/>
                  </a:lnTo>
                  <a:lnTo>
                    <a:pt x="0" y="186753"/>
                  </a:lnTo>
                  <a:lnTo>
                    <a:pt x="5314" y="143934"/>
                  </a:lnTo>
                  <a:lnTo>
                    <a:pt x="20453" y="104625"/>
                  </a:lnTo>
                  <a:lnTo>
                    <a:pt x="44209" y="69950"/>
                  </a:lnTo>
                  <a:lnTo>
                    <a:pt x="75373" y="41029"/>
                  </a:lnTo>
                  <a:lnTo>
                    <a:pt x="112739" y="18982"/>
                  </a:lnTo>
                  <a:lnTo>
                    <a:pt x="155098" y="4932"/>
                  </a:lnTo>
                  <a:lnTo>
                    <a:pt x="201244" y="0"/>
                  </a:lnTo>
                  <a:lnTo>
                    <a:pt x="1220990" y="0"/>
                  </a:lnTo>
                  <a:lnTo>
                    <a:pt x="1220546" y="4038"/>
                  </a:lnTo>
                  <a:lnTo>
                    <a:pt x="1224966" y="49800"/>
                  </a:lnTo>
                  <a:lnTo>
                    <a:pt x="1237708" y="92870"/>
                  </a:lnTo>
                  <a:lnTo>
                    <a:pt x="1257999" y="132531"/>
                  </a:lnTo>
                  <a:lnTo>
                    <a:pt x="1285064" y="168063"/>
                  </a:lnTo>
                  <a:lnTo>
                    <a:pt x="1318127" y="198747"/>
                  </a:lnTo>
                  <a:lnTo>
                    <a:pt x="1356413" y="223864"/>
                  </a:lnTo>
                  <a:lnTo>
                    <a:pt x="1399148" y="242695"/>
                  </a:lnTo>
                  <a:lnTo>
                    <a:pt x="1445558" y="254521"/>
                  </a:lnTo>
                  <a:lnTo>
                    <a:pt x="1494866" y="258622"/>
                  </a:lnTo>
                  <a:lnTo>
                    <a:pt x="1544177" y="254521"/>
                  </a:lnTo>
                  <a:lnTo>
                    <a:pt x="1590588" y="242695"/>
                  </a:lnTo>
                  <a:lnTo>
                    <a:pt x="1633324" y="223864"/>
                  </a:lnTo>
                  <a:lnTo>
                    <a:pt x="1671610" y="198747"/>
                  </a:lnTo>
                  <a:lnTo>
                    <a:pt x="1704672" y="168063"/>
                  </a:lnTo>
                  <a:lnTo>
                    <a:pt x="1731735" y="132531"/>
                  </a:lnTo>
                  <a:lnTo>
                    <a:pt x="1752024" y="92870"/>
                  </a:lnTo>
                  <a:lnTo>
                    <a:pt x="1764766" y="49800"/>
                  </a:lnTo>
                  <a:lnTo>
                    <a:pt x="1769186" y="4038"/>
                  </a:lnTo>
                  <a:lnTo>
                    <a:pt x="1768754" y="0"/>
                  </a:lnTo>
                  <a:lnTo>
                    <a:pt x="2788500" y="0"/>
                  </a:lnTo>
                  <a:lnTo>
                    <a:pt x="2834641" y="4932"/>
                  </a:lnTo>
                  <a:lnTo>
                    <a:pt x="2876997" y="18982"/>
                  </a:lnTo>
                  <a:lnTo>
                    <a:pt x="2914361" y="41029"/>
                  </a:lnTo>
                  <a:lnTo>
                    <a:pt x="2945524" y="69950"/>
                  </a:lnTo>
                  <a:lnTo>
                    <a:pt x="2969279" y="104625"/>
                  </a:lnTo>
                  <a:lnTo>
                    <a:pt x="2984417" y="143934"/>
                  </a:lnTo>
                  <a:lnTo>
                    <a:pt x="2989732" y="186753"/>
                  </a:lnTo>
                  <a:lnTo>
                    <a:pt x="2989732" y="3630866"/>
                  </a:lnTo>
                  <a:lnTo>
                    <a:pt x="2984417" y="3673685"/>
                  </a:lnTo>
                  <a:lnTo>
                    <a:pt x="2969279" y="3712994"/>
                  </a:lnTo>
                  <a:lnTo>
                    <a:pt x="2945524" y="3747669"/>
                  </a:lnTo>
                  <a:lnTo>
                    <a:pt x="2914361" y="3776590"/>
                  </a:lnTo>
                  <a:lnTo>
                    <a:pt x="2876997" y="3798637"/>
                  </a:lnTo>
                  <a:lnTo>
                    <a:pt x="2834641" y="3812687"/>
                  </a:lnTo>
                  <a:lnTo>
                    <a:pt x="2788500" y="3817620"/>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sp>
          <p:nvSpPr>
            <p:cNvPr id="8" name="object 8"/>
            <p:cNvSpPr/>
            <p:nvPr/>
          </p:nvSpPr>
          <p:spPr>
            <a:xfrm>
              <a:off x="682701" y="1983104"/>
              <a:ext cx="3431540" cy="3999865"/>
            </a:xfrm>
            <a:custGeom>
              <a:avLst/>
              <a:gdLst/>
              <a:ahLst/>
              <a:cxnLst/>
              <a:rect l="l" t="t" r="r" b="b"/>
              <a:pathLst>
                <a:path w="3431540" h="3999865">
                  <a:moveTo>
                    <a:pt x="3431222" y="3999687"/>
                  </a:moveTo>
                  <a:lnTo>
                    <a:pt x="3382124" y="3885374"/>
                  </a:lnTo>
                  <a:lnTo>
                    <a:pt x="3362045" y="3846436"/>
                  </a:lnTo>
                  <a:lnTo>
                    <a:pt x="3340633" y="3808082"/>
                  </a:lnTo>
                  <a:lnTo>
                    <a:pt x="3317913" y="3770312"/>
                  </a:lnTo>
                  <a:lnTo>
                    <a:pt x="3293897" y="3733177"/>
                  </a:lnTo>
                  <a:lnTo>
                    <a:pt x="3268624" y="3696678"/>
                  </a:lnTo>
                  <a:lnTo>
                    <a:pt x="3242094" y="3660825"/>
                  </a:lnTo>
                  <a:lnTo>
                    <a:pt x="3238970" y="3656876"/>
                  </a:lnTo>
                  <a:lnTo>
                    <a:pt x="3238970" y="203200"/>
                  </a:lnTo>
                  <a:lnTo>
                    <a:pt x="3238754" y="203200"/>
                  </a:lnTo>
                  <a:lnTo>
                    <a:pt x="3238373" y="190500"/>
                  </a:lnTo>
                  <a:lnTo>
                    <a:pt x="3237827" y="190500"/>
                  </a:lnTo>
                  <a:lnTo>
                    <a:pt x="3236366" y="177800"/>
                  </a:lnTo>
                  <a:lnTo>
                    <a:pt x="3234296" y="165100"/>
                  </a:lnTo>
                  <a:lnTo>
                    <a:pt x="3231680" y="152400"/>
                  </a:lnTo>
                  <a:lnTo>
                    <a:pt x="3228530" y="139700"/>
                  </a:lnTo>
                  <a:lnTo>
                    <a:pt x="3224860" y="139700"/>
                  </a:lnTo>
                  <a:lnTo>
                    <a:pt x="3220669" y="127000"/>
                  </a:lnTo>
                  <a:lnTo>
                    <a:pt x="3215995" y="114300"/>
                  </a:lnTo>
                  <a:lnTo>
                    <a:pt x="3210852" y="101600"/>
                  </a:lnTo>
                  <a:lnTo>
                    <a:pt x="3205251" y="101600"/>
                  </a:lnTo>
                  <a:lnTo>
                    <a:pt x="3199219" y="88900"/>
                  </a:lnTo>
                  <a:lnTo>
                    <a:pt x="3192754" y="76200"/>
                  </a:lnTo>
                  <a:lnTo>
                    <a:pt x="3185884" y="76200"/>
                  </a:lnTo>
                  <a:lnTo>
                    <a:pt x="3181883" y="69215"/>
                  </a:lnTo>
                  <a:lnTo>
                    <a:pt x="3181883" y="3587254"/>
                  </a:lnTo>
                  <a:lnTo>
                    <a:pt x="3155327" y="3557447"/>
                  </a:lnTo>
                  <a:lnTo>
                    <a:pt x="3124073" y="3524427"/>
                  </a:lnTo>
                  <a:lnTo>
                    <a:pt x="3091700" y="3492169"/>
                  </a:lnTo>
                  <a:lnTo>
                    <a:pt x="3058223" y="3460686"/>
                  </a:lnTo>
                  <a:lnTo>
                    <a:pt x="3023666" y="3429990"/>
                  </a:lnTo>
                  <a:lnTo>
                    <a:pt x="2988068" y="3400107"/>
                  </a:lnTo>
                  <a:lnTo>
                    <a:pt x="2951429" y="3371062"/>
                  </a:lnTo>
                  <a:lnTo>
                    <a:pt x="2913799" y="3342856"/>
                  </a:lnTo>
                  <a:lnTo>
                    <a:pt x="2875178" y="3315525"/>
                  </a:lnTo>
                  <a:lnTo>
                    <a:pt x="2835605" y="3289084"/>
                  </a:lnTo>
                  <a:lnTo>
                    <a:pt x="2795092" y="3263557"/>
                  </a:lnTo>
                  <a:lnTo>
                    <a:pt x="2753677" y="3238957"/>
                  </a:lnTo>
                  <a:lnTo>
                    <a:pt x="2711373" y="3215297"/>
                  </a:lnTo>
                  <a:lnTo>
                    <a:pt x="2668206" y="3192615"/>
                  </a:lnTo>
                  <a:lnTo>
                    <a:pt x="2624201" y="3170910"/>
                  </a:lnTo>
                  <a:lnTo>
                    <a:pt x="2579370" y="3150209"/>
                  </a:lnTo>
                  <a:lnTo>
                    <a:pt x="2533751" y="3130537"/>
                  </a:lnTo>
                  <a:lnTo>
                    <a:pt x="2487371" y="3111906"/>
                  </a:lnTo>
                  <a:lnTo>
                    <a:pt x="2440254" y="3094329"/>
                  </a:lnTo>
                  <a:lnTo>
                    <a:pt x="2392400" y="3077845"/>
                  </a:lnTo>
                  <a:lnTo>
                    <a:pt x="2343861" y="3062465"/>
                  </a:lnTo>
                  <a:lnTo>
                    <a:pt x="2294636" y="3048190"/>
                  </a:lnTo>
                  <a:lnTo>
                    <a:pt x="2244775" y="3035071"/>
                  </a:lnTo>
                  <a:lnTo>
                    <a:pt x="2194280" y="3023095"/>
                  </a:lnTo>
                  <a:lnTo>
                    <a:pt x="2143188" y="3012313"/>
                  </a:lnTo>
                  <a:lnTo>
                    <a:pt x="2091512" y="3002724"/>
                  </a:lnTo>
                  <a:lnTo>
                    <a:pt x="2039289" y="2994342"/>
                  </a:lnTo>
                  <a:lnTo>
                    <a:pt x="1986521" y="2987205"/>
                  </a:lnTo>
                  <a:lnTo>
                    <a:pt x="1933257" y="2981312"/>
                  </a:lnTo>
                  <a:lnTo>
                    <a:pt x="1879511" y="2976702"/>
                  </a:lnTo>
                  <a:lnTo>
                    <a:pt x="1825307" y="2973387"/>
                  </a:lnTo>
                  <a:lnTo>
                    <a:pt x="1770659" y="2971381"/>
                  </a:lnTo>
                  <a:lnTo>
                    <a:pt x="1715604" y="2970707"/>
                  </a:lnTo>
                  <a:lnTo>
                    <a:pt x="1660537" y="2971381"/>
                  </a:lnTo>
                  <a:lnTo>
                    <a:pt x="1605889" y="2973387"/>
                  </a:lnTo>
                  <a:lnTo>
                    <a:pt x="1551686" y="2976702"/>
                  </a:lnTo>
                  <a:lnTo>
                    <a:pt x="1497939" y="2981312"/>
                  </a:lnTo>
                  <a:lnTo>
                    <a:pt x="1444675" y="2987205"/>
                  </a:lnTo>
                  <a:lnTo>
                    <a:pt x="1391907" y="2994342"/>
                  </a:lnTo>
                  <a:lnTo>
                    <a:pt x="1339684" y="3002724"/>
                  </a:lnTo>
                  <a:lnTo>
                    <a:pt x="1288008" y="3012313"/>
                  </a:lnTo>
                  <a:lnTo>
                    <a:pt x="1236916" y="3023095"/>
                  </a:lnTo>
                  <a:lnTo>
                    <a:pt x="1186421" y="3035071"/>
                  </a:lnTo>
                  <a:lnTo>
                    <a:pt x="1136561" y="3048190"/>
                  </a:lnTo>
                  <a:lnTo>
                    <a:pt x="1087348" y="3062465"/>
                  </a:lnTo>
                  <a:lnTo>
                    <a:pt x="1038796" y="3077845"/>
                  </a:lnTo>
                  <a:lnTo>
                    <a:pt x="990955" y="3094329"/>
                  </a:lnTo>
                  <a:lnTo>
                    <a:pt x="943825" y="3111906"/>
                  </a:lnTo>
                  <a:lnTo>
                    <a:pt x="897445" y="3130537"/>
                  </a:lnTo>
                  <a:lnTo>
                    <a:pt x="851827" y="3150209"/>
                  </a:lnTo>
                  <a:lnTo>
                    <a:pt x="807008" y="3170910"/>
                  </a:lnTo>
                  <a:lnTo>
                    <a:pt x="763003" y="3192615"/>
                  </a:lnTo>
                  <a:lnTo>
                    <a:pt x="719836" y="3215297"/>
                  </a:lnTo>
                  <a:lnTo>
                    <a:pt x="677519" y="3238957"/>
                  </a:lnTo>
                  <a:lnTo>
                    <a:pt x="636104" y="3263557"/>
                  </a:lnTo>
                  <a:lnTo>
                    <a:pt x="595591" y="3289084"/>
                  </a:lnTo>
                  <a:lnTo>
                    <a:pt x="556018" y="3315525"/>
                  </a:lnTo>
                  <a:lnTo>
                    <a:pt x="517398" y="3342856"/>
                  </a:lnTo>
                  <a:lnTo>
                    <a:pt x="479767" y="3371062"/>
                  </a:lnTo>
                  <a:lnTo>
                    <a:pt x="443141" y="3400107"/>
                  </a:lnTo>
                  <a:lnTo>
                    <a:pt x="407530" y="3429990"/>
                  </a:lnTo>
                  <a:lnTo>
                    <a:pt x="372986" y="3460686"/>
                  </a:lnTo>
                  <a:lnTo>
                    <a:pt x="339509" y="3492169"/>
                  </a:lnTo>
                  <a:lnTo>
                    <a:pt x="307136" y="3524427"/>
                  </a:lnTo>
                  <a:lnTo>
                    <a:pt x="275882" y="3557447"/>
                  </a:lnTo>
                  <a:lnTo>
                    <a:pt x="249339" y="3587191"/>
                  </a:lnTo>
                  <a:lnTo>
                    <a:pt x="249313" y="203200"/>
                  </a:lnTo>
                  <a:lnTo>
                    <a:pt x="249555" y="203200"/>
                  </a:lnTo>
                  <a:lnTo>
                    <a:pt x="249834" y="190500"/>
                  </a:lnTo>
                  <a:lnTo>
                    <a:pt x="249770" y="203200"/>
                  </a:lnTo>
                  <a:lnTo>
                    <a:pt x="250228" y="190500"/>
                  </a:lnTo>
                  <a:lnTo>
                    <a:pt x="251117" y="190500"/>
                  </a:lnTo>
                  <a:lnTo>
                    <a:pt x="252882" y="177800"/>
                  </a:lnTo>
                  <a:lnTo>
                    <a:pt x="252552" y="177800"/>
                  </a:lnTo>
                  <a:lnTo>
                    <a:pt x="254800" y="165100"/>
                  </a:lnTo>
                  <a:lnTo>
                    <a:pt x="256628" y="165100"/>
                  </a:lnTo>
                  <a:lnTo>
                    <a:pt x="259791" y="152400"/>
                  </a:lnTo>
                  <a:lnTo>
                    <a:pt x="262242" y="152400"/>
                  </a:lnTo>
                  <a:lnTo>
                    <a:pt x="266268" y="139700"/>
                  </a:lnTo>
                  <a:lnTo>
                    <a:pt x="269316" y="139700"/>
                  </a:lnTo>
                  <a:lnTo>
                    <a:pt x="274167" y="127000"/>
                  </a:lnTo>
                  <a:lnTo>
                    <a:pt x="277787" y="127000"/>
                  </a:lnTo>
                  <a:lnTo>
                    <a:pt x="283400" y="114300"/>
                  </a:lnTo>
                  <a:lnTo>
                    <a:pt x="287578" y="114300"/>
                  </a:lnTo>
                  <a:lnTo>
                    <a:pt x="293903" y="101600"/>
                  </a:lnTo>
                  <a:lnTo>
                    <a:pt x="298615" y="101600"/>
                  </a:lnTo>
                  <a:lnTo>
                    <a:pt x="305600" y="88900"/>
                  </a:lnTo>
                  <a:lnTo>
                    <a:pt x="310807" y="88900"/>
                  </a:lnTo>
                  <a:lnTo>
                    <a:pt x="318414" y="76200"/>
                  </a:lnTo>
                  <a:lnTo>
                    <a:pt x="317309" y="88900"/>
                  </a:lnTo>
                  <a:lnTo>
                    <a:pt x="325196" y="76200"/>
                  </a:lnTo>
                  <a:lnTo>
                    <a:pt x="338328" y="76200"/>
                  </a:lnTo>
                  <a:lnTo>
                    <a:pt x="347002" y="63500"/>
                  </a:lnTo>
                  <a:lnTo>
                    <a:pt x="369417" y="63500"/>
                  </a:lnTo>
                  <a:lnTo>
                    <a:pt x="378968" y="50800"/>
                  </a:lnTo>
                  <a:lnTo>
                    <a:pt x="1413611" y="50800"/>
                  </a:lnTo>
                  <a:lnTo>
                    <a:pt x="1414297" y="50800"/>
                  </a:lnTo>
                  <a:lnTo>
                    <a:pt x="1415173" y="63500"/>
                  </a:lnTo>
                  <a:lnTo>
                    <a:pt x="1416253" y="63500"/>
                  </a:lnTo>
                  <a:lnTo>
                    <a:pt x="1417510" y="76200"/>
                  </a:lnTo>
                  <a:lnTo>
                    <a:pt x="1418958" y="88900"/>
                  </a:lnTo>
                  <a:lnTo>
                    <a:pt x="1420583" y="88900"/>
                  </a:lnTo>
                  <a:lnTo>
                    <a:pt x="1422387" y="101600"/>
                  </a:lnTo>
                  <a:lnTo>
                    <a:pt x="1424368" y="101600"/>
                  </a:lnTo>
                  <a:lnTo>
                    <a:pt x="1426527" y="114300"/>
                  </a:lnTo>
                  <a:lnTo>
                    <a:pt x="1428851" y="114300"/>
                  </a:lnTo>
                  <a:lnTo>
                    <a:pt x="1431353" y="127000"/>
                  </a:lnTo>
                  <a:lnTo>
                    <a:pt x="1434007" y="127000"/>
                  </a:lnTo>
                  <a:lnTo>
                    <a:pt x="1436839" y="139700"/>
                  </a:lnTo>
                  <a:lnTo>
                    <a:pt x="1439824" y="139700"/>
                  </a:lnTo>
                  <a:lnTo>
                    <a:pt x="1443062" y="152400"/>
                  </a:lnTo>
                  <a:lnTo>
                    <a:pt x="1449730" y="165100"/>
                  </a:lnTo>
                  <a:lnTo>
                    <a:pt x="1457083" y="177800"/>
                  </a:lnTo>
                  <a:lnTo>
                    <a:pt x="1465021" y="190500"/>
                  </a:lnTo>
                  <a:lnTo>
                    <a:pt x="1473530" y="190500"/>
                  </a:lnTo>
                  <a:lnTo>
                    <a:pt x="1482572" y="203200"/>
                  </a:lnTo>
                  <a:lnTo>
                    <a:pt x="1492123" y="215900"/>
                  </a:lnTo>
                  <a:lnTo>
                    <a:pt x="1502194" y="228600"/>
                  </a:lnTo>
                  <a:lnTo>
                    <a:pt x="1512735" y="241300"/>
                  </a:lnTo>
                  <a:lnTo>
                    <a:pt x="1523733" y="241300"/>
                  </a:lnTo>
                  <a:lnTo>
                    <a:pt x="1535176" y="254000"/>
                  </a:lnTo>
                  <a:lnTo>
                    <a:pt x="1547050" y="266700"/>
                  </a:lnTo>
                  <a:lnTo>
                    <a:pt x="1559318" y="266700"/>
                  </a:lnTo>
                  <a:lnTo>
                    <a:pt x="1571980" y="279400"/>
                  </a:lnTo>
                  <a:lnTo>
                    <a:pt x="1585010" y="279400"/>
                  </a:lnTo>
                  <a:lnTo>
                    <a:pt x="1598231" y="292100"/>
                  </a:lnTo>
                  <a:lnTo>
                    <a:pt x="1626108" y="292100"/>
                  </a:lnTo>
                  <a:lnTo>
                    <a:pt x="1633220" y="304800"/>
                  </a:lnTo>
                  <a:lnTo>
                    <a:pt x="1797989" y="304800"/>
                  </a:lnTo>
                  <a:lnTo>
                    <a:pt x="1805101" y="292100"/>
                  </a:lnTo>
                  <a:lnTo>
                    <a:pt x="1832978" y="292100"/>
                  </a:lnTo>
                  <a:lnTo>
                    <a:pt x="1846199" y="279400"/>
                  </a:lnTo>
                  <a:lnTo>
                    <a:pt x="1859229" y="279400"/>
                  </a:lnTo>
                  <a:lnTo>
                    <a:pt x="1871891" y="266700"/>
                  </a:lnTo>
                  <a:lnTo>
                    <a:pt x="1884172" y="266700"/>
                  </a:lnTo>
                  <a:lnTo>
                    <a:pt x="1896033" y="254000"/>
                  </a:lnTo>
                  <a:lnTo>
                    <a:pt x="1907476" y="241300"/>
                  </a:lnTo>
                  <a:lnTo>
                    <a:pt x="1918487" y="241300"/>
                  </a:lnTo>
                  <a:lnTo>
                    <a:pt x="1929028" y="228600"/>
                  </a:lnTo>
                  <a:lnTo>
                    <a:pt x="1939086" y="215900"/>
                  </a:lnTo>
                  <a:lnTo>
                    <a:pt x="1948649" y="203200"/>
                  </a:lnTo>
                  <a:lnTo>
                    <a:pt x="1957692" y="190500"/>
                  </a:lnTo>
                  <a:lnTo>
                    <a:pt x="1966188" y="190500"/>
                  </a:lnTo>
                  <a:lnTo>
                    <a:pt x="1974126" y="177800"/>
                  </a:lnTo>
                  <a:lnTo>
                    <a:pt x="1981492" y="165100"/>
                  </a:lnTo>
                  <a:lnTo>
                    <a:pt x="1988159" y="152400"/>
                  </a:lnTo>
                  <a:lnTo>
                    <a:pt x="1991385" y="139700"/>
                  </a:lnTo>
                  <a:lnTo>
                    <a:pt x="1994369" y="139700"/>
                  </a:lnTo>
                  <a:lnTo>
                    <a:pt x="1997202" y="127000"/>
                  </a:lnTo>
                  <a:lnTo>
                    <a:pt x="1999869" y="127000"/>
                  </a:lnTo>
                  <a:lnTo>
                    <a:pt x="2002358" y="114300"/>
                  </a:lnTo>
                  <a:lnTo>
                    <a:pt x="2004695" y="114300"/>
                  </a:lnTo>
                  <a:lnTo>
                    <a:pt x="2006854" y="101600"/>
                  </a:lnTo>
                  <a:lnTo>
                    <a:pt x="2008835" y="101600"/>
                  </a:lnTo>
                  <a:lnTo>
                    <a:pt x="2010638" y="88900"/>
                  </a:lnTo>
                  <a:lnTo>
                    <a:pt x="2012264" y="88900"/>
                  </a:lnTo>
                  <a:lnTo>
                    <a:pt x="2013712" y="76200"/>
                  </a:lnTo>
                  <a:lnTo>
                    <a:pt x="2014969" y="63500"/>
                  </a:lnTo>
                  <a:lnTo>
                    <a:pt x="2016036" y="63500"/>
                  </a:lnTo>
                  <a:lnTo>
                    <a:pt x="2016925" y="50800"/>
                  </a:lnTo>
                  <a:lnTo>
                    <a:pt x="2017610" y="50800"/>
                  </a:lnTo>
                  <a:lnTo>
                    <a:pt x="3052241" y="50800"/>
                  </a:lnTo>
                  <a:lnTo>
                    <a:pt x="3061792" y="63500"/>
                  </a:lnTo>
                  <a:lnTo>
                    <a:pt x="3084220" y="63500"/>
                  </a:lnTo>
                  <a:lnTo>
                    <a:pt x="3092894" y="76200"/>
                  </a:lnTo>
                  <a:lnTo>
                    <a:pt x="3106013" y="76200"/>
                  </a:lnTo>
                  <a:lnTo>
                    <a:pt x="3113900" y="88900"/>
                  </a:lnTo>
                  <a:lnTo>
                    <a:pt x="3112808" y="76200"/>
                  </a:lnTo>
                  <a:lnTo>
                    <a:pt x="3120402" y="88900"/>
                  </a:lnTo>
                  <a:lnTo>
                    <a:pt x="3125609" y="88900"/>
                  </a:lnTo>
                  <a:lnTo>
                    <a:pt x="3132594" y="101600"/>
                  </a:lnTo>
                  <a:lnTo>
                    <a:pt x="3137306" y="101600"/>
                  </a:lnTo>
                  <a:lnTo>
                    <a:pt x="3143631" y="114300"/>
                  </a:lnTo>
                  <a:lnTo>
                    <a:pt x="3147809" y="114300"/>
                  </a:lnTo>
                  <a:lnTo>
                    <a:pt x="3153422" y="127000"/>
                  </a:lnTo>
                  <a:lnTo>
                    <a:pt x="3157055" y="127000"/>
                  </a:lnTo>
                  <a:lnTo>
                    <a:pt x="3161893" y="139700"/>
                  </a:lnTo>
                  <a:lnTo>
                    <a:pt x="3164941" y="139700"/>
                  </a:lnTo>
                  <a:lnTo>
                    <a:pt x="3168967" y="152400"/>
                  </a:lnTo>
                  <a:lnTo>
                    <a:pt x="3171418" y="152400"/>
                  </a:lnTo>
                  <a:lnTo>
                    <a:pt x="3174581" y="165100"/>
                  </a:lnTo>
                  <a:lnTo>
                    <a:pt x="3176409" y="165100"/>
                  </a:lnTo>
                  <a:lnTo>
                    <a:pt x="3178657" y="177800"/>
                  </a:lnTo>
                  <a:lnTo>
                    <a:pt x="3178327" y="177800"/>
                  </a:lnTo>
                  <a:lnTo>
                    <a:pt x="3180092" y="190500"/>
                  </a:lnTo>
                  <a:lnTo>
                    <a:pt x="3181121" y="190500"/>
                  </a:lnTo>
                  <a:lnTo>
                    <a:pt x="3181439" y="203200"/>
                  </a:lnTo>
                  <a:lnTo>
                    <a:pt x="3181375" y="190500"/>
                  </a:lnTo>
                  <a:lnTo>
                    <a:pt x="3181705" y="203200"/>
                  </a:lnTo>
                  <a:lnTo>
                    <a:pt x="3181858" y="203200"/>
                  </a:lnTo>
                  <a:lnTo>
                    <a:pt x="3181883" y="3587254"/>
                  </a:lnTo>
                  <a:lnTo>
                    <a:pt x="3181883" y="69215"/>
                  </a:lnTo>
                  <a:lnTo>
                    <a:pt x="3178619" y="63500"/>
                  </a:lnTo>
                  <a:lnTo>
                    <a:pt x="3170974" y="50800"/>
                  </a:lnTo>
                  <a:lnTo>
                    <a:pt x="3162973" y="50800"/>
                  </a:lnTo>
                  <a:lnTo>
                    <a:pt x="3154616" y="38100"/>
                  </a:lnTo>
                  <a:lnTo>
                    <a:pt x="3145942" y="38100"/>
                  </a:lnTo>
                  <a:lnTo>
                    <a:pt x="3136925" y="25400"/>
                  </a:lnTo>
                  <a:lnTo>
                    <a:pt x="3118015" y="25400"/>
                  </a:lnTo>
                  <a:lnTo>
                    <a:pt x="3108147" y="12700"/>
                  </a:lnTo>
                  <a:lnTo>
                    <a:pt x="3087624" y="12700"/>
                  </a:lnTo>
                  <a:lnTo>
                    <a:pt x="3077006" y="0"/>
                  </a:lnTo>
                  <a:lnTo>
                    <a:pt x="1957641" y="0"/>
                  </a:lnTo>
                  <a:lnTo>
                    <a:pt x="1961502" y="25400"/>
                  </a:lnTo>
                  <a:lnTo>
                    <a:pt x="1961349" y="25400"/>
                  </a:lnTo>
                  <a:lnTo>
                    <a:pt x="1961261" y="38100"/>
                  </a:lnTo>
                  <a:lnTo>
                    <a:pt x="1961210" y="28435"/>
                  </a:lnTo>
                  <a:lnTo>
                    <a:pt x="1961019" y="38100"/>
                  </a:lnTo>
                  <a:lnTo>
                    <a:pt x="1960613" y="38100"/>
                  </a:lnTo>
                  <a:lnTo>
                    <a:pt x="1960067" y="50800"/>
                  </a:lnTo>
                  <a:lnTo>
                    <a:pt x="1959368" y="50800"/>
                  </a:lnTo>
                  <a:lnTo>
                    <a:pt x="1958505" y="63500"/>
                  </a:lnTo>
                  <a:lnTo>
                    <a:pt x="1957654" y="63500"/>
                  </a:lnTo>
                  <a:lnTo>
                    <a:pt x="1956371" y="76200"/>
                  </a:lnTo>
                  <a:lnTo>
                    <a:pt x="1955266" y="76200"/>
                  </a:lnTo>
                  <a:lnTo>
                    <a:pt x="1953653" y="88900"/>
                  </a:lnTo>
                  <a:lnTo>
                    <a:pt x="1953856" y="76200"/>
                  </a:lnTo>
                  <a:lnTo>
                    <a:pt x="1952091" y="88900"/>
                  </a:lnTo>
                  <a:lnTo>
                    <a:pt x="1950618" y="88900"/>
                  </a:lnTo>
                  <a:lnTo>
                    <a:pt x="1948548" y="101600"/>
                  </a:lnTo>
                  <a:lnTo>
                    <a:pt x="1946833" y="101600"/>
                  </a:lnTo>
                  <a:lnTo>
                    <a:pt x="1944458" y="114300"/>
                  </a:lnTo>
                  <a:lnTo>
                    <a:pt x="1940166" y="114300"/>
                  </a:lnTo>
                  <a:lnTo>
                    <a:pt x="1937346" y="127000"/>
                  </a:lnTo>
                  <a:lnTo>
                    <a:pt x="1937854" y="127000"/>
                  </a:lnTo>
                  <a:lnTo>
                    <a:pt x="1931797" y="139700"/>
                  </a:lnTo>
                  <a:lnTo>
                    <a:pt x="1932533" y="127000"/>
                  </a:lnTo>
                  <a:lnTo>
                    <a:pt x="1925916" y="139700"/>
                  </a:lnTo>
                  <a:lnTo>
                    <a:pt x="1926704" y="139700"/>
                  </a:lnTo>
                  <a:lnTo>
                    <a:pt x="1919566" y="152400"/>
                  </a:lnTo>
                  <a:lnTo>
                    <a:pt x="1920392" y="152400"/>
                  </a:lnTo>
                  <a:lnTo>
                    <a:pt x="1912747" y="165100"/>
                  </a:lnTo>
                  <a:lnTo>
                    <a:pt x="1906397" y="165100"/>
                  </a:lnTo>
                  <a:lnTo>
                    <a:pt x="1897773" y="177800"/>
                  </a:lnTo>
                  <a:lnTo>
                    <a:pt x="1898738" y="177800"/>
                  </a:lnTo>
                  <a:lnTo>
                    <a:pt x="1889645" y="190500"/>
                  </a:lnTo>
                  <a:lnTo>
                    <a:pt x="1882152" y="190500"/>
                  </a:lnTo>
                  <a:lnTo>
                    <a:pt x="1872195" y="203200"/>
                  </a:lnTo>
                  <a:lnTo>
                    <a:pt x="1864004" y="203200"/>
                  </a:lnTo>
                  <a:lnTo>
                    <a:pt x="1853247" y="215900"/>
                  </a:lnTo>
                  <a:lnTo>
                    <a:pt x="1844395" y="215900"/>
                  </a:lnTo>
                  <a:lnTo>
                    <a:pt x="1832914" y="228600"/>
                  </a:lnTo>
                  <a:lnTo>
                    <a:pt x="1812251" y="228600"/>
                  </a:lnTo>
                  <a:lnTo>
                    <a:pt x="1806067" y="241300"/>
                  </a:lnTo>
                  <a:lnTo>
                    <a:pt x="1771904" y="241300"/>
                  </a:lnTo>
                  <a:lnTo>
                    <a:pt x="1765236" y="254000"/>
                  </a:lnTo>
                  <a:lnTo>
                    <a:pt x="1765896" y="241300"/>
                  </a:lnTo>
                  <a:lnTo>
                    <a:pt x="1759165" y="254000"/>
                  </a:lnTo>
                  <a:lnTo>
                    <a:pt x="1672056" y="254000"/>
                  </a:lnTo>
                  <a:lnTo>
                    <a:pt x="1665325" y="241300"/>
                  </a:lnTo>
                  <a:lnTo>
                    <a:pt x="1665986" y="254000"/>
                  </a:lnTo>
                  <a:lnTo>
                    <a:pt x="1659318" y="241300"/>
                  </a:lnTo>
                  <a:lnTo>
                    <a:pt x="1625155" y="241300"/>
                  </a:lnTo>
                  <a:lnTo>
                    <a:pt x="1618957" y="228600"/>
                  </a:lnTo>
                  <a:lnTo>
                    <a:pt x="1598307" y="228600"/>
                  </a:lnTo>
                  <a:lnTo>
                    <a:pt x="1586814" y="215900"/>
                  </a:lnTo>
                  <a:lnTo>
                    <a:pt x="1577975" y="215900"/>
                  </a:lnTo>
                  <a:lnTo>
                    <a:pt x="1567218" y="203200"/>
                  </a:lnTo>
                  <a:lnTo>
                    <a:pt x="1559013" y="203200"/>
                  </a:lnTo>
                  <a:lnTo>
                    <a:pt x="1549069" y="190500"/>
                  </a:lnTo>
                  <a:lnTo>
                    <a:pt x="1541564" y="190500"/>
                  </a:lnTo>
                  <a:lnTo>
                    <a:pt x="1532483" y="177800"/>
                  </a:lnTo>
                  <a:lnTo>
                    <a:pt x="1533436" y="177800"/>
                  </a:lnTo>
                  <a:lnTo>
                    <a:pt x="1524812" y="165100"/>
                  </a:lnTo>
                  <a:lnTo>
                    <a:pt x="1518462" y="165100"/>
                  </a:lnTo>
                  <a:lnTo>
                    <a:pt x="1510817" y="152400"/>
                  </a:lnTo>
                  <a:lnTo>
                    <a:pt x="1511642" y="152400"/>
                  </a:lnTo>
                  <a:lnTo>
                    <a:pt x="1504518" y="139700"/>
                  </a:lnTo>
                  <a:lnTo>
                    <a:pt x="1505292" y="139700"/>
                  </a:lnTo>
                  <a:lnTo>
                    <a:pt x="1498688" y="127000"/>
                  </a:lnTo>
                  <a:lnTo>
                    <a:pt x="1499412" y="139700"/>
                  </a:lnTo>
                  <a:lnTo>
                    <a:pt x="1493354" y="127000"/>
                  </a:lnTo>
                  <a:lnTo>
                    <a:pt x="1493862" y="127000"/>
                  </a:lnTo>
                  <a:lnTo>
                    <a:pt x="1491043" y="114300"/>
                  </a:lnTo>
                  <a:lnTo>
                    <a:pt x="1486763" y="114300"/>
                  </a:lnTo>
                  <a:lnTo>
                    <a:pt x="1484376" y="101600"/>
                  </a:lnTo>
                  <a:lnTo>
                    <a:pt x="1482674" y="101600"/>
                  </a:lnTo>
                  <a:lnTo>
                    <a:pt x="1480591" y="88900"/>
                  </a:lnTo>
                  <a:lnTo>
                    <a:pt x="1479130" y="88900"/>
                  </a:lnTo>
                  <a:lnTo>
                    <a:pt x="1477352" y="76200"/>
                  </a:lnTo>
                  <a:lnTo>
                    <a:pt x="1477556" y="88900"/>
                  </a:lnTo>
                  <a:lnTo>
                    <a:pt x="1475943" y="76200"/>
                  </a:lnTo>
                  <a:lnTo>
                    <a:pt x="1474851" y="76200"/>
                  </a:lnTo>
                  <a:lnTo>
                    <a:pt x="1473555" y="63500"/>
                  </a:lnTo>
                  <a:lnTo>
                    <a:pt x="1472704" y="63500"/>
                  </a:lnTo>
                  <a:lnTo>
                    <a:pt x="1471752" y="50800"/>
                  </a:lnTo>
                  <a:lnTo>
                    <a:pt x="1471066" y="50800"/>
                  </a:lnTo>
                  <a:lnTo>
                    <a:pt x="1470533" y="38100"/>
                  </a:lnTo>
                  <a:lnTo>
                    <a:pt x="1470152" y="38100"/>
                  </a:lnTo>
                  <a:lnTo>
                    <a:pt x="1469872" y="28435"/>
                  </a:lnTo>
                  <a:lnTo>
                    <a:pt x="1469948" y="38100"/>
                  </a:lnTo>
                  <a:lnTo>
                    <a:pt x="1469847" y="25400"/>
                  </a:lnTo>
                  <a:lnTo>
                    <a:pt x="1469694" y="25400"/>
                  </a:lnTo>
                  <a:lnTo>
                    <a:pt x="1470380" y="20866"/>
                  </a:lnTo>
                  <a:lnTo>
                    <a:pt x="1470571" y="19634"/>
                  </a:lnTo>
                  <a:lnTo>
                    <a:pt x="1473568" y="0"/>
                  </a:lnTo>
                  <a:lnTo>
                    <a:pt x="354215" y="0"/>
                  </a:lnTo>
                  <a:lnTo>
                    <a:pt x="343585" y="12700"/>
                  </a:lnTo>
                  <a:lnTo>
                    <a:pt x="323062" y="12700"/>
                  </a:lnTo>
                  <a:lnTo>
                    <a:pt x="313194" y="25400"/>
                  </a:lnTo>
                  <a:lnTo>
                    <a:pt x="294284" y="25400"/>
                  </a:lnTo>
                  <a:lnTo>
                    <a:pt x="285280" y="38100"/>
                  </a:lnTo>
                  <a:lnTo>
                    <a:pt x="276593" y="38100"/>
                  </a:lnTo>
                  <a:lnTo>
                    <a:pt x="268236" y="50800"/>
                  </a:lnTo>
                  <a:lnTo>
                    <a:pt x="260235" y="50800"/>
                  </a:lnTo>
                  <a:lnTo>
                    <a:pt x="252590" y="63500"/>
                  </a:lnTo>
                  <a:lnTo>
                    <a:pt x="245325" y="76200"/>
                  </a:lnTo>
                  <a:lnTo>
                    <a:pt x="238455" y="76200"/>
                  </a:lnTo>
                  <a:lnTo>
                    <a:pt x="231990" y="88900"/>
                  </a:lnTo>
                  <a:lnTo>
                    <a:pt x="225958" y="101600"/>
                  </a:lnTo>
                  <a:lnTo>
                    <a:pt x="220357" y="101600"/>
                  </a:lnTo>
                  <a:lnTo>
                    <a:pt x="215214" y="114300"/>
                  </a:lnTo>
                  <a:lnTo>
                    <a:pt x="210540" y="127000"/>
                  </a:lnTo>
                  <a:lnTo>
                    <a:pt x="206362" y="139700"/>
                  </a:lnTo>
                  <a:lnTo>
                    <a:pt x="202679" y="139700"/>
                  </a:lnTo>
                  <a:lnTo>
                    <a:pt x="199529" y="152400"/>
                  </a:lnTo>
                  <a:lnTo>
                    <a:pt x="196913" y="165100"/>
                  </a:lnTo>
                  <a:lnTo>
                    <a:pt x="194856" y="177800"/>
                  </a:lnTo>
                  <a:lnTo>
                    <a:pt x="193382" y="190500"/>
                  </a:lnTo>
                  <a:lnTo>
                    <a:pt x="192849" y="190500"/>
                  </a:lnTo>
                  <a:lnTo>
                    <a:pt x="192468" y="203200"/>
                  </a:lnTo>
                  <a:lnTo>
                    <a:pt x="192239" y="203200"/>
                  </a:lnTo>
                  <a:lnTo>
                    <a:pt x="192239" y="3656850"/>
                  </a:lnTo>
                  <a:lnTo>
                    <a:pt x="162585" y="3696678"/>
                  </a:lnTo>
                  <a:lnTo>
                    <a:pt x="137299" y="3733177"/>
                  </a:lnTo>
                  <a:lnTo>
                    <a:pt x="113284" y="3770312"/>
                  </a:lnTo>
                  <a:lnTo>
                    <a:pt x="90563" y="3808082"/>
                  </a:lnTo>
                  <a:lnTo>
                    <a:pt x="69151" y="3846436"/>
                  </a:lnTo>
                  <a:lnTo>
                    <a:pt x="49085" y="3885374"/>
                  </a:lnTo>
                  <a:lnTo>
                    <a:pt x="0" y="3999687"/>
                  </a:lnTo>
                  <a:lnTo>
                    <a:pt x="3431222" y="3999687"/>
                  </a:lnTo>
                  <a:close/>
                </a:path>
              </a:pathLst>
            </a:custGeom>
            <a:solidFill>
              <a:srgbClr val="D7A425"/>
            </a:solidFill>
          </p:spPr>
          <p:txBody>
            <a:bodyPr wrap="square" lIns="0" tIns="0" rIns="0" bIns="0" rtlCol="0"/>
            <a:lstStyle/>
            <a:p>
              <a:pPr defTabSz="685800"/>
              <a:endParaRPr sz="1350" kern="0">
                <a:solidFill>
                  <a:sysClr val="windowText" lastClr="000000"/>
                </a:solidFill>
              </a:endParaRPr>
            </a:p>
          </p:txBody>
        </p:sp>
      </p:grpSp>
      <p:sp>
        <p:nvSpPr>
          <p:cNvPr id="9" name="object 9"/>
          <p:cNvSpPr txBox="1"/>
          <p:nvPr/>
        </p:nvSpPr>
        <p:spPr>
          <a:xfrm>
            <a:off x="1087555" y="1866195"/>
            <a:ext cx="1422083" cy="400174"/>
          </a:xfrm>
          <a:prstGeom prst="rect">
            <a:avLst/>
          </a:prstGeom>
        </p:spPr>
        <p:txBody>
          <a:bodyPr vert="horz" wrap="square" lIns="0" tIns="9525" rIns="0" bIns="0" rtlCol="0">
            <a:spAutoFit/>
          </a:bodyPr>
          <a:lstStyle/>
          <a:p>
            <a:pPr marL="9525" marR="3810" indent="137160" defTabSz="685800">
              <a:lnSpc>
                <a:spcPct val="109900"/>
              </a:lnSpc>
              <a:spcBef>
                <a:spcPts val="75"/>
              </a:spcBef>
            </a:pPr>
            <a:r>
              <a:rPr sz="1200" b="1" kern="0" dirty="0">
                <a:solidFill>
                  <a:sysClr val="windowText" lastClr="000000"/>
                </a:solidFill>
                <a:latin typeface="Arial"/>
                <a:cs typeface="Arial"/>
              </a:rPr>
              <a:t>Step</a:t>
            </a:r>
            <a:r>
              <a:rPr sz="1200" b="1" kern="0" spc="-4" dirty="0">
                <a:solidFill>
                  <a:sysClr val="windowText" lastClr="000000"/>
                </a:solidFill>
                <a:latin typeface="Arial"/>
                <a:cs typeface="Arial"/>
              </a:rPr>
              <a:t> </a:t>
            </a:r>
            <a:r>
              <a:rPr sz="1200" b="1" kern="0" dirty="0">
                <a:solidFill>
                  <a:sysClr val="windowText" lastClr="000000"/>
                </a:solidFill>
                <a:latin typeface="Arial"/>
                <a:cs typeface="Arial"/>
              </a:rPr>
              <a:t>- by</a:t>
            </a:r>
            <a:r>
              <a:rPr sz="1200" b="1" kern="0" spc="-4" dirty="0">
                <a:solidFill>
                  <a:sysClr val="windowText" lastClr="000000"/>
                </a:solidFill>
                <a:latin typeface="Arial"/>
                <a:cs typeface="Arial"/>
              </a:rPr>
              <a:t> </a:t>
            </a:r>
            <a:r>
              <a:rPr sz="1200" b="1" kern="0" dirty="0">
                <a:solidFill>
                  <a:sysClr val="windowText" lastClr="000000"/>
                </a:solidFill>
                <a:latin typeface="Arial"/>
                <a:cs typeface="Arial"/>
              </a:rPr>
              <a:t>- </a:t>
            </a:r>
            <a:r>
              <a:rPr sz="1200" b="1" kern="0" spc="-15" dirty="0">
                <a:solidFill>
                  <a:sysClr val="windowText" lastClr="000000"/>
                </a:solidFill>
                <a:latin typeface="Arial"/>
                <a:cs typeface="Arial"/>
              </a:rPr>
              <a:t>Step </a:t>
            </a:r>
            <a:r>
              <a:rPr sz="1200" b="1" kern="0" dirty="0">
                <a:solidFill>
                  <a:sysClr val="windowText" lastClr="000000"/>
                </a:solidFill>
                <a:latin typeface="Arial"/>
                <a:cs typeface="Arial"/>
              </a:rPr>
              <a:t>Reasoning</a:t>
            </a:r>
            <a:r>
              <a:rPr sz="1200" b="1" kern="0" spc="-53" dirty="0">
                <a:solidFill>
                  <a:sysClr val="windowText" lastClr="000000"/>
                </a:solidFill>
                <a:latin typeface="Arial"/>
                <a:cs typeface="Arial"/>
              </a:rPr>
              <a:t> </a:t>
            </a:r>
            <a:r>
              <a:rPr sz="1200" b="1" kern="0" spc="-8" dirty="0">
                <a:solidFill>
                  <a:sysClr val="windowText" lastClr="000000"/>
                </a:solidFill>
                <a:latin typeface="Arial"/>
                <a:cs typeface="Arial"/>
              </a:rPr>
              <a:t>Process</a:t>
            </a:r>
            <a:endParaRPr sz="1200" kern="0">
              <a:solidFill>
                <a:sysClr val="windowText" lastClr="000000"/>
              </a:solidFill>
              <a:latin typeface="Arial"/>
              <a:cs typeface="Arial"/>
            </a:endParaRPr>
          </a:p>
        </p:txBody>
      </p:sp>
      <p:sp>
        <p:nvSpPr>
          <p:cNvPr id="10" name="object 10"/>
          <p:cNvSpPr txBox="1"/>
          <p:nvPr/>
        </p:nvSpPr>
        <p:spPr>
          <a:xfrm>
            <a:off x="875147" y="2370534"/>
            <a:ext cx="1846898" cy="2050241"/>
          </a:xfrm>
          <a:prstGeom prst="rect">
            <a:avLst/>
          </a:prstGeom>
        </p:spPr>
        <p:txBody>
          <a:bodyPr vert="horz" wrap="square" lIns="0" tIns="8573" rIns="0" bIns="0" rtlCol="0">
            <a:spAutoFit/>
          </a:bodyPr>
          <a:lstStyle/>
          <a:p>
            <a:pPr marL="11906" marR="5715" algn="ctr" defTabSz="685800">
              <a:lnSpc>
                <a:spcPct val="144300"/>
              </a:lnSpc>
              <a:spcBef>
                <a:spcPts val="68"/>
              </a:spcBef>
            </a:pPr>
            <a:r>
              <a:rPr sz="713" kern="0" spc="23" dirty="0">
                <a:solidFill>
                  <a:sysClr val="windowText" lastClr="000000"/>
                </a:solidFill>
                <a:latin typeface="Arial MT"/>
                <a:cs typeface="Arial MT"/>
              </a:rPr>
              <a:t>During</a:t>
            </a:r>
            <a:r>
              <a:rPr sz="713" kern="0" spc="-11" dirty="0">
                <a:solidFill>
                  <a:sysClr val="windowText" lastClr="000000"/>
                </a:solidFill>
                <a:latin typeface="Arial MT"/>
                <a:cs typeface="Arial MT"/>
              </a:rPr>
              <a:t> </a:t>
            </a:r>
            <a:r>
              <a:rPr sz="713" kern="0" spc="41" dirty="0">
                <a:solidFill>
                  <a:sysClr val="windowText" lastClr="000000"/>
                </a:solidFill>
                <a:latin typeface="Arial MT"/>
                <a:cs typeface="Arial MT"/>
              </a:rPr>
              <a:t>the</a:t>
            </a:r>
            <a:r>
              <a:rPr sz="713" kern="0" spc="-4" dirty="0">
                <a:solidFill>
                  <a:sysClr val="windowText" lastClr="000000"/>
                </a:solidFill>
                <a:latin typeface="Arial MT"/>
                <a:cs typeface="Arial MT"/>
              </a:rPr>
              <a:t> </a:t>
            </a:r>
            <a:r>
              <a:rPr sz="713" kern="0" spc="23" dirty="0">
                <a:solidFill>
                  <a:sysClr val="windowText" lastClr="000000"/>
                </a:solidFill>
                <a:latin typeface="Arial MT"/>
                <a:cs typeface="Arial MT"/>
              </a:rPr>
              <a:t>experiment,</a:t>
            </a:r>
            <a:r>
              <a:rPr sz="713" kern="0" spc="-8" dirty="0">
                <a:solidFill>
                  <a:sysClr val="windowText" lastClr="000000"/>
                </a:solidFill>
                <a:latin typeface="Arial MT"/>
                <a:cs typeface="Arial MT"/>
              </a:rPr>
              <a:t> </a:t>
            </a:r>
            <a:r>
              <a:rPr sz="713" kern="0" spc="41" dirty="0">
                <a:solidFill>
                  <a:sysClr val="windowText" lastClr="000000"/>
                </a:solidFill>
                <a:latin typeface="Arial MT"/>
                <a:cs typeface="Arial MT"/>
              </a:rPr>
              <a:t>the</a:t>
            </a:r>
            <a:r>
              <a:rPr sz="713" kern="0" spc="-4" dirty="0">
                <a:solidFill>
                  <a:sysClr val="windowText" lastClr="000000"/>
                </a:solidFill>
                <a:latin typeface="Arial MT"/>
                <a:cs typeface="Arial MT"/>
              </a:rPr>
              <a:t> </a:t>
            </a:r>
            <a:r>
              <a:rPr sz="713" kern="0" spc="45" dirty="0">
                <a:solidFill>
                  <a:sysClr val="windowText" lastClr="000000"/>
                </a:solidFill>
                <a:latin typeface="Arial MT"/>
                <a:cs typeface="Arial MT"/>
              </a:rPr>
              <a:t>model</a:t>
            </a:r>
            <a:r>
              <a:rPr sz="713" kern="0" spc="-4" dirty="0">
                <a:solidFill>
                  <a:sysClr val="windowText" lastClr="000000"/>
                </a:solidFill>
                <a:latin typeface="Arial MT"/>
                <a:cs typeface="Arial MT"/>
              </a:rPr>
              <a:t> </a:t>
            </a:r>
            <a:r>
              <a:rPr sz="713" kern="0" spc="-19" dirty="0">
                <a:solidFill>
                  <a:sysClr val="windowText" lastClr="000000"/>
                </a:solidFill>
                <a:latin typeface="Arial MT"/>
                <a:cs typeface="Arial MT"/>
              </a:rPr>
              <a:t>was </a:t>
            </a:r>
            <a:r>
              <a:rPr sz="713" kern="0" spc="49" dirty="0">
                <a:solidFill>
                  <a:sysClr val="windowText" lastClr="000000"/>
                </a:solidFill>
                <a:latin typeface="Arial MT"/>
                <a:cs typeface="Arial MT"/>
              </a:rPr>
              <a:t>prompted</a:t>
            </a:r>
            <a:r>
              <a:rPr sz="713" kern="0" spc="4" dirty="0">
                <a:solidFill>
                  <a:sysClr val="windowText" lastClr="000000"/>
                </a:solidFill>
                <a:latin typeface="Arial MT"/>
                <a:cs typeface="Arial MT"/>
              </a:rPr>
              <a:t> </a:t>
            </a:r>
            <a:r>
              <a:rPr sz="713" kern="0" spc="56" dirty="0">
                <a:solidFill>
                  <a:sysClr val="windowText" lastClr="000000"/>
                </a:solidFill>
                <a:latin typeface="Arial MT"/>
                <a:cs typeface="Arial MT"/>
              </a:rPr>
              <a:t>to</a:t>
            </a:r>
            <a:r>
              <a:rPr sz="713" kern="0" spc="4" dirty="0">
                <a:solidFill>
                  <a:sysClr val="windowText" lastClr="000000"/>
                </a:solidFill>
                <a:latin typeface="Arial MT"/>
                <a:cs typeface="Arial MT"/>
              </a:rPr>
              <a:t> </a:t>
            </a:r>
            <a:r>
              <a:rPr sz="713" kern="0" spc="45" dirty="0">
                <a:solidFill>
                  <a:sysClr val="windowText" lastClr="000000"/>
                </a:solidFill>
                <a:latin typeface="Arial MT"/>
                <a:cs typeface="Arial MT"/>
              </a:rPr>
              <a:t>think</a:t>
            </a:r>
            <a:r>
              <a:rPr sz="713" kern="0" spc="4" dirty="0">
                <a:solidFill>
                  <a:sysClr val="windowText" lastClr="000000"/>
                </a:solidFill>
                <a:latin typeface="Arial MT"/>
                <a:cs typeface="Arial MT"/>
              </a:rPr>
              <a:t> </a:t>
            </a:r>
            <a:r>
              <a:rPr sz="713" kern="0" dirty="0">
                <a:solidFill>
                  <a:sysClr val="windowText" lastClr="000000"/>
                </a:solidFill>
                <a:latin typeface="Arial MT"/>
                <a:cs typeface="Arial MT"/>
              </a:rPr>
              <a:t>step</a:t>
            </a:r>
            <a:r>
              <a:rPr sz="713" kern="0" spc="8" dirty="0">
                <a:solidFill>
                  <a:sysClr val="windowText" lastClr="000000"/>
                </a:solidFill>
                <a:latin typeface="Arial MT"/>
                <a:cs typeface="Arial MT"/>
              </a:rPr>
              <a:t> </a:t>
            </a:r>
            <a:r>
              <a:rPr sz="713" kern="0" dirty="0">
                <a:solidFill>
                  <a:sysClr val="windowText" lastClr="000000"/>
                </a:solidFill>
                <a:latin typeface="Arial MT"/>
                <a:cs typeface="Arial MT"/>
              </a:rPr>
              <a:t>- </a:t>
            </a:r>
            <a:r>
              <a:rPr sz="713" kern="0" spc="38" dirty="0">
                <a:solidFill>
                  <a:sysClr val="windowText" lastClr="000000"/>
                </a:solidFill>
                <a:latin typeface="Arial MT"/>
                <a:cs typeface="Arial MT"/>
              </a:rPr>
              <a:t>by</a:t>
            </a:r>
            <a:r>
              <a:rPr sz="713" kern="0" spc="4" dirty="0">
                <a:solidFill>
                  <a:sysClr val="windowText" lastClr="000000"/>
                </a:solidFill>
                <a:latin typeface="Arial MT"/>
                <a:cs typeface="Arial MT"/>
              </a:rPr>
              <a:t> </a:t>
            </a:r>
            <a:r>
              <a:rPr sz="713" kern="0" dirty="0">
                <a:solidFill>
                  <a:sysClr val="windowText" lastClr="000000"/>
                </a:solidFill>
                <a:latin typeface="Arial MT"/>
                <a:cs typeface="Arial MT"/>
              </a:rPr>
              <a:t>- step</a:t>
            </a:r>
            <a:r>
              <a:rPr sz="713" kern="0" spc="8" dirty="0">
                <a:solidFill>
                  <a:sysClr val="windowText" lastClr="000000"/>
                </a:solidFill>
                <a:latin typeface="Arial MT"/>
                <a:cs typeface="Arial MT"/>
              </a:rPr>
              <a:t> </a:t>
            </a:r>
            <a:r>
              <a:rPr sz="713" kern="0" spc="19" dirty="0">
                <a:solidFill>
                  <a:sysClr val="windowText" lastClr="000000"/>
                </a:solidFill>
                <a:latin typeface="Arial MT"/>
                <a:cs typeface="Arial MT"/>
              </a:rPr>
              <a:t>and </a:t>
            </a:r>
            <a:r>
              <a:rPr sz="713" kern="0" spc="15" dirty="0">
                <a:solidFill>
                  <a:sysClr val="windowText" lastClr="000000"/>
                </a:solidFill>
                <a:latin typeface="Arial MT"/>
                <a:cs typeface="Arial MT"/>
              </a:rPr>
              <a:t>explain</a:t>
            </a:r>
            <a:r>
              <a:rPr sz="713" kern="0" spc="34" dirty="0">
                <a:solidFill>
                  <a:sysClr val="windowText" lastClr="000000"/>
                </a:solidFill>
                <a:latin typeface="Arial MT"/>
                <a:cs typeface="Arial MT"/>
              </a:rPr>
              <a:t> </a:t>
            </a:r>
            <a:r>
              <a:rPr sz="713" kern="0" spc="15" dirty="0">
                <a:solidFill>
                  <a:sysClr val="windowText" lastClr="000000"/>
                </a:solidFill>
                <a:latin typeface="Arial MT"/>
                <a:cs typeface="Arial MT"/>
              </a:rPr>
              <a:t>its</a:t>
            </a:r>
            <a:r>
              <a:rPr sz="713" kern="0" spc="34" dirty="0">
                <a:solidFill>
                  <a:sysClr val="windowText" lastClr="000000"/>
                </a:solidFill>
                <a:latin typeface="Arial MT"/>
                <a:cs typeface="Arial MT"/>
              </a:rPr>
              <a:t> </a:t>
            </a:r>
            <a:r>
              <a:rPr sz="713" kern="0" spc="15" dirty="0">
                <a:solidFill>
                  <a:sysClr val="windowText" lastClr="000000"/>
                </a:solidFill>
                <a:latin typeface="Arial MT"/>
                <a:cs typeface="Arial MT"/>
              </a:rPr>
              <a:t>reasoning</a:t>
            </a:r>
            <a:r>
              <a:rPr sz="713" kern="0" spc="30" dirty="0">
                <a:solidFill>
                  <a:sysClr val="windowText" lastClr="000000"/>
                </a:solidFill>
                <a:latin typeface="Arial MT"/>
                <a:cs typeface="Arial MT"/>
              </a:rPr>
              <a:t> </a:t>
            </a:r>
            <a:r>
              <a:rPr sz="713" kern="0" spc="15" dirty="0">
                <a:solidFill>
                  <a:sysClr val="windowText" lastClr="000000"/>
                </a:solidFill>
                <a:latin typeface="Arial MT"/>
                <a:cs typeface="Arial MT"/>
              </a:rPr>
              <a:t>process</a:t>
            </a:r>
            <a:r>
              <a:rPr sz="713" kern="0" spc="34" dirty="0">
                <a:solidFill>
                  <a:sysClr val="windowText" lastClr="000000"/>
                </a:solidFill>
                <a:latin typeface="Arial MT"/>
                <a:cs typeface="Arial MT"/>
              </a:rPr>
              <a:t> </a:t>
            </a:r>
            <a:r>
              <a:rPr sz="713" kern="0" spc="-8" dirty="0">
                <a:solidFill>
                  <a:sysClr val="windowText" lastClr="000000"/>
                </a:solidFill>
                <a:latin typeface="Arial MT"/>
                <a:cs typeface="Arial MT"/>
              </a:rPr>
              <a:t>before </a:t>
            </a:r>
            <a:r>
              <a:rPr sz="713" kern="0" spc="38" dirty="0">
                <a:solidFill>
                  <a:sysClr val="windowText" lastClr="000000"/>
                </a:solidFill>
                <a:latin typeface="Arial MT"/>
                <a:cs typeface="Arial MT"/>
              </a:rPr>
              <a:t>providing</a:t>
            </a:r>
            <a:r>
              <a:rPr sz="713" kern="0" spc="26" dirty="0">
                <a:solidFill>
                  <a:sysClr val="windowText" lastClr="000000"/>
                </a:solidFill>
                <a:latin typeface="Arial MT"/>
                <a:cs typeface="Arial MT"/>
              </a:rPr>
              <a:t> </a:t>
            </a:r>
            <a:r>
              <a:rPr sz="713" kern="0" spc="8" dirty="0">
                <a:solidFill>
                  <a:sysClr val="windowText" lastClr="000000"/>
                </a:solidFill>
                <a:latin typeface="Arial MT"/>
                <a:cs typeface="Arial MT"/>
              </a:rPr>
              <a:t>an</a:t>
            </a:r>
            <a:r>
              <a:rPr sz="713" kern="0" spc="34" dirty="0">
                <a:solidFill>
                  <a:sysClr val="windowText" lastClr="000000"/>
                </a:solidFill>
                <a:latin typeface="Arial MT"/>
                <a:cs typeface="Arial MT"/>
              </a:rPr>
              <a:t> </a:t>
            </a:r>
            <a:r>
              <a:rPr sz="713" kern="0" spc="8" dirty="0">
                <a:solidFill>
                  <a:sysClr val="windowText" lastClr="000000"/>
                </a:solidFill>
                <a:latin typeface="Arial MT"/>
                <a:cs typeface="Arial MT"/>
              </a:rPr>
              <a:t>answer.</a:t>
            </a:r>
            <a:r>
              <a:rPr sz="713" kern="0" spc="34" dirty="0">
                <a:solidFill>
                  <a:sysClr val="windowText" lastClr="000000"/>
                </a:solidFill>
                <a:latin typeface="Arial MT"/>
                <a:cs typeface="Arial MT"/>
              </a:rPr>
              <a:t> </a:t>
            </a:r>
            <a:r>
              <a:rPr sz="713" kern="0" spc="8" dirty="0">
                <a:solidFill>
                  <a:sysClr val="windowText" lastClr="000000"/>
                </a:solidFill>
                <a:latin typeface="Arial MT"/>
                <a:cs typeface="Arial MT"/>
              </a:rPr>
              <a:t>This</a:t>
            </a:r>
            <a:r>
              <a:rPr sz="713" kern="0" spc="30" dirty="0">
                <a:solidFill>
                  <a:sysClr val="windowText" lastClr="000000"/>
                </a:solidFill>
                <a:latin typeface="Arial MT"/>
                <a:cs typeface="Arial MT"/>
              </a:rPr>
              <a:t> </a:t>
            </a:r>
            <a:r>
              <a:rPr sz="713" kern="0" spc="8" dirty="0">
                <a:solidFill>
                  <a:sysClr val="windowText" lastClr="000000"/>
                </a:solidFill>
                <a:latin typeface="Arial MT"/>
                <a:cs typeface="Arial MT"/>
              </a:rPr>
              <a:t>ensured</a:t>
            </a:r>
            <a:r>
              <a:rPr sz="713" kern="0" spc="34" dirty="0">
                <a:solidFill>
                  <a:sysClr val="windowText" lastClr="000000"/>
                </a:solidFill>
                <a:latin typeface="Arial MT"/>
                <a:cs typeface="Arial MT"/>
              </a:rPr>
              <a:t> that</a:t>
            </a:r>
            <a:r>
              <a:rPr sz="713" kern="0" spc="375" dirty="0">
                <a:solidFill>
                  <a:sysClr val="windowText" lastClr="000000"/>
                </a:solidFill>
                <a:latin typeface="Arial MT"/>
                <a:cs typeface="Arial MT"/>
              </a:rPr>
              <a:t> </a:t>
            </a:r>
            <a:r>
              <a:rPr sz="713" kern="0" spc="41" dirty="0">
                <a:solidFill>
                  <a:sysClr val="windowText" lastClr="000000"/>
                </a:solidFill>
                <a:latin typeface="Arial MT"/>
                <a:cs typeface="Arial MT"/>
              </a:rPr>
              <a:t>the</a:t>
            </a:r>
            <a:r>
              <a:rPr sz="713" kern="0" spc="19" dirty="0">
                <a:solidFill>
                  <a:sysClr val="windowText" lastClr="000000"/>
                </a:solidFill>
                <a:latin typeface="Arial MT"/>
                <a:cs typeface="Arial MT"/>
              </a:rPr>
              <a:t> </a:t>
            </a:r>
            <a:r>
              <a:rPr sz="713" kern="0" dirty="0">
                <a:solidFill>
                  <a:sysClr val="windowText" lastClr="000000"/>
                </a:solidFill>
                <a:latin typeface="Arial MT"/>
                <a:cs typeface="Arial MT"/>
              </a:rPr>
              <a:t>CoT</a:t>
            </a:r>
            <a:r>
              <a:rPr sz="713" kern="0" spc="15" dirty="0">
                <a:solidFill>
                  <a:sysClr val="windowText" lastClr="000000"/>
                </a:solidFill>
                <a:latin typeface="Arial MT"/>
                <a:cs typeface="Arial MT"/>
              </a:rPr>
              <a:t> </a:t>
            </a:r>
            <a:r>
              <a:rPr sz="713" kern="0" dirty="0">
                <a:solidFill>
                  <a:sysClr val="windowText" lastClr="000000"/>
                </a:solidFill>
                <a:latin typeface="Arial MT"/>
                <a:cs typeface="Arial MT"/>
              </a:rPr>
              <a:t>was</a:t>
            </a:r>
            <a:r>
              <a:rPr sz="713" kern="0" spc="23" dirty="0">
                <a:solidFill>
                  <a:sysClr val="windowText" lastClr="000000"/>
                </a:solidFill>
                <a:latin typeface="Arial MT"/>
                <a:cs typeface="Arial MT"/>
              </a:rPr>
              <a:t> </a:t>
            </a:r>
            <a:r>
              <a:rPr sz="713" kern="0" dirty="0">
                <a:solidFill>
                  <a:sysClr val="windowText" lastClr="000000"/>
                </a:solidFill>
                <a:latin typeface="Arial MT"/>
                <a:cs typeface="Arial MT"/>
              </a:rPr>
              <a:t>generated</a:t>
            </a:r>
            <a:r>
              <a:rPr sz="713" kern="0" spc="19" dirty="0">
                <a:solidFill>
                  <a:sysClr val="windowText" lastClr="000000"/>
                </a:solidFill>
                <a:latin typeface="Arial MT"/>
                <a:cs typeface="Arial MT"/>
              </a:rPr>
              <a:t> </a:t>
            </a:r>
            <a:r>
              <a:rPr sz="713" kern="0" spc="41" dirty="0">
                <a:solidFill>
                  <a:sysClr val="windowText" lastClr="000000"/>
                </a:solidFill>
                <a:latin typeface="Arial MT"/>
                <a:cs typeface="Arial MT"/>
              </a:rPr>
              <a:t>in</a:t>
            </a:r>
            <a:r>
              <a:rPr sz="713" kern="0" spc="19" dirty="0">
                <a:solidFill>
                  <a:sysClr val="windowText" lastClr="000000"/>
                </a:solidFill>
                <a:latin typeface="Arial MT"/>
                <a:cs typeface="Arial MT"/>
              </a:rPr>
              <a:t> </a:t>
            </a:r>
            <a:r>
              <a:rPr sz="713" kern="0" dirty="0">
                <a:solidFill>
                  <a:sysClr val="windowText" lastClr="000000"/>
                </a:solidFill>
                <a:latin typeface="Arial MT"/>
                <a:cs typeface="Arial MT"/>
              </a:rPr>
              <a:t>a</a:t>
            </a:r>
            <a:r>
              <a:rPr sz="713" kern="0" spc="23" dirty="0">
                <a:solidFill>
                  <a:sysClr val="windowText" lastClr="000000"/>
                </a:solidFill>
                <a:latin typeface="Arial MT"/>
                <a:cs typeface="Arial MT"/>
              </a:rPr>
              <a:t> </a:t>
            </a:r>
            <a:r>
              <a:rPr sz="713" kern="0" spc="34" dirty="0">
                <a:solidFill>
                  <a:sysClr val="windowText" lastClr="000000"/>
                </a:solidFill>
                <a:latin typeface="Arial MT"/>
                <a:cs typeface="Arial MT"/>
              </a:rPr>
              <a:t>structured</a:t>
            </a:r>
            <a:r>
              <a:rPr sz="713" kern="0" spc="19" dirty="0">
                <a:solidFill>
                  <a:sysClr val="windowText" lastClr="000000"/>
                </a:solidFill>
                <a:latin typeface="Arial MT"/>
                <a:cs typeface="Arial MT"/>
              </a:rPr>
              <a:t> and </a:t>
            </a:r>
            <a:r>
              <a:rPr sz="713" kern="0" spc="34" dirty="0">
                <a:solidFill>
                  <a:sysClr val="windowText" lastClr="000000"/>
                </a:solidFill>
                <a:latin typeface="Arial MT"/>
                <a:cs typeface="Arial MT"/>
              </a:rPr>
              <a:t>detailed</a:t>
            </a:r>
            <a:r>
              <a:rPr sz="713" kern="0" spc="-8" dirty="0">
                <a:solidFill>
                  <a:sysClr val="windowText" lastClr="000000"/>
                </a:solidFill>
                <a:latin typeface="Arial MT"/>
                <a:cs typeface="Arial MT"/>
              </a:rPr>
              <a:t> manner.</a:t>
            </a:r>
            <a:endParaRPr sz="713" kern="0">
              <a:solidFill>
                <a:sysClr val="windowText" lastClr="000000"/>
              </a:solidFill>
              <a:latin typeface="Arial MT"/>
              <a:cs typeface="Arial MT"/>
            </a:endParaRPr>
          </a:p>
          <a:p>
            <a:pPr marL="9525" marR="3810" algn="ctr" defTabSz="685800">
              <a:lnSpc>
                <a:spcPct val="144300"/>
              </a:lnSpc>
            </a:pPr>
            <a:r>
              <a:rPr sz="713" kern="0" dirty="0">
                <a:solidFill>
                  <a:sysClr val="windowText" lastClr="000000"/>
                </a:solidFill>
                <a:latin typeface="Arial MT"/>
                <a:cs typeface="Arial MT"/>
              </a:rPr>
              <a:t>The</a:t>
            </a:r>
            <a:r>
              <a:rPr sz="713" kern="0" spc="8" dirty="0">
                <a:solidFill>
                  <a:sysClr val="windowText" lastClr="000000"/>
                </a:solidFill>
                <a:latin typeface="Arial MT"/>
                <a:cs typeface="Arial MT"/>
              </a:rPr>
              <a:t> </a:t>
            </a:r>
            <a:r>
              <a:rPr sz="713" kern="0" spc="45" dirty="0">
                <a:solidFill>
                  <a:sysClr val="windowText" lastClr="000000"/>
                </a:solidFill>
                <a:latin typeface="Arial MT"/>
                <a:cs typeface="Arial MT"/>
              </a:rPr>
              <a:t>model</a:t>
            </a:r>
            <a:r>
              <a:rPr sz="713" kern="0" spc="11" dirty="0">
                <a:solidFill>
                  <a:sysClr val="windowText" lastClr="000000"/>
                </a:solidFill>
                <a:latin typeface="Arial MT"/>
                <a:cs typeface="Arial MT"/>
              </a:rPr>
              <a:t> </a:t>
            </a:r>
            <a:r>
              <a:rPr sz="713" kern="0" dirty="0">
                <a:solidFill>
                  <a:sysClr val="windowText" lastClr="000000"/>
                </a:solidFill>
                <a:latin typeface="Arial MT"/>
                <a:cs typeface="Arial MT"/>
              </a:rPr>
              <a:t>was</a:t>
            </a:r>
            <a:r>
              <a:rPr sz="713" kern="0" spc="11" dirty="0">
                <a:solidFill>
                  <a:sysClr val="windowText" lastClr="000000"/>
                </a:solidFill>
                <a:latin typeface="Arial MT"/>
                <a:cs typeface="Arial MT"/>
              </a:rPr>
              <a:t> </a:t>
            </a:r>
            <a:r>
              <a:rPr sz="713" kern="0" spc="34" dirty="0">
                <a:solidFill>
                  <a:sysClr val="windowText" lastClr="000000"/>
                </a:solidFill>
                <a:latin typeface="Arial MT"/>
                <a:cs typeface="Arial MT"/>
              </a:rPr>
              <a:t>required</a:t>
            </a:r>
            <a:r>
              <a:rPr sz="713" kern="0" spc="11" dirty="0">
                <a:solidFill>
                  <a:sysClr val="windowText" lastClr="000000"/>
                </a:solidFill>
                <a:latin typeface="Arial MT"/>
                <a:cs typeface="Arial MT"/>
              </a:rPr>
              <a:t> </a:t>
            </a:r>
            <a:r>
              <a:rPr sz="713" kern="0" spc="56" dirty="0">
                <a:solidFill>
                  <a:sysClr val="windowText" lastClr="000000"/>
                </a:solidFill>
                <a:latin typeface="Arial MT"/>
                <a:cs typeface="Arial MT"/>
              </a:rPr>
              <a:t>to</a:t>
            </a:r>
            <a:r>
              <a:rPr sz="713" kern="0" spc="4" dirty="0">
                <a:solidFill>
                  <a:sysClr val="windowText" lastClr="000000"/>
                </a:solidFill>
                <a:latin typeface="Arial MT"/>
                <a:cs typeface="Arial MT"/>
              </a:rPr>
              <a:t> </a:t>
            </a:r>
            <a:r>
              <a:rPr sz="713" kern="0" dirty="0">
                <a:solidFill>
                  <a:sysClr val="windowText" lastClr="000000"/>
                </a:solidFill>
                <a:latin typeface="Arial MT"/>
                <a:cs typeface="Arial MT"/>
              </a:rPr>
              <a:t>break</a:t>
            </a:r>
            <a:r>
              <a:rPr sz="713" kern="0" spc="8" dirty="0">
                <a:solidFill>
                  <a:sysClr val="windowText" lastClr="000000"/>
                </a:solidFill>
                <a:latin typeface="Arial MT"/>
                <a:cs typeface="Arial MT"/>
              </a:rPr>
              <a:t> </a:t>
            </a:r>
            <a:r>
              <a:rPr sz="713" kern="0" spc="53" dirty="0">
                <a:solidFill>
                  <a:sysClr val="windowText" lastClr="000000"/>
                </a:solidFill>
                <a:latin typeface="Arial MT"/>
                <a:cs typeface="Arial MT"/>
              </a:rPr>
              <a:t>down</a:t>
            </a:r>
            <a:r>
              <a:rPr sz="713" kern="0" spc="11" dirty="0">
                <a:solidFill>
                  <a:sysClr val="windowText" lastClr="000000"/>
                </a:solidFill>
                <a:latin typeface="Arial MT"/>
                <a:cs typeface="Arial MT"/>
              </a:rPr>
              <a:t> </a:t>
            </a:r>
            <a:r>
              <a:rPr sz="713" kern="0" spc="-19" dirty="0">
                <a:solidFill>
                  <a:sysClr val="windowText" lastClr="000000"/>
                </a:solidFill>
                <a:latin typeface="Arial MT"/>
                <a:cs typeface="Arial MT"/>
              </a:rPr>
              <a:t>its </a:t>
            </a:r>
            <a:r>
              <a:rPr sz="713" kern="0" spc="45" dirty="0">
                <a:solidFill>
                  <a:sysClr val="windowText" lastClr="000000"/>
                </a:solidFill>
                <a:latin typeface="Arial MT"/>
                <a:cs typeface="Arial MT"/>
              </a:rPr>
              <a:t>thought</a:t>
            </a:r>
            <a:r>
              <a:rPr sz="713" kern="0" spc="23" dirty="0">
                <a:solidFill>
                  <a:sysClr val="windowText" lastClr="000000"/>
                </a:solidFill>
                <a:latin typeface="Arial MT"/>
                <a:cs typeface="Arial MT"/>
              </a:rPr>
              <a:t> </a:t>
            </a:r>
            <a:r>
              <a:rPr sz="713" kern="0" dirty="0">
                <a:solidFill>
                  <a:sysClr val="windowText" lastClr="000000"/>
                </a:solidFill>
                <a:latin typeface="Arial MT"/>
                <a:cs typeface="Arial MT"/>
              </a:rPr>
              <a:t>process</a:t>
            </a:r>
            <a:r>
              <a:rPr sz="713" kern="0" spc="30" dirty="0">
                <a:solidFill>
                  <a:sysClr val="windowText" lastClr="000000"/>
                </a:solidFill>
                <a:latin typeface="Arial MT"/>
                <a:cs typeface="Arial MT"/>
              </a:rPr>
              <a:t> </a:t>
            </a:r>
            <a:r>
              <a:rPr sz="713" kern="0" spc="49" dirty="0">
                <a:solidFill>
                  <a:sysClr val="windowText" lastClr="000000"/>
                </a:solidFill>
                <a:latin typeface="Arial MT"/>
                <a:cs typeface="Arial MT"/>
              </a:rPr>
              <a:t>into</a:t>
            </a:r>
            <a:r>
              <a:rPr sz="713" kern="0" spc="26" dirty="0">
                <a:solidFill>
                  <a:sysClr val="windowText" lastClr="000000"/>
                </a:solidFill>
                <a:latin typeface="Arial MT"/>
                <a:cs typeface="Arial MT"/>
              </a:rPr>
              <a:t> </a:t>
            </a:r>
            <a:r>
              <a:rPr sz="713" kern="0" dirty="0">
                <a:solidFill>
                  <a:sysClr val="windowText" lastClr="000000"/>
                </a:solidFill>
                <a:latin typeface="Arial MT"/>
                <a:cs typeface="Arial MT"/>
              </a:rPr>
              <a:t>clear</a:t>
            </a:r>
            <a:r>
              <a:rPr sz="713" kern="0" spc="23" dirty="0">
                <a:solidFill>
                  <a:sysClr val="windowText" lastClr="000000"/>
                </a:solidFill>
                <a:latin typeface="Arial MT"/>
                <a:cs typeface="Arial MT"/>
              </a:rPr>
              <a:t> </a:t>
            </a:r>
            <a:r>
              <a:rPr sz="713" kern="0" dirty="0">
                <a:solidFill>
                  <a:sysClr val="windowText" lastClr="000000"/>
                </a:solidFill>
                <a:latin typeface="Arial MT"/>
                <a:cs typeface="Arial MT"/>
              </a:rPr>
              <a:t>steps,</a:t>
            </a:r>
            <a:r>
              <a:rPr sz="713" kern="0" spc="30" dirty="0">
                <a:solidFill>
                  <a:sysClr val="windowText" lastClr="000000"/>
                </a:solidFill>
                <a:latin typeface="Arial MT"/>
                <a:cs typeface="Arial MT"/>
              </a:rPr>
              <a:t> </a:t>
            </a:r>
            <a:r>
              <a:rPr sz="713" kern="0" spc="38" dirty="0">
                <a:solidFill>
                  <a:sysClr val="windowText" lastClr="000000"/>
                </a:solidFill>
                <a:latin typeface="Arial MT"/>
                <a:cs typeface="Arial MT"/>
              </a:rPr>
              <a:t>making</a:t>
            </a:r>
            <a:r>
              <a:rPr sz="713" kern="0" spc="26" dirty="0">
                <a:solidFill>
                  <a:sysClr val="windowText" lastClr="000000"/>
                </a:solidFill>
                <a:latin typeface="Arial MT"/>
                <a:cs typeface="Arial MT"/>
              </a:rPr>
              <a:t> </a:t>
            </a:r>
            <a:r>
              <a:rPr sz="713" kern="0" spc="38" dirty="0">
                <a:solidFill>
                  <a:sysClr val="windowText" lastClr="000000"/>
                </a:solidFill>
                <a:latin typeface="Arial MT"/>
                <a:cs typeface="Arial MT"/>
              </a:rPr>
              <a:t>it </a:t>
            </a:r>
            <a:r>
              <a:rPr sz="713" kern="0" spc="8" dirty="0">
                <a:solidFill>
                  <a:sysClr val="windowText" lastClr="000000"/>
                </a:solidFill>
                <a:latin typeface="Arial MT"/>
                <a:cs typeface="Arial MT"/>
              </a:rPr>
              <a:t>easier</a:t>
            </a:r>
            <a:r>
              <a:rPr sz="713" kern="0" spc="23" dirty="0">
                <a:solidFill>
                  <a:sysClr val="windowText" lastClr="000000"/>
                </a:solidFill>
                <a:latin typeface="Arial MT"/>
                <a:cs typeface="Arial MT"/>
              </a:rPr>
              <a:t> </a:t>
            </a:r>
            <a:r>
              <a:rPr sz="713" kern="0" spc="38" dirty="0">
                <a:solidFill>
                  <a:sysClr val="windowText" lastClr="000000"/>
                </a:solidFill>
                <a:latin typeface="Arial MT"/>
                <a:cs typeface="Arial MT"/>
              </a:rPr>
              <a:t>for</a:t>
            </a:r>
            <a:r>
              <a:rPr sz="713" kern="0" spc="26" dirty="0">
                <a:solidFill>
                  <a:sysClr val="windowText" lastClr="000000"/>
                </a:solidFill>
                <a:latin typeface="Arial MT"/>
                <a:cs typeface="Arial MT"/>
              </a:rPr>
              <a:t> </a:t>
            </a:r>
            <a:r>
              <a:rPr sz="713" kern="0" spc="8" dirty="0">
                <a:solidFill>
                  <a:sysClr val="windowText" lastClr="000000"/>
                </a:solidFill>
                <a:latin typeface="Arial MT"/>
                <a:cs typeface="Arial MT"/>
              </a:rPr>
              <a:t>researchers</a:t>
            </a:r>
            <a:r>
              <a:rPr sz="713" kern="0" spc="30" dirty="0">
                <a:solidFill>
                  <a:sysClr val="windowText" lastClr="000000"/>
                </a:solidFill>
                <a:latin typeface="Arial MT"/>
                <a:cs typeface="Arial MT"/>
              </a:rPr>
              <a:t> </a:t>
            </a:r>
            <a:r>
              <a:rPr sz="713" kern="0" spc="56" dirty="0">
                <a:solidFill>
                  <a:sysClr val="windowText" lastClr="000000"/>
                </a:solidFill>
                <a:latin typeface="Arial MT"/>
                <a:cs typeface="Arial MT"/>
              </a:rPr>
              <a:t>to</a:t>
            </a:r>
            <a:r>
              <a:rPr sz="713" kern="0" spc="26" dirty="0">
                <a:solidFill>
                  <a:sysClr val="windowText" lastClr="000000"/>
                </a:solidFill>
                <a:latin typeface="Arial MT"/>
                <a:cs typeface="Arial MT"/>
              </a:rPr>
              <a:t> </a:t>
            </a:r>
            <a:r>
              <a:rPr sz="713" kern="0" spc="8" dirty="0">
                <a:solidFill>
                  <a:sysClr val="windowText" lastClr="000000"/>
                </a:solidFill>
                <a:latin typeface="Arial MT"/>
                <a:cs typeface="Arial MT"/>
              </a:rPr>
              <a:t>evaluate</a:t>
            </a:r>
            <a:r>
              <a:rPr sz="713" kern="0" spc="30" dirty="0">
                <a:solidFill>
                  <a:sysClr val="windowText" lastClr="000000"/>
                </a:solidFill>
                <a:latin typeface="Arial MT"/>
                <a:cs typeface="Arial MT"/>
              </a:rPr>
              <a:t> </a:t>
            </a:r>
            <a:r>
              <a:rPr sz="713" kern="0" spc="23" dirty="0">
                <a:solidFill>
                  <a:sysClr val="windowText" lastClr="000000"/>
                </a:solidFill>
                <a:latin typeface="Arial MT"/>
                <a:cs typeface="Arial MT"/>
              </a:rPr>
              <a:t>the </a:t>
            </a:r>
            <a:r>
              <a:rPr sz="713" kern="0" spc="15" dirty="0">
                <a:solidFill>
                  <a:sysClr val="windowText" lastClr="000000"/>
                </a:solidFill>
                <a:latin typeface="Arial MT"/>
                <a:cs typeface="Arial MT"/>
              </a:rPr>
              <a:t>faithfulness</a:t>
            </a:r>
            <a:r>
              <a:rPr sz="713" kern="0" spc="23" dirty="0">
                <a:solidFill>
                  <a:sysClr val="windowText" lastClr="000000"/>
                </a:solidFill>
                <a:latin typeface="Arial MT"/>
                <a:cs typeface="Arial MT"/>
              </a:rPr>
              <a:t> </a:t>
            </a:r>
            <a:r>
              <a:rPr sz="713" kern="0" spc="38" dirty="0">
                <a:solidFill>
                  <a:sysClr val="windowText" lastClr="000000"/>
                </a:solidFill>
                <a:latin typeface="Arial MT"/>
                <a:cs typeface="Arial MT"/>
              </a:rPr>
              <a:t>of</a:t>
            </a:r>
            <a:r>
              <a:rPr sz="713" kern="0" spc="15" dirty="0">
                <a:solidFill>
                  <a:sysClr val="windowText" lastClr="000000"/>
                </a:solidFill>
                <a:latin typeface="Arial MT"/>
                <a:cs typeface="Arial MT"/>
              </a:rPr>
              <a:t> </a:t>
            </a:r>
            <a:r>
              <a:rPr sz="713" kern="0" spc="41" dirty="0">
                <a:solidFill>
                  <a:sysClr val="windowText" lastClr="000000"/>
                </a:solidFill>
                <a:latin typeface="Arial MT"/>
                <a:cs typeface="Arial MT"/>
              </a:rPr>
              <a:t>the</a:t>
            </a:r>
            <a:r>
              <a:rPr sz="713" kern="0" spc="23" dirty="0">
                <a:solidFill>
                  <a:sysClr val="windowText" lastClr="000000"/>
                </a:solidFill>
                <a:latin typeface="Arial MT"/>
                <a:cs typeface="Arial MT"/>
              </a:rPr>
              <a:t> </a:t>
            </a:r>
            <a:r>
              <a:rPr sz="713" kern="0" spc="-15" dirty="0">
                <a:solidFill>
                  <a:sysClr val="windowText" lastClr="000000"/>
                </a:solidFill>
                <a:latin typeface="Arial MT"/>
                <a:cs typeface="Arial MT"/>
              </a:rPr>
              <a:t>CoT.</a:t>
            </a:r>
            <a:endParaRPr sz="713" kern="0">
              <a:solidFill>
                <a:sysClr val="windowText" lastClr="000000"/>
              </a:solidFill>
              <a:latin typeface="Arial MT"/>
              <a:cs typeface="Arial MT"/>
            </a:endParaRPr>
          </a:p>
          <a:p>
            <a:pPr marL="476" algn="ctr" defTabSz="685800">
              <a:lnSpc>
                <a:spcPts val="3578"/>
              </a:lnSpc>
            </a:pPr>
            <a:r>
              <a:rPr sz="3300" kern="0" spc="-19" dirty="0">
                <a:solidFill>
                  <a:srgbClr val="FFFFFF"/>
                </a:solidFill>
                <a:latin typeface="Arial MT"/>
                <a:cs typeface="Arial MT"/>
              </a:rPr>
              <a:t>01</a:t>
            </a:r>
            <a:endParaRPr sz="3300" kern="0">
              <a:solidFill>
                <a:sysClr val="windowText" lastClr="000000"/>
              </a:solidFill>
              <a:latin typeface="Arial MT"/>
              <a:cs typeface="Arial MT"/>
            </a:endParaRPr>
          </a:p>
        </p:txBody>
      </p:sp>
      <p:grpSp>
        <p:nvGrpSpPr>
          <p:cNvPr id="11" name="object 11"/>
          <p:cNvGrpSpPr/>
          <p:nvPr/>
        </p:nvGrpSpPr>
        <p:grpSpPr>
          <a:xfrm>
            <a:off x="3280534" y="1009173"/>
            <a:ext cx="2573655" cy="2999899"/>
            <a:chOff x="4374045" y="1345564"/>
            <a:chExt cx="3431540" cy="3999865"/>
          </a:xfrm>
        </p:grpSpPr>
        <p:sp>
          <p:nvSpPr>
            <p:cNvPr id="12" name="object 12"/>
            <p:cNvSpPr/>
            <p:nvPr/>
          </p:nvSpPr>
          <p:spPr>
            <a:xfrm>
              <a:off x="4594783" y="1374139"/>
              <a:ext cx="2990215" cy="3817620"/>
            </a:xfrm>
            <a:custGeom>
              <a:avLst/>
              <a:gdLst/>
              <a:ahLst/>
              <a:cxnLst/>
              <a:rect l="l" t="t" r="r" b="b"/>
              <a:pathLst>
                <a:path w="2990215" h="3817620">
                  <a:moveTo>
                    <a:pt x="2788488" y="3817620"/>
                  </a:moveTo>
                  <a:lnTo>
                    <a:pt x="201231" y="3817620"/>
                  </a:lnTo>
                  <a:lnTo>
                    <a:pt x="155090" y="3812687"/>
                  </a:lnTo>
                  <a:lnTo>
                    <a:pt x="112734" y="3798637"/>
                  </a:lnTo>
                  <a:lnTo>
                    <a:pt x="75371" y="3776590"/>
                  </a:lnTo>
                  <a:lnTo>
                    <a:pt x="44208" y="3747669"/>
                  </a:lnTo>
                  <a:lnTo>
                    <a:pt x="20453" y="3712994"/>
                  </a:lnTo>
                  <a:lnTo>
                    <a:pt x="5314" y="3673685"/>
                  </a:lnTo>
                  <a:lnTo>
                    <a:pt x="0" y="3630866"/>
                  </a:lnTo>
                  <a:lnTo>
                    <a:pt x="0" y="186753"/>
                  </a:lnTo>
                  <a:lnTo>
                    <a:pt x="5314" y="143934"/>
                  </a:lnTo>
                  <a:lnTo>
                    <a:pt x="20453" y="104625"/>
                  </a:lnTo>
                  <a:lnTo>
                    <a:pt x="44208" y="69950"/>
                  </a:lnTo>
                  <a:lnTo>
                    <a:pt x="75371" y="41029"/>
                  </a:lnTo>
                  <a:lnTo>
                    <a:pt x="112734" y="18982"/>
                  </a:lnTo>
                  <a:lnTo>
                    <a:pt x="155090" y="4932"/>
                  </a:lnTo>
                  <a:lnTo>
                    <a:pt x="201231" y="0"/>
                  </a:lnTo>
                  <a:lnTo>
                    <a:pt x="1220990" y="0"/>
                  </a:lnTo>
                  <a:lnTo>
                    <a:pt x="1220546" y="4038"/>
                  </a:lnTo>
                  <a:lnTo>
                    <a:pt x="1224966" y="49800"/>
                  </a:lnTo>
                  <a:lnTo>
                    <a:pt x="1237708" y="92870"/>
                  </a:lnTo>
                  <a:lnTo>
                    <a:pt x="1257999" y="132531"/>
                  </a:lnTo>
                  <a:lnTo>
                    <a:pt x="1285064" y="168063"/>
                  </a:lnTo>
                  <a:lnTo>
                    <a:pt x="1318127" y="198747"/>
                  </a:lnTo>
                  <a:lnTo>
                    <a:pt x="1356413" y="223864"/>
                  </a:lnTo>
                  <a:lnTo>
                    <a:pt x="1399148" y="242695"/>
                  </a:lnTo>
                  <a:lnTo>
                    <a:pt x="1445558" y="254521"/>
                  </a:lnTo>
                  <a:lnTo>
                    <a:pt x="1494866" y="258622"/>
                  </a:lnTo>
                  <a:lnTo>
                    <a:pt x="1544174" y="254521"/>
                  </a:lnTo>
                  <a:lnTo>
                    <a:pt x="1590583" y="242695"/>
                  </a:lnTo>
                  <a:lnTo>
                    <a:pt x="1633318" y="223864"/>
                  </a:lnTo>
                  <a:lnTo>
                    <a:pt x="1671605" y="198747"/>
                  </a:lnTo>
                  <a:lnTo>
                    <a:pt x="1704668" y="168063"/>
                  </a:lnTo>
                  <a:lnTo>
                    <a:pt x="1731732" y="132531"/>
                  </a:lnTo>
                  <a:lnTo>
                    <a:pt x="1752023" y="92870"/>
                  </a:lnTo>
                  <a:lnTo>
                    <a:pt x="1764766" y="49800"/>
                  </a:lnTo>
                  <a:lnTo>
                    <a:pt x="1769186" y="4038"/>
                  </a:lnTo>
                  <a:lnTo>
                    <a:pt x="1768741" y="0"/>
                  </a:lnTo>
                  <a:lnTo>
                    <a:pt x="2788488" y="0"/>
                  </a:lnTo>
                  <a:lnTo>
                    <a:pt x="2834633" y="4932"/>
                  </a:lnTo>
                  <a:lnTo>
                    <a:pt x="2876993" y="18982"/>
                  </a:lnTo>
                  <a:lnTo>
                    <a:pt x="2914358" y="41029"/>
                  </a:lnTo>
                  <a:lnTo>
                    <a:pt x="2945523" y="69950"/>
                  </a:lnTo>
                  <a:lnTo>
                    <a:pt x="2969278" y="104625"/>
                  </a:lnTo>
                  <a:lnTo>
                    <a:pt x="2984417" y="143934"/>
                  </a:lnTo>
                  <a:lnTo>
                    <a:pt x="2989732" y="186753"/>
                  </a:lnTo>
                  <a:lnTo>
                    <a:pt x="2989732" y="3630866"/>
                  </a:lnTo>
                  <a:lnTo>
                    <a:pt x="2984417" y="3673685"/>
                  </a:lnTo>
                  <a:lnTo>
                    <a:pt x="2969278" y="3712994"/>
                  </a:lnTo>
                  <a:lnTo>
                    <a:pt x="2945523" y="3747669"/>
                  </a:lnTo>
                  <a:lnTo>
                    <a:pt x="2914358" y="3776590"/>
                  </a:lnTo>
                  <a:lnTo>
                    <a:pt x="2876993" y="3798637"/>
                  </a:lnTo>
                  <a:lnTo>
                    <a:pt x="2834633" y="3812687"/>
                  </a:lnTo>
                  <a:lnTo>
                    <a:pt x="2788488" y="3817620"/>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sp>
          <p:nvSpPr>
            <p:cNvPr id="13" name="object 13"/>
            <p:cNvSpPr/>
            <p:nvPr/>
          </p:nvSpPr>
          <p:spPr>
            <a:xfrm>
              <a:off x="4374045" y="1345564"/>
              <a:ext cx="3431540" cy="3999865"/>
            </a:xfrm>
            <a:custGeom>
              <a:avLst/>
              <a:gdLst/>
              <a:ahLst/>
              <a:cxnLst/>
              <a:rect l="l" t="t" r="r" b="b"/>
              <a:pathLst>
                <a:path w="3431540" h="3999865">
                  <a:moveTo>
                    <a:pt x="3431209" y="3999687"/>
                  </a:moveTo>
                  <a:lnTo>
                    <a:pt x="3382124" y="3885374"/>
                  </a:lnTo>
                  <a:lnTo>
                    <a:pt x="3362045" y="3846436"/>
                  </a:lnTo>
                  <a:lnTo>
                    <a:pt x="3340633" y="3808082"/>
                  </a:lnTo>
                  <a:lnTo>
                    <a:pt x="3317913" y="3770312"/>
                  </a:lnTo>
                  <a:lnTo>
                    <a:pt x="3293897" y="3733177"/>
                  </a:lnTo>
                  <a:lnTo>
                    <a:pt x="3268624" y="3696678"/>
                  </a:lnTo>
                  <a:lnTo>
                    <a:pt x="3242094" y="3660825"/>
                  </a:lnTo>
                  <a:lnTo>
                    <a:pt x="3238970" y="3656876"/>
                  </a:lnTo>
                  <a:lnTo>
                    <a:pt x="3238970" y="203200"/>
                  </a:lnTo>
                  <a:lnTo>
                    <a:pt x="3238741" y="203200"/>
                  </a:lnTo>
                  <a:lnTo>
                    <a:pt x="3238373" y="190500"/>
                  </a:lnTo>
                  <a:lnTo>
                    <a:pt x="3237827" y="190500"/>
                  </a:lnTo>
                  <a:lnTo>
                    <a:pt x="3236353" y="177800"/>
                  </a:lnTo>
                  <a:lnTo>
                    <a:pt x="3234296" y="165100"/>
                  </a:lnTo>
                  <a:lnTo>
                    <a:pt x="3231680" y="152400"/>
                  </a:lnTo>
                  <a:lnTo>
                    <a:pt x="3228530" y="139700"/>
                  </a:lnTo>
                  <a:lnTo>
                    <a:pt x="3224847" y="139700"/>
                  </a:lnTo>
                  <a:lnTo>
                    <a:pt x="3220669" y="127000"/>
                  </a:lnTo>
                  <a:lnTo>
                    <a:pt x="3215995" y="114300"/>
                  </a:lnTo>
                  <a:lnTo>
                    <a:pt x="3210852" y="101600"/>
                  </a:lnTo>
                  <a:lnTo>
                    <a:pt x="3205251" y="101600"/>
                  </a:lnTo>
                  <a:lnTo>
                    <a:pt x="3199219" y="88900"/>
                  </a:lnTo>
                  <a:lnTo>
                    <a:pt x="3192754" y="76200"/>
                  </a:lnTo>
                  <a:lnTo>
                    <a:pt x="3185884" y="76200"/>
                  </a:lnTo>
                  <a:lnTo>
                    <a:pt x="3181883" y="69215"/>
                  </a:lnTo>
                  <a:lnTo>
                    <a:pt x="3181883" y="3587254"/>
                  </a:lnTo>
                  <a:lnTo>
                    <a:pt x="3155327" y="3557447"/>
                  </a:lnTo>
                  <a:lnTo>
                    <a:pt x="3124073" y="3524427"/>
                  </a:lnTo>
                  <a:lnTo>
                    <a:pt x="3091700" y="3492169"/>
                  </a:lnTo>
                  <a:lnTo>
                    <a:pt x="3058223" y="3460686"/>
                  </a:lnTo>
                  <a:lnTo>
                    <a:pt x="3023666" y="3429990"/>
                  </a:lnTo>
                  <a:lnTo>
                    <a:pt x="2988068" y="3400107"/>
                  </a:lnTo>
                  <a:lnTo>
                    <a:pt x="2951429" y="3371062"/>
                  </a:lnTo>
                  <a:lnTo>
                    <a:pt x="2913799" y="3342856"/>
                  </a:lnTo>
                  <a:lnTo>
                    <a:pt x="2875178" y="3315525"/>
                  </a:lnTo>
                  <a:lnTo>
                    <a:pt x="2835605" y="3289084"/>
                  </a:lnTo>
                  <a:lnTo>
                    <a:pt x="2795092" y="3263557"/>
                  </a:lnTo>
                  <a:lnTo>
                    <a:pt x="2753677" y="3238957"/>
                  </a:lnTo>
                  <a:lnTo>
                    <a:pt x="2711373" y="3215297"/>
                  </a:lnTo>
                  <a:lnTo>
                    <a:pt x="2668206" y="3192615"/>
                  </a:lnTo>
                  <a:lnTo>
                    <a:pt x="2624201" y="3170910"/>
                  </a:lnTo>
                  <a:lnTo>
                    <a:pt x="2579370" y="3150209"/>
                  </a:lnTo>
                  <a:lnTo>
                    <a:pt x="2533751" y="3130537"/>
                  </a:lnTo>
                  <a:lnTo>
                    <a:pt x="2487371" y="3111906"/>
                  </a:lnTo>
                  <a:lnTo>
                    <a:pt x="2440254" y="3094329"/>
                  </a:lnTo>
                  <a:lnTo>
                    <a:pt x="2392400" y="3077845"/>
                  </a:lnTo>
                  <a:lnTo>
                    <a:pt x="2343861" y="3062465"/>
                  </a:lnTo>
                  <a:lnTo>
                    <a:pt x="2294636" y="3048190"/>
                  </a:lnTo>
                  <a:lnTo>
                    <a:pt x="2244775" y="3035071"/>
                  </a:lnTo>
                  <a:lnTo>
                    <a:pt x="2194280" y="3023095"/>
                  </a:lnTo>
                  <a:lnTo>
                    <a:pt x="2143188" y="3012313"/>
                  </a:lnTo>
                  <a:lnTo>
                    <a:pt x="2091512" y="3002724"/>
                  </a:lnTo>
                  <a:lnTo>
                    <a:pt x="2039289" y="2994342"/>
                  </a:lnTo>
                  <a:lnTo>
                    <a:pt x="1986521" y="2987205"/>
                  </a:lnTo>
                  <a:lnTo>
                    <a:pt x="1933257" y="2981312"/>
                  </a:lnTo>
                  <a:lnTo>
                    <a:pt x="1879511" y="2976702"/>
                  </a:lnTo>
                  <a:lnTo>
                    <a:pt x="1825307" y="2973387"/>
                  </a:lnTo>
                  <a:lnTo>
                    <a:pt x="1770659" y="2971381"/>
                  </a:lnTo>
                  <a:lnTo>
                    <a:pt x="1715604" y="2970707"/>
                  </a:lnTo>
                  <a:lnTo>
                    <a:pt x="1660537" y="2971381"/>
                  </a:lnTo>
                  <a:lnTo>
                    <a:pt x="1605889" y="2973387"/>
                  </a:lnTo>
                  <a:lnTo>
                    <a:pt x="1551686" y="2976702"/>
                  </a:lnTo>
                  <a:lnTo>
                    <a:pt x="1497939" y="2981312"/>
                  </a:lnTo>
                  <a:lnTo>
                    <a:pt x="1444675" y="2987205"/>
                  </a:lnTo>
                  <a:lnTo>
                    <a:pt x="1391907" y="2994342"/>
                  </a:lnTo>
                  <a:lnTo>
                    <a:pt x="1339684" y="3002724"/>
                  </a:lnTo>
                  <a:lnTo>
                    <a:pt x="1288008" y="3012313"/>
                  </a:lnTo>
                  <a:lnTo>
                    <a:pt x="1236916" y="3023095"/>
                  </a:lnTo>
                  <a:lnTo>
                    <a:pt x="1186421" y="3035071"/>
                  </a:lnTo>
                  <a:lnTo>
                    <a:pt x="1136561" y="3048190"/>
                  </a:lnTo>
                  <a:lnTo>
                    <a:pt x="1087335" y="3062465"/>
                  </a:lnTo>
                  <a:lnTo>
                    <a:pt x="1038796" y="3077845"/>
                  </a:lnTo>
                  <a:lnTo>
                    <a:pt x="990942" y="3094329"/>
                  </a:lnTo>
                  <a:lnTo>
                    <a:pt x="943825" y="3111906"/>
                  </a:lnTo>
                  <a:lnTo>
                    <a:pt x="897445" y="3130537"/>
                  </a:lnTo>
                  <a:lnTo>
                    <a:pt x="851827" y="3150209"/>
                  </a:lnTo>
                  <a:lnTo>
                    <a:pt x="806996" y="3170910"/>
                  </a:lnTo>
                  <a:lnTo>
                    <a:pt x="762990" y="3192615"/>
                  </a:lnTo>
                  <a:lnTo>
                    <a:pt x="719823" y="3215297"/>
                  </a:lnTo>
                  <a:lnTo>
                    <a:pt x="677519" y="3238957"/>
                  </a:lnTo>
                  <a:lnTo>
                    <a:pt x="636104" y="3263557"/>
                  </a:lnTo>
                  <a:lnTo>
                    <a:pt x="595591" y="3289084"/>
                  </a:lnTo>
                  <a:lnTo>
                    <a:pt x="556018" y="3315525"/>
                  </a:lnTo>
                  <a:lnTo>
                    <a:pt x="517398" y="3342856"/>
                  </a:lnTo>
                  <a:lnTo>
                    <a:pt x="479767" y="3371062"/>
                  </a:lnTo>
                  <a:lnTo>
                    <a:pt x="443128" y="3400107"/>
                  </a:lnTo>
                  <a:lnTo>
                    <a:pt x="407530" y="3429990"/>
                  </a:lnTo>
                  <a:lnTo>
                    <a:pt x="372973" y="3460686"/>
                  </a:lnTo>
                  <a:lnTo>
                    <a:pt x="339496" y="3492169"/>
                  </a:lnTo>
                  <a:lnTo>
                    <a:pt x="307124" y="3524427"/>
                  </a:lnTo>
                  <a:lnTo>
                    <a:pt x="275869" y="3557447"/>
                  </a:lnTo>
                  <a:lnTo>
                    <a:pt x="249339" y="3587191"/>
                  </a:lnTo>
                  <a:lnTo>
                    <a:pt x="249313" y="203200"/>
                  </a:lnTo>
                  <a:lnTo>
                    <a:pt x="249555" y="203200"/>
                  </a:lnTo>
                  <a:lnTo>
                    <a:pt x="249834" y="190500"/>
                  </a:lnTo>
                  <a:lnTo>
                    <a:pt x="249770" y="203200"/>
                  </a:lnTo>
                  <a:lnTo>
                    <a:pt x="250215" y="190500"/>
                  </a:lnTo>
                  <a:lnTo>
                    <a:pt x="251117" y="190500"/>
                  </a:lnTo>
                  <a:lnTo>
                    <a:pt x="252882" y="177800"/>
                  </a:lnTo>
                  <a:lnTo>
                    <a:pt x="252552" y="177800"/>
                  </a:lnTo>
                  <a:lnTo>
                    <a:pt x="254800" y="165100"/>
                  </a:lnTo>
                  <a:lnTo>
                    <a:pt x="256628" y="165100"/>
                  </a:lnTo>
                  <a:lnTo>
                    <a:pt x="259791" y="152400"/>
                  </a:lnTo>
                  <a:lnTo>
                    <a:pt x="262242" y="152400"/>
                  </a:lnTo>
                  <a:lnTo>
                    <a:pt x="266268" y="139700"/>
                  </a:lnTo>
                  <a:lnTo>
                    <a:pt x="269316" y="139700"/>
                  </a:lnTo>
                  <a:lnTo>
                    <a:pt x="274154" y="127000"/>
                  </a:lnTo>
                  <a:lnTo>
                    <a:pt x="277787" y="127000"/>
                  </a:lnTo>
                  <a:lnTo>
                    <a:pt x="283400" y="114300"/>
                  </a:lnTo>
                  <a:lnTo>
                    <a:pt x="287578" y="114300"/>
                  </a:lnTo>
                  <a:lnTo>
                    <a:pt x="293903" y="101600"/>
                  </a:lnTo>
                  <a:lnTo>
                    <a:pt x="298615" y="101600"/>
                  </a:lnTo>
                  <a:lnTo>
                    <a:pt x="305600" y="88900"/>
                  </a:lnTo>
                  <a:lnTo>
                    <a:pt x="310807" y="88900"/>
                  </a:lnTo>
                  <a:lnTo>
                    <a:pt x="318401" y="76200"/>
                  </a:lnTo>
                  <a:lnTo>
                    <a:pt x="317309" y="88900"/>
                  </a:lnTo>
                  <a:lnTo>
                    <a:pt x="325196" y="76200"/>
                  </a:lnTo>
                  <a:lnTo>
                    <a:pt x="338315" y="76200"/>
                  </a:lnTo>
                  <a:lnTo>
                    <a:pt x="347002" y="63500"/>
                  </a:lnTo>
                  <a:lnTo>
                    <a:pt x="369417" y="63500"/>
                  </a:lnTo>
                  <a:lnTo>
                    <a:pt x="378968" y="50800"/>
                  </a:lnTo>
                  <a:lnTo>
                    <a:pt x="1413598" y="50800"/>
                  </a:lnTo>
                  <a:lnTo>
                    <a:pt x="1414297" y="50800"/>
                  </a:lnTo>
                  <a:lnTo>
                    <a:pt x="1415173" y="63500"/>
                  </a:lnTo>
                  <a:lnTo>
                    <a:pt x="1416253" y="63500"/>
                  </a:lnTo>
                  <a:lnTo>
                    <a:pt x="1417510" y="76200"/>
                  </a:lnTo>
                  <a:lnTo>
                    <a:pt x="1418945" y="88900"/>
                  </a:lnTo>
                  <a:lnTo>
                    <a:pt x="1420571" y="88900"/>
                  </a:lnTo>
                  <a:lnTo>
                    <a:pt x="1422387" y="101600"/>
                  </a:lnTo>
                  <a:lnTo>
                    <a:pt x="1424368" y="101600"/>
                  </a:lnTo>
                  <a:lnTo>
                    <a:pt x="1426527" y="114300"/>
                  </a:lnTo>
                  <a:lnTo>
                    <a:pt x="1428851" y="114300"/>
                  </a:lnTo>
                  <a:lnTo>
                    <a:pt x="1431340" y="127000"/>
                  </a:lnTo>
                  <a:lnTo>
                    <a:pt x="1434007" y="127000"/>
                  </a:lnTo>
                  <a:lnTo>
                    <a:pt x="1436839" y="139700"/>
                  </a:lnTo>
                  <a:lnTo>
                    <a:pt x="1439824" y="139700"/>
                  </a:lnTo>
                  <a:lnTo>
                    <a:pt x="1443050" y="152400"/>
                  </a:lnTo>
                  <a:lnTo>
                    <a:pt x="1449730" y="165100"/>
                  </a:lnTo>
                  <a:lnTo>
                    <a:pt x="1457083" y="177800"/>
                  </a:lnTo>
                  <a:lnTo>
                    <a:pt x="1465021" y="190500"/>
                  </a:lnTo>
                  <a:lnTo>
                    <a:pt x="1473530" y="190500"/>
                  </a:lnTo>
                  <a:lnTo>
                    <a:pt x="1482559" y="203200"/>
                  </a:lnTo>
                  <a:lnTo>
                    <a:pt x="1492123" y="215900"/>
                  </a:lnTo>
                  <a:lnTo>
                    <a:pt x="1502181" y="228600"/>
                  </a:lnTo>
                  <a:lnTo>
                    <a:pt x="1512735" y="241300"/>
                  </a:lnTo>
                  <a:lnTo>
                    <a:pt x="1523733" y="241300"/>
                  </a:lnTo>
                  <a:lnTo>
                    <a:pt x="1535176" y="254000"/>
                  </a:lnTo>
                  <a:lnTo>
                    <a:pt x="1547050" y="266700"/>
                  </a:lnTo>
                  <a:lnTo>
                    <a:pt x="1559318" y="266700"/>
                  </a:lnTo>
                  <a:lnTo>
                    <a:pt x="1571980" y="279400"/>
                  </a:lnTo>
                  <a:lnTo>
                    <a:pt x="1585010" y="279400"/>
                  </a:lnTo>
                  <a:lnTo>
                    <a:pt x="1598231" y="292100"/>
                  </a:lnTo>
                  <a:lnTo>
                    <a:pt x="1626108" y="292100"/>
                  </a:lnTo>
                  <a:lnTo>
                    <a:pt x="1633220" y="304800"/>
                  </a:lnTo>
                  <a:lnTo>
                    <a:pt x="1797989" y="304800"/>
                  </a:lnTo>
                  <a:lnTo>
                    <a:pt x="1805101" y="292100"/>
                  </a:lnTo>
                  <a:lnTo>
                    <a:pt x="1832978" y="292100"/>
                  </a:lnTo>
                  <a:lnTo>
                    <a:pt x="1846199" y="279400"/>
                  </a:lnTo>
                  <a:lnTo>
                    <a:pt x="1859229" y="279400"/>
                  </a:lnTo>
                  <a:lnTo>
                    <a:pt x="1871891" y="266700"/>
                  </a:lnTo>
                  <a:lnTo>
                    <a:pt x="1884159" y="266700"/>
                  </a:lnTo>
                  <a:lnTo>
                    <a:pt x="1896033" y="254000"/>
                  </a:lnTo>
                  <a:lnTo>
                    <a:pt x="1907476" y="241300"/>
                  </a:lnTo>
                  <a:lnTo>
                    <a:pt x="1918474" y="241300"/>
                  </a:lnTo>
                  <a:lnTo>
                    <a:pt x="1929028" y="228600"/>
                  </a:lnTo>
                  <a:lnTo>
                    <a:pt x="1939086" y="215900"/>
                  </a:lnTo>
                  <a:lnTo>
                    <a:pt x="1948649" y="203200"/>
                  </a:lnTo>
                  <a:lnTo>
                    <a:pt x="1957679" y="190500"/>
                  </a:lnTo>
                  <a:lnTo>
                    <a:pt x="1966188" y="190500"/>
                  </a:lnTo>
                  <a:lnTo>
                    <a:pt x="1974126" y="177800"/>
                  </a:lnTo>
                  <a:lnTo>
                    <a:pt x="1981492" y="165100"/>
                  </a:lnTo>
                  <a:lnTo>
                    <a:pt x="1988159" y="152400"/>
                  </a:lnTo>
                  <a:lnTo>
                    <a:pt x="1991385" y="139700"/>
                  </a:lnTo>
                  <a:lnTo>
                    <a:pt x="1994369" y="139700"/>
                  </a:lnTo>
                  <a:lnTo>
                    <a:pt x="1997202" y="127000"/>
                  </a:lnTo>
                  <a:lnTo>
                    <a:pt x="1999869" y="127000"/>
                  </a:lnTo>
                  <a:lnTo>
                    <a:pt x="2002358" y="114300"/>
                  </a:lnTo>
                  <a:lnTo>
                    <a:pt x="2004682" y="114300"/>
                  </a:lnTo>
                  <a:lnTo>
                    <a:pt x="2006841" y="101600"/>
                  </a:lnTo>
                  <a:lnTo>
                    <a:pt x="2008822" y="101600"/>
                  </a:lnTo>
                  <a:lnTo>
                    <a:pt x="2010638" y="88900"/>
                  </a:lnTo>
                  <a:lnTo>
                    <a:pt x="2012264" y="88900"/>
                  </a:lnTo>
                  <a:lnTo>
                    <a:pt x="2013699" y="76200"/>
                  </a:lnTo>
                  <a:lnTo>
                    <a:pt x="2014956" y="63500"/>
                  </a:lnTo>
                  <a:lnTo>
                    <a:pt x="2016036" y="63500"/>
                  </a:lnTo>
                  <a:lnTo>
                    <a:pt x="2016912" y="50800"/>
                  </a:lnTo>
                  <a:lnTo>
                    <a:pt x="2017610" y="50800"/>
                  </a:lnTo>
                  <a:lnTo>
                    <a:pt x="3052241" y="50800"/>
                  </a:lnTo>
                  <a:lnTo>
                    <a:pt x="3061792" y="63500"/>
                  </a:lnTo>
                  <a:lnTo>
                    <a:pt x="3084207" y="63500"/>
                  </a:lnTo>
                  <a:lnTo>
                    <a:pt x="3092894" y="76200"/>
                  </a:lnTo>
                  <a:lnTo>
                    <a:pt x="3106013" y="76200"/>
                  </a:lnTo>
                  <a:lnTo>
                    <a:pt x="3113900" y="88900"/>
                  </a:lnTo>
                  <a:lnTo>
                    <a:pt x="3112795" y="76200"/>
                  </a:lnTo>
                  <a:lnTo>
                    <a:pt x="3120402" y="88900"/>
                  </a:lnTo>
                  <a:lnTo>
                    <a:pt x="3125609" y="88900"/>
                  </a:lnTo>
                  <a:lnTo>
                    <a:pt x="3132594" y="101600"/>
                  </a:lnTo>
                  <a:lnTo>
                    <a:pt x="3137306" y="101600"/>
                  </a:lnTo>
                  <a:lnTo>
                    <a:pt x="3143631" y="114300"/>
                  </a:lnTo>
                  <a:lnTo>
                    <a:pt x="3147809" y="114300"/>
                  </a:lnTo>
                  <a:lnTo>
                    <a:pt x="3153422" y="127000"/>
                  </a:lnTo>
                  <a:lnTo>
                    <a:pt x="3157042" y="127000"/>
                  </a:lnTo>
                  <a:lnTo>
                    <a:pt x="3161893" y="139700"/>
                  </a:lnTo>
                  <a:lnTo>
                    <a:pt x="3164941" y="139700"/>
                  </a:lnTo>
                  <a:lnTo>
                    <a:pt x="3168967" y="152400"/>
                  </a:lnTo>
                  <a:lnTo>
                    <a:pt x="3171418" y="152400"/>
                  </a:lnTo>
                  <a:lnTo>
                    <a:pt x="3174581" y="165100"/>
                  </a:lnTo>
                  <a:lnTo>
                    <a:pt x="3176409" y="165100"/>
                  </a:lnTo>
                  <a:lnTo>
                    <a:pt x="3178657" y="177800"/>
                  </a:lnTo>
                  <a:lnTo>
                    <a:pt x="3178327" y="177800"/>
                  </a:lnTo>
                  <a:lnTo>
                    <a:pt x="3180092" y="190500"/>
                  </a:lnTo>
                  <a:lnTo>
                    <a:pt x="3180981" y="190500"/>
                  </a:lnTo>
                  <a:lnTo>
                    <a:pt x="3181439" y="203200"/>
                  </a:lnTo>
                  <a:lnTo>
                    <a:pt x="3181375" y="190500"/>
                  </a:lnTo>
                  <a:lnTo>
                    <a:pt x="3181705" y="203200"/>
                  </a:lnTo>
                  <a:lnTo>
                    <a:pt x="3181858" y="203200"/>
                  </a:lnTo>
                  <a:lnTo>
                    <a:pt x="3181883" y="3587254"/>
                  </a:lnTo>
                  <a:lnTo>
                    <a:pt x="3181883" y="69215"/>
                  </a:lnTo>
                  <a:lnTo>
                    <a:pt x="3178619" y="63500"/>
                  </a:lnTo>
                  <a:lnTo>
                    <a:pt x="3170974" y="50800"/>
                  </a:lnTo>
                  <a:lnTo>
                    <a:pt x="3162973" y="50800"/>
                  </a:lnTo>
                  <a:lnTo>
                    <a:pt x="3154616" y="38100"/>
                  </a:lnTo>
                  <a:lnTo>
                    <a:pt x="3145929" y="38100"/>
                  </a:lnTo>
                  <a:lnTo>
                    <a:pt x="3136912" y="25400"/>
                  </a:lnTo>
                  <a:lnTo>
                    <a:pt x="3118015" y="25400"/>
                  </a:lnTo>
                  <a:lnTo>
                    <a:pt x="3108147" y="12700"/>
                  </a:lnTo>
                  <a:lnTo>
                    <a:pt x="3087624" y="12700"/>
                  </a:lnTo>
                  <a:lnTo>
                    <a:pt x="3077006" y="0"/>
                  </a:lnTo>
                  <a:lnTo>
                    <a:pt x="1957641" y="0"/>
                  </a:lnTo>
                  <a:lnTo>
                    <a:pt x="1961502" y="25400"/>
                  </a:lnTo>
                  <a:lnTo>
                    <a:pt x="1961349" y="25400"/>
                  </a:lnTo>
                  <a:lnTo>
                    <a:pt x="1961261" y="38100"/>
                  </a:lnTo>
                  <a:lnTo>
                    <a:pt x="1961210" y="28435"/>
                  </a:lnTo>
                  <a:lnTo>
                    <a:pt x="1961019" y="38100"/>
                  </a:lnTo>
                  <a:lnTo>
                    <a:pt x="1960613" y="38100"/>
                  </a:lnTo>
                  <a:lnTo>
                    <a:pt x="1960067" y="50800"/>
                  </a:lnTo>
                  <a:lnTo>
                    <a:pt x="1959356" y="50800"/>
                  </a:lnTo>
                  <a:lnTo>
                    <a:pt x="1958505" y="63500"/>
                  </a:lnTo>
                  <a:lnTo>
                    <a:pt x="1957654" y="63500"/>
                  </a:lnTo>
                  <a:lnTo>
                    <a:pt x="1956371" y="76200"/>
                  </a:lnTo>
                  <a:lnTo>
                    <a:pt x="1955266" y="76200"/>
                  </a:lnTo>
                  <a:lnTo>
                    <a:pt x="1953653" y="88900"/>
                  </a:lnTo>
                  <a:lnTo>
                    <a:pt x="1953856" y="76200"/>
                  </a:lnTo>
                  <a:lnTo>
                    <a:pt x="1952091" y="88900"/>
                  </a:lnTo>
                  <a:lnTo>
                    <a:pt x="1950618" y="88900"/>
                  </a:lnTo>
                  <a:lnTo>
                    <a:pt x="1948535" y="101600"/>
                  </a:lnTo>
                  <a:lnTo>
                    <a:pt x="1946833" y="101600"/>
                  </a:lnTo>
                  <a:lnTo>
                    <a:pt x="1944458" y="114300"/>
                  </a:lnTo>
                  <a:lnTo>
                    <a:pt x="1940166" y="114300"/>
                  </a:lnTo>
                  <a:lnTo>
                    <a:pt x="1937346" y="127000"/>
                  </a:lnTo>
                  <a:lnTo>
                    <a:pt x="1937854" y="127000"/>
                  </a:lnTo>
                  <a:lnTo>
                    <a:pt x="1931797" y="139700"/>
                  </a:lnTo>
                  <a:lnTo>
                    <a:pt x="1932520" y="127000"/>
                  </a:lnTo>
                  <a:lnTo>
                    <a:pt x="1925916" y="139700"/>
                  </a:lnTo>
                  <a:lnTo>
                    <a:pt x="1926704" y="139700"/>
                  </a:lnTo>
                  <a:lnTo>
                    <a:pt x="1919566" y="152400"/>
                  </a:lnTo>
                  <a:lnTo>
                    <a:pt x="1920392" y="152400"/>
                  </a:lnTo>
                  <a:lnTo>
                    <a:pt x="1912747" y="165100"/>
                  </a:lnTo>
                  <a:lnTo>
                    <a:pt x="1906397" y="165100"/>
                  </a:lnTo>
                  <a:lnTo>
                    <a:pt x="1897773" y="177800"/>
                  </a:lnTo>
                  <a:lnTo>
                    <a:pt x="1898726" y="177800"/>
                  </a:lnTo>
                  <a:lnTo>
                    <a:pt x="1889645" y="190500"/>
                  </a:lnTo>
                  <a:lnTo>
                    <a:pt x="1882152" y="190500"/>
                  </a:lnTo>
                  <a:lnTo>
                    <a:pt x="1872195" y="203200"/>
                  </a:lnTo>
                  <a:lnTo>
                    <a:pt x="1863991" y="203200"/>
                  </a:lnTo>
                  <a:lnTo>
                    <a:pt x="1853234" y="215900"/>
                  </a:lnTo>
                  <a:lnTo>
                    <a:pt x="1844395" y="215900"/>
                  </a:lnTo>
                  <a:lnTo>
                    <a:pt x="1832914" y="228600"/>
                  </a:lnTo>
                  <a:lnTo>
                    <a:pt x="1812251" y="228600"/>
                  </a:lnTo>
                  <a:lnTo>
                    <a:pt x="1806054" y="241300"/>
                  </a:lnTo>
                  <a:lnTo>
                    <a:pt x="1771904" y="241300"/>
                  </a:lnTo>
                  <a:lnTo>
                    <a:pt x="1765236" y="254000"/>
                  </a:lnTo>
                  <a:lnTo>
                    <a:pt x="1765884" y="241300"/>
                  </a:lnTo>
                  <a:lnTo>
                    <a:pt x="1759165" y="254000"/>
                  </a:lnTo>
                  <a:lnTo>
                    <a:pt x="1672043" y="254000"/>
                  </a:lnTo>
                  <a:lnTo>
                    <a:pt x="1665325" y="241300"/>
                  </a:lnTo>
                  <a:lnTo>
                    <a:pt x="1665973" y="254000"/>
                  </a:lnTo>
                  <a:lnTo>
                    <a:pt x="1659305" y="241300"/>
                  </a:lnTo>
                  <a:lnTo>
                    <a:pt x="1625155" y="241300"/>
                  </a:lnTo>
                  <a:lnTo>
                    <a:pt x="1618957" y="228600"/>
                  </a:lnTo>
                  <a:lnTo>
                    <a:pt x="1598295" y="228600"/>
                  </a:lnTo>
                  <a:lnTo>
                    <a:pt x="1586814" y="215900"/>
                  </a:lnTo>
                  <a:lnTo>
                    <a:pt x="1577975" y="215900"/>
                  </a:lnTo>
                  <a:lnTo>
                    <a:pt x="1567218" y="203200"/>
                  </a:lnTo>
                  <a:lnTo>
                    <a:pt x="1559013" y="203200"/>
                  </a:lnTo>
                  <a:lnTo>
                    <a:pt x="1549057" y="190500"/>
                  </a:lnTo>
                  <a:lnTo>
                    <a:pt x="1541564" y="190500"/>
                  </a:lnTo>
                  <a:lnTo>
                    <a:pt x="1532483" y="177800"/>
                  </a:lnTo>
                  <a:lnTo>
                    <a:pt x="1533436" y="177800"/>
                  </a:lnTo>
                  <a:lnTo>
                    <a:pt x="1524812" y="165100"/>
                  </a:lnTo>
                  <a:lnTo>
                    <a:pt x="1518462" y="165100"/>
                  </a:lnTo>
                  <a:lnTo>
                    <a:pt x="1510817" y="152400"/>
                  </a:lnTo>
                  <a:lnTo>
                    <a:pt x="1511642" y="152400"/>
                  </a:lnTo>
                  <a:lnTo>
                    <a:pt x="1504505" y="139700"/>
                  </a:lnTo>
                  <a:lnTo>
                    <a:pt x="1505292" y="139700"/>
                  </a:lnTo>
                  <a:lnTo>
                    <a:pt x="1498688" y="127000"/>
                  </a:lnTo>
                  <a:lnTo>
                    <a:pt x="1499412" y="139700"/>
                  </a:lnTo>
                  <a:lnTo>
                    <a:pt x="1493354" y="127000"/>
                  </a:lnTo>
                  <a:lnTo>
                    <a:pt x="1493862" y="127000"/>
                  </a:lnTo>
                  <a:lnTo>
                    <a:pt x="1491043" y="114300"/>
                  </a:lnTo>
                  <a:lnTo>
                    <a:pt x="1486750" y="114300"/>
                  </a:lnTo>
                  <a:lnTo>
                    <a:pt x="1484376" y="101600"/>
                  </a:lnTo>
                  <a:lnTo>
                    <a:pt x="1482674" y="101600"/>
                  </a:lnTo>
                  <a:lnTo>
                    <a:pt x="1480591" y="88900"/>
                  </a:lnTo>
                  <a:lnTo>
                    <a:pt x="1479118" y="88900"/>
                  </a:lnTo>
                  <a:lnTo>
                    <a:pt x="1477352" y="76200"/>
                  </a:lnTo>
                  <a:lnTo>
                    <a:pt x="1477556" y="88900"/>
                  </a:lnTo>
                  <a:lnTo>
                    <a:pt x="1475943" y="76200"/>
                  </a:lnTo>
                  <a:lnTo>
                    <a:pt x="1474838" y="76200"/>
                  </a:lnTo>
                  <a:lnTo>
                    <a:pt x="1473555" y="63500"/>
                  </a:lnTo>
                  <a:lnTo>
                    <a:pt x="1472704" y="63500"/>
                  </a:lnTo>
                  <a:lnTo>
                    <a:pt x="1471739" y="50800"/>
                  </a:lnTo>
                  <a:lnTo>
                    <a:pt x="1471066" y="50800"/>
                  </a:lnTo>
                  <a:lnTo>
                    <a:pt x="1470533" y="38100"/>
                  </a:lnTo>
                  <a:lnTo>
                    <a:pt x="1470152" y="38100"/>
                  </a:lnTo>
                  <a:lnTo>
                    <a:pt x="1469872" y="28435"/>
                  </a:lnTo>
                  <a:lnTo>
                    <a:pt x="1469948" y="38100"/>
                  </a:lnTo>
                  <a:lnTo>
                    <a:pt x="1469847" y="25400"/>
                  </a:lnTo>
                  <a:lnTo>
                    <a:pt x="1469694" y="25400"/>
                  </a:lnTo>
                  <a:lnTo>
                    <a:pt x="1470380" y="20866"/>
                  </a:lnTo>
                  <a:lnTo>
                    <a:pt x="1470571" y="19634"/>
                  </a:lnTo>
                  <a:lnTo>
                    <a:pt x="1473568" y="0"/>
                  </a:lnTo>
                  <a:lnTo>
                    <a:pt x="354203" y="0"/>
                  </a:lnTo>
                  <a:lnTo>
                    <a:pt x="343585" y="12700"/>
                  </a:lnTo>
                  <a:lnTo>
                    <a:pt x="323062" y="12700"/>
                  </a:lnTo>
                  <a:lnTo>
                    <a:pt x="313182" y="25400"/>
                  </a:lnTo>
                  <a:lnTo>
                    <a:pt x="294271" y="25400"/>
                  </a:lnTo>
                  <a:lnTo>
                    <a:pt x="285267" y="38100"/>
                  </a:lnTo>
                  <a:lnTo>
                    <a:pt x="276593" y="38100"/>
                  </a:lnTo>
                  <a:lnTo>
                    <a:pt x="268236" y="50800"/>
                  </a:lnTo>
                  <a:lnTo>
                    <a:pt x="260235" y="50800"/>
                  </a:lnTo>
                  <a:lnTo>
                    <a:pt x="252590" y="63500"/>
                  </a:lnTo>
                  <a:lnTo>
                    <a:pt x="245325" y="76200"/>
                  </a:lnTo>
                  <a:lnTo>
                    <a:pt x="238455" y="76200"/>
                  </a:lnTo>
                  <a:lnTo>
                    <a:pt x="231990" y="88900"/>
                  </a:lnTo>
                  <a:lnTo>
                    <a:pt x="225958" y="101600"/>
                  </a:lnTo>
                  <a:lnTo>
                    <a:pt x="220357" y="101600"/>
                  </a:lnTo>
                  <a:lnTo>
                    <a:pt x="215214" y="114300"/>
                  </a:lnTo>
                  <a:lnTo>
                    <a:pt x="210540" y="127000"/>
                  </a:lnTo>
                  <a:lnTo>
                    <a:pt x="206362" y="139700"/>
                  </a:lnTo>
                  <a:lnTo>
                    <a:pt x="202679" y="139700"/>
                  </a:lnTo>
                  <a:lnTo>
                    <a:pt x="199529" y="152400"/>
                  </a:lnTo>
                  <a:lnTo>
                    <a:pt x="196913" y="165100"/>
                  </a:lnTo>
                  <a:lnTo>
                    <a:pt x="194843" y="177800"/>
                  </a:lnTo>
                  <a:lnTo>
                    <a:pt x="193382" y="190500"/>
                  </a:lnTo>
                  <a:lnTo>
                    <a:pt x="192836" y="190500"/>
                  </a:lnTo>
                  <a:lnTo>
                    <a:pt x="192468" y="203200"/>
                  </a:lnTo>
                  <a:lnTo>
                    <a:pt x="192239" y="203200"/>
                  </a:lnTo>
                  <a:lnTo>
                    <a:pt x="192239" y="3656850"/>
                  </a:lnTo>
                  <a:lnTo>
                    <a:pt x="162572" y="3696678"/>
                  </a:lnTo>
                  <a:lnTo>
                    <a:pt x="137299" y="3733177"/>
                  </a:lnTo>
                  <a:lnTo>
                    <a:pt x="113284" y="3770312"/>
                  </a:lnTo>
                  <a:lnTo>
                    <a:pt x="90563" y="3808082"/>
                  </a:lnTo>
                  <a:lnTo>
                    <a:pt x="69151" y="3846436"/>
                  </a:lnTo>
                  <a:lnTo>
                    <a:pt x="49085" y="3885374"/>
                  </a:lnTo>
                  <a:lnTo>
                    <a:pt x="0" y="3999687"/>
                  </a:lnTo>
                  <a:lnTo>
                    <a:pt x="3431209" y="3999687"/>
                  </a:lnTo>
                  <a:close/>
                </a:path>
              </a:pathLst>
            </a:custGeom>
            <a:solidFill>
              <a:srgbClr val="0948AA"/>
            </a:solidFill>
          </p:spPr>
          <p:txBody>
            <a:bodyPr wrap="square" lIns="0" tIns="0" rIns="0" bIns="0" rtlCol="0"/>
            <a:lstStyle/>
            <a:p>
              <a:pPr defTabSz="685800"/>
              <a:endParaRPr sz="1350" kern="0">
                <a:solidFill>
                  <a:sysClr val="windowText" lastClr="000000"/>
                </a:solidFill>
              </a:endParaRPr>
            </a:p>
          </p:txBody>
        </p:sp>
      </p:grpSp>
      <p:sp>
        <p:nvSpPr>
          <p:cNvPr id="14" name="object 14"/>
          <p:cNvSpPr txBox="1"/>
          <p:nvPr/>
        </p:nvSpPr>
        <p:spPr>
          <a:xfrm>
            <a:off x="3639845" y="1892379"/>
            <a:ext cx="1854518" cy="1253869"/>
          </a:xfrm>
          <a:prstGeom prst="rect">
            <a:avLst/>
          </a:prstGeom>
        </p:spPr>
        <p:txBody>
          <a:bodyPr vert="horz" wrap="square" lIns="0" tIns="8573" rIns="0" bIns="0" rtlCol="0">
            <a:spAutoFit/>
          </a:bodyPr>
          <a:lstStyle/>
          <a:p>
            <a:pPr marL="9525" marR="3810" algn="ctr" defTabSz="685800">
              <a:lnSpc>
                <a:spcPct val="144300"/>
              </a:lnSpc>
              <a:spcBef>
                <a:spcPts val="68"/>
              </a:spcBef>
            </a:pPr>
            <a:r>
              <a:rPr sz="713" kern="0" spc="8" dirty="0">
                <a:solidFill>
                  <a:sysClr val="windowText" lastClr="000000"/>
                </a:solidFill>
                <a:latin typeface="Arial MT"/>
                <a:cs typeface="Arial MT"/>
              </a:rPr>
              <a:t>Researchers</a:t>
            </a:r>
            <a:r>
              <a:rPr sz="713" kern="0" spc="15" dirty="0">
                <a:solidFill>
                  <a:sysClr val="windowText" lastClr="000000"/>
                </a:solidFill>
                <a:latin typeface="Arial MT"/>
                <a:cs typeface="Arial MT"/>
              </a:rPr>
              <a:t> </a:t>
            </a:r>
            <a:r>
              <a:rPr sz="713" kern="0" spc="8" dirty="0">
                <a:solidFill>
                  <a:sysClr val="windowText" lastClr="000000"/>
                </a:solidFill>
                <a:latin typeface="Arial MT"/>
                <a:cs typeface="Arial MT"/>
              </a:rPr>
              <a:t>used</a:t>
            </a:r>
            <a:r>
              <a:rPr sz="713" kern="0" spc="19" dirty="0">
                <a:solidFill>
                  <a:sysClr val="windowText" lastClr="000000"/>
                </a:solidFill>
                <a:latin typeface="Arial MT"/>
                <a:cs typeface="Arial MT"/>
              </a:rPr>
              <a:t> </a:t>
            </a:r>
            <a:r>
              <a:rPr sz="713" kern="0" spc="8" dirty="0">
                <a:solidFill>
                  <a:sysClr val="windowText" lastClr="000000"/>
                </a:solidFill>
                <a:latin typeface="Arial MT"/>
                <a:cs typeface="Arial MT"/>
              </a:rPr>
              <a:t>Claude</a:t>
            </a:r>
            <a:r>
              <a:rPr sz="713" kern="0" spc="15" dirty="0">
                <a:solidFill>
                  <a:sysClr val="windowText" lastClr="000000"/>
                </a:solidFill>
                <a:latin typeface="Arial MT"/>
                <a:cs typeface="Arial MT"/>
              </a:rPr>
              <a:t> </a:t>
            </a:r>
            <a:r>
              <a:rPr sz="713" kern="0" spc="8" dirty="0">
                <a:solidFill>
                  <a:sysClr val="windowText" lastClr="000000"/>
                </a:solidFill>
                <a:latin typeface="Arial MT"/>
                <a:cs typeface="Arial MT"/>
              </a:rPr>
              <a:t>3.5</a:t>
            </a:r>
            <a:r>
              <a:rPr sz="713" kern="0" spc="19" dirty="0">
                <a:solidFill>
                  <a:sysClr val="windowText" lastClr="000000"/>
                </a:solidFill>
                <a:latin typeface="Arial MT"/>
                <a:cs typeface="Arial MT"/>
              </a:rPr>
              <a:t> </a:t>
            </a:r>
            <a:r>
              <a:rPr sz="713" kern="0" spc="8" dirty="0">
                <a:solidFill>
                  <a:sysClr val="windowText" lastClr="000000"/>
                </a:solidFill>
                <a:latin typeface="Arial MT"/>
                <a:cs typeface="Arial MT"/>
              </a:rPr>
              <a:t>Sonnet</a:t>
            </a:r>
            <a:r>
              <a:rPr sz="713" kern="0" spc="11" dirty="0">
                <a:solidFill>
                  <a:sysClr val="windowText" lastClr="000000"/>
                </a:solidFill>
                <a:latin typeface="Arial MT"/>
                <a:cs typeface="Arial MT"/>
              </a:rPr>
              <a:t> </a:t>
            </a:r>
            <a:r>
              <a:rPr sz="713" kern="0" spc="-15" dirty="0">
                <a:solidFill>
                  <a:sysClr val="windowText" lastClr="000000"/>
                </a:solidFill>
                <a:latin typeface="Arial MT"/>
                <a:cs typeface="Arial MT"/>
              </a:rPr>
              <a:t>(New) </a:t>
            </a:r>
            <a:r>
              <a:rPr sz="713" kern="0" spc="56" dirty="0">
                <a:solidFill>
                  <a:sysClr val="windowText" lastClr="000000"/>
                </a:solidFill>
                <a:latin typeface="Arial MT"/>
                <a:cs typeface="Arial MT"/>
              </a:rPr>
              <a:t>to</a:t>
            </a:r>
            <a:r>
              <a:rPr sz="713" kern="0" spc="-11" dirty="0">
                <a:solidFill>
                  <a:sysClr val="windowText" lastClr="000000"/>
                </a:solidFill>
                <a:latin typeface="Arial MT"/>
                <a:cs typeface="Arial MT"/>
              </a:rPr>
              <a:t> </a:t>
            </a:r>
            <a:r>
              <a:rPr sz="713" kern="0" dirty="0">
                <a:solidFill>
                  <a:sysClr val="windowText" lastClr="000000"/>
                </a:solidFill>
                <a:latin typeface="Arial MT"/>
                <a:cs typeface="Arial MT"/>
              </a:rPr>
              <a:t>check</a:t>
            </a:r>
            <a:r>
              <a:rPr sz="713" kern="0" spc="-11" dirty="0">
                <a:solidFill>
                  <a:sysClr val="windowText" lastClr="000000"/>
                </a:solidFill>
                <a:latin typeface="Arial MT"/>
                <a:cs typeface="Arial MT"/>
              </a:rPr>
              <a:t> </a:t>
            </a:r>
            <a:r>
              <a:rPr sz="713" kern="0" spc="38" dirty="0">
                <a:solidFill>
                  <a:sysClr val="windowText" lastClr="000000"/>
                </a:solidFill>
                <a:latin typeface="Arial MT"/>
                <a:cs typeface="Arial MT"/>
              </a:rPr>
              <a:t>whether</a:t>
            </a:r>
            <a:r>
              <a:rPr sz="713" kern="0" spc="-11" dirty="0">
                <a:solidFill>
                  <a:sysClr val="windowText" lastClr="000000"/>
                </a:solidFill>
                <a:latin typeface="Arial MT"/>
                <a:cs typeface="Arial MT"/>
              </a:rPr>
              <a:t> </a:t>
            </a:r>
            <a:r>
              <a:rPr sz="713" kern="0" spc="41" dirty="0">
                <a:solidFill>
                  <a:sysClr val="windowText" lastClr="000000"/>
                </a:solidFill>
                <a:latin typeface="Arial MT"/>
                <a:cs typeface="Arial MT"/>
              </a:rPr>
              <a:t>the</a:t>
            </a:r>
            <a:r>
              <a:rPr sz="713" kern="0" spc="-8" dirty="0">
                <a:solidFill>
                  <a:sysClr val="windowText" lastClr="000000"/>
                </a:solidFill>
                <a:latin typeface="Arial MT"/>
                <a:cs typeface="Arial MT"/>
              </a:rPr>
              <a:t> </a:t>
            </a:r>
            <a:r>
              <a:rPr sz="713" kern="0" dirty="0">
                <a:solidFill>
                  <a:sysClr val="windowText" lastClr="000000"/>
                </a:solidFill>
                <a:latin typeface="Arial MT"/>
                <a:cs typeface="Arial MT"/>
              </a:rPr>
              <a:t>CoT</a:t>
            </a:r>
            <a:r>
              <a:rPr sz="713" kern="0" spc="-8" dirty="0">
                <a:solidFill>
                  <a:sysClr val="windowText" lastClr="000000"/>
                </a:solidFill>
                <a:latin typeface="Arial MT"/>
                <a:cs typeface="Arial MT"/>
              </a:rPr>
              <a:t> </a:t>
            </a:r>
            <a:r>
              <a:rPr sz="713" kern="0" spc="41" dirty="0">
                <a:solidFill>
                  <a:sysClr val="windowText" lastClr="000000"/>
                </a:solidFill>
                <a:latin typeface="Arial MT"/>
                <a:cs typeface="Arial MT"/>
              </a:rPr>
              <a:t>mentioned</a:t>
            </a:r>
            <a:r>
              <a:rPr sz="713" kern="0" spc="-8" dirty="0">
                <a:solidFill>
                  <a:sysClr val="windowText" lastClr="000000"/>
                </a:solidFill>
                <a:latin typeface="Arial MT"/>
                <a:cs typeface="Arial MT"/>
              </a:rPr>
              <a:t> </a:t>
            </a:r>
            <a:r>
              <a:rPr sz="713" kern="0" spc="23" dirty="0">
                <a:solidFill>
                  <a:sysClr val="windowText" lastClr="000000"/>
                </a:solidFill>
                <a:latin typeface="Arial MT"/>
                <a:cs typeface="Arial MT"/>
              </a:rPr>
              <a:t>the </a:t>
            </a:r>
            <a:r>
              <a:rPr sz="713" kern="0" spc="56" dirty="0">
                <a:solidFill>
                  <a:sysClr val="windowText" lastClr="000000"/>
                </a:solidFill>
                <a:latin typeface="Arial MT"/>
                <a:cs typeface="Arial MT"/>
              </a:rPr>
              <a:t>prompt</a:t>
            </a:r>
            <a:r>
              <a:rPr sz="713" kern="0" spc="-11" dirty="0">
                <a:solidFill>
                  <a:sysClr val="windowText" lastClr="000000"/>
                </a:solidFill>
                <a:latin typeface="Arial MT"/>
                <a:cs typeface="Arial MT"/>
              </a:rPr>
              <a:t> </a:t>
            </a:r>
            <a:r>
              <a:rPr sz="713" kern="0" spc="38" dirty="0">
                <a:solidFill>
                  <a:sysClr val="windowText" lastClr="000000"/>
                </a:solidFill>
                <a:latin typeface="Arial MT"/>
                <a:cs typeface="Arial MT"/>
              </a:rPr>
              <a:t>and</a:t>
            </a:r>
            <a:r>
              <a:rPr sz="713" kern="0" spc="-8" dirty="0">
                <a:solidFill>
                  <a:sysClr val="windowText" lastClr="000000"/>
                </a:solidFill>
                <a:latin typeface="Arial MT"/>
                <a:cs typeface="Arial MT"/>
              </a:rPr>
              <a:t> </a:t>
            </a:r>
            <a:r>
              <a:rPr sz="713" kern="0" spc="38" dirty="0">
                <a:solidFill>
                  <a:sysClr val="windowText" lastClr="000000"/>
                </a:solidFill>
                <a:latin typeface="Arial MT"/>
                <a:cs typeface="Arial MT"/>
              </a:rPr>
              <a:t>manually</a:t>
            </a:r>
            <a:r>
              <a:rPr sz="713" kern="0" spc="-11" dirty="0">
                <a:solidFill>
                  <a:sysClr val="windowText" lastClr="000000"/>
                </a:solidFill>
                <a:latin typeface="Arial MT"/>
                <a:cs typeface="Arial MT"/>
              </a:rPr>
              <a:t> </a:t>
            </a:r>
            <a:r>
              <a:rPr sz="713" kern="0" spc="15" dirty="0">
                <a:solidFill>
                  <a:sysClr val="windowText" lastClr="000000"/>
                </a:solidFill>
                <a:latin typeface="Arial MT"/>
                <a:cs typeface="Arial MT"/>
              </a:rPr>
              <a:t>verified</a:t>
            </a:r>
            <a:r>
              <a:rPr sz="713" kern="0" spc="-4" dirty="0">
                <a:solidFill>
                  <a:sysClr val="windowText" lastClr="000000"/>
                </a:solidFill>
                <a:latin typeface="Arial MT"/>
                <a:cs typeface="Arial MT"/>
              </a:rPr>
              <a:t> </a:t>
            </a:r>
            <a:r>
              <a:rPr sz="713" kern="0" spc="41" dirty="0">
                <a:solidFill>
                  <a:sysClr val="windowText" lastClr="000000"/>
                </a:solidFill>
                <a:latin typeface="Arial MT"/>
                <a:cs typeface="Arial MT"/>
              </a:rPr>
              <a:t>the</a:t>
            </a:r>
            <a:r>
              <a:rPr sz="713" kern="0" spc="-8" dirty="0">
                <a:solidFill>
                  <a:sysClr val="windowText" lastClr="000000"/>
                </a:solidFill>
                <a:latin typeface="Arial MT"/>
                <a:cs typeface="Arial MT"/>
              </a:rPr>
              <a:t> results</a:t>
            </a:r>
            <a:r>
              <a:rPr sz="713" kern="0" spc="375" dirty="0">
                <a:solidFill>
                  <a:sysClr val="windowText" lastClr="000000"/>
                </a:solidFill>
                <a:latin typeface="Arial MT"/>
                <a:cs typeface="Arial MT"/>
              </a:rPr>
              <a:t> </a:t>
            </a:r>
            <a:r>
              <a:rPr sz="713" kern="0" spc="56" dirty="0">
                <a:solidFill>
                  <a:sysClr val="windowText" lastClr="000000"/>
                </a:solidFill>
                <a:latin typeface="Arial MT"/>
                <a:cs typeface="Arial MT"/>
              </a:rPr>
              <a:t>to</a:t>
            </a:r>
            <a:r>
              <a:rPr sz="713" kern="0" spc="30" dirty="0">
                <a:solidFill>
                  <a:sysClr val="windowText" lastClr="000000"/>
                </a:solidFill>
                <a:latin typeface="Arial MT"/>
                <a:cs typeface="Arial MT"/>
              </a:rPr>
              <a:t> </a:t>
            </a:r>
            <a:r>
              <a:rPr sz="713" kern="0" dirty="0">
                <a:solidFill>
                  <a:sysClr val="windowText" lastClr="000000"/>
                </a:solidFill>
                <a:latin typeface="Arial MT"/>
                <a:cs typeface="Arial MT"/>
              </a:rPr>
              <a:t>ensure</a:t>
            </a:r>
            <a:r>
              <a:rPr sz="713" kern="0" spc="38" dirty="0">
                <a:solidFill>
                  <a:sysClr val="windowText" lastClr="000000"/>
                </a:solidFill>
                <a:latin typeface="Arial MT"/>
                <a:cs typeface="Arial MT"/>
              </a:rPr>
              <a:t> </a:t>
            </a:r>
            <a:r>
              <a:rPr sz="713" kern="0" spc="-8" dirty="0">
                <a:solidFill>
                  <a:sysClr val="windowText" lastClr="000000"/>
                </a:solidFill>
                <a:latin typeface="Arial MT"/>
                <a:cs typeface="Arial MT"/>
              </a:rPr>
              <a:t>accuracy.</a:t>
            </a:r>
            <a:endParaRPr sz="713" kern="0">
              <a:solidFill>
                <a:sysClr val="windowText" lastClr="000000"/>
              </a:solidFill>
              <a:latin typeface="Arial MT"/>
              <a:cs typeface="Arial MT"/>
            </a:endParaRPr>
          </a:p>
          <a:p>
            <a:pPr marL="56674" marR="51435" algn="ctr" defTabSz="685800">
              <a:lnSpc>
                <a:spcPct val="144300"/>
              </a:lnSpc>
            </a:pPr>
            <a:r>
              <a:rPr sz="713" kern="0" spc="8" dirty="0">
                <a:solidFill>
                  <a:sysClr val="windowText" lastClr="000000"/>
                </a:solidFill>
                <a:latin typeface="Arial MT"/>
                <a:cs typeface="Arial MT"/>
              </a:rPr>
              <a:t>This</a:t>
            </a:r>
            <a:r>
              <a:rPr sz="713" kern="0" spc="15" dirty="0">
                <a:solidFill>
                  <a:sysClr val="windowText" lastClr="000000"/>
                </a:solidFill>
                <a:latin typeface="Arial MT"/>
                <a:cs typeface="Arial MT"/>
              </a:rPr>
              <a:t> </a:t>
            </a:r>
            <a:r>
              <a:rPr sz="713" kern="0" spc="8" dirty="0">
                <a:solidFill>
                  <a:sysClr val="windowText" lastClr="000000"/>
                </a:solidFill>
                <a:latin typeface="Arial MT"/>
                <a:cs typeface="Arial MT"/>
              </a:rPr>
              <a:t>specific</a:t>
            </a:r>
            <a:r>
              <a:rPr sz="713" kern="0" spc="11" dirty="0">
                <a:solidFill>
                  <a:sysClr val="windowText" lastClr="000000"/>
                </a:solidFill>
                <a:latin typeface="Arial MT"/>
                <a:cs typeface="Arial MT"/>
              </a:rPr>
              <a:t> </a:t>
            </a:r>
            <a:r>
              <a:rPr sz="713" kern="0" spc="45" dirty="0">
                <a:solidFill>
                  <a:sysClr val="windowText" lastClr="000000"/>
                </a:solidFill>
                <a:latin typeface="Arial MT"/>
                <a:cs typeface="Arial MT"/>
              </a:rPr>
              <a:t>model</a:t>
            </a:r>
            <a:r>
              <a:rPr sz="713" kern="0" spc="15" dirty="0">
                <a:solidFill>
                  <a:sysClr val="windowText" lastClr="000000"/>
                </a:solidFill>
                <a:latin typeface="Arial MT"/>
                <a:cs typeface="Arial MT"/>
              </a:rPr>
              <a:t> </a:t>
            </a:r>
            <a:r>
              <a:rPr sz="713" kern="0" spc="8" dirty="0">
                <a:solidFill>
                  <a:sysClr val="windowText" lastClr="000000"/>
                </a:solidFill>
                <a:latin typeface="Arial MT"/>
                <a:cs typeface="Arial MT"/>
              </a:rPr>
              <a:t>was</a:t>
            </a:r>
            <a:r>
              <a:rPr sz="713" kern="0" spc="15" dirty="0">
                <a:solidFill>
                  <a:sysClr val="windowText" lastClr="000000"/>
                </a:solidFill>
                <a:latin typeface="Arial MT"/>
                <a:cs typeface="Arial MT"/>
              </a:rPr>
              <a:t> </a:t>
            </a:r>
            <a:r>
              <a:rPr sz="713" kern="0" spc="8" dirty="0">
                <a:solidFill>
                  <a:sysClr val="windowText" lastClr="000000"/>
                </a:solidFill>
                <a:latin typeface="Arial MT"/>
                <a:cs typeface="Arial MT"/>
              </a:rPr>
              <a:t>chosen</a:t>
            </a:r>
            <a:r>
              <a:rPr sz="713" kern="0" spc="15" dirty="0">
                <a:solidFill>
                  <a:sysClr val="windowText" lastClr="000000"/>
                </a:solidFill>
                <a:latin typeface="Arial MT"/>
                <a:cs typeface="Arial MT"/>
              </a:rPr>
              <a:t> </a:t>
            </a:r>
            <a:r>
              <a:rPr sz="713" kern="0" spc="38" dirty="0">
                <a:solidFill>
                  <a:sysClr val="windowText" lastClr="000000"/>
                </a:solidFill>
                <a:latin typeface="Arial MT"/>
                <a:cs typeface="Arial MT"/>
              </a:rPr>
              <a:t>for</a:t>
            </a:r>
            <a:r>
              <a:rPr sz="713" kern="0" spc="11" dirty="0">
                <a:solidFill>
                  <a:sysClr val="windowText" lastClr="000000"/>
                </a:solidFill>
                <a:latin typeface="Arial MT"/>
                <a:cs typeface="Arial MT"/>
              </a:rPr>
              <a:t> </a:t>
            </a:r>
            <a:r>
              <a:rPr sz="713" kern="0" spc="-19" dirty="0">
                <a:solidFill>
                  <a:sysClr val="windowText" lastClr="000000"/>
                </a:solidFill>
                <a:latin typeface="Arial MT"/>
                <a:cs typeface="Arial MT"/>
              </a:rPr>
              <a:t>its </a:t>
            </a:r>
            <a:r>
              <a:rPr sz="713" kern="0" spc="38" dirty="0">
                <a:solidFill>
                  <a:sysClr val="windowText" lastClr="000000"/>
                </a:solidFill>
                <a:latin typeface="Arial MT"/>
                <a:cs typeface="Arial MT"/>
              </a:rPr>
              <a:t>ability</a:t>
            </a:r>
            <a:r>
              <a:rPr sz="713" kern="0" spc="-8" dirty="0">
                <a:solidFill>
                  <a:sysClr val="windowText" lastClr="000000"/>
                </a:solidFill>
                <a:latin typeface="Arial MT"/>
                <a:cs typeface="Arial MT"/>
              </a:rPr>
              <a:t> </a:t>
            </a:r>
            <a:r>
              <a:rPr sz="713" kern="0" spc="56" dirty="0">
                <a:solidFill>
                  <a:sysClr val="windowText" lastClr="000000"/>
                </a:solidFill>
                <a:latin typeface="Arial MT"/>
                <a:cs typeface="Arial MT"/>
              </a:rPr>
              <a:t>to</a:t>
            </a:r>
            <a:r>
              <a:rPr sz="713" kern="0" spc="-8" dirty="0">
                <a:solidFill>
                  <a:sysClr val="windowText" lastClr="000000"/>
                </a:solidFill>
                <a:latin typeface="Arial MT"/>
                <a:cs typeface="Arial MT"/>
              </a:rPr>
              <a:t> </a:t>
            </a:r>
            <a:r>
              <a:rPr sz="713" kern="0" spc="15" dirty="0">
                <a:solidFill>
                  <a:sysClr val="windowText" lastClr="000000"/>
                </a:solidFill>
                <a:latin typeface="Arial MT"/>
                <a:cs typeface="Arial MT"/>
              </a:rPr>
              <a:t>accurately</a:t>
            </a:r>
            <a:r>
              <a:rPr sz="713" kern="0" spc="-4" dirty="0">
                <a:solidFill>
                  <a:sysClr val="windowText" lastClr="000000"/>
                </a:solidFill>
                <a:latin typeface="Arial MT"/>
                <a:cs typeface="Arial MT"/>
              </a:rPr>
              <a:t> </a:t>
            </a:r>
            <a:r>
              <a:rPr sz="713" kern="0" spc="38" dirty="0">
                <a:solidFill>
                  <a:sysClr val="windowText" lastClr="000000"/>
                </a:solidFill>
                <a:latin typeface="Arial MT"/>
                <a:cs typeface="Arial MT"/>
              </a:rPr>
              <a:t>detect</a:t>
            </a:r>
            <a:r>
              <a:rPr sz="713" kern="0" spc="-8" dirty="0">
                <a:solidFill>
                  <a:sysClr val="windowText" lastClr="000000"/>
                </a:solidFill>
                <a:latin typeface="Arial MT"/>
                <a:cs typeface="Arial MT"/>
              </a:rPr>
              <a:t> </a:t>
            </a:r>
            <a:r>
              <a:rPr sz="713" kern="0" spc="41" dirty="0">
                <a:solidFill>
                  <a:sysClr val="windowText" lastClr="000000"/>
                </a:solidFill>
                <a:latin typeface="Arial MT"/>
                <a:cs typeface="Arial MT"/>
              </a:rPr>
              <a:t>the</a:t>
            </a:r>
            <a:r>
              <a:rPr sz="713" kern="0" spc="-4" dirty="0">
                <a:solidFill>
                  <a:sysClr val="windowText" lastClr="000000"/>
                </a:solidFill>
                <a:latin typeface="Arial MT"/>
                <a:cs typeface="Arial MT"/>
              </a:rPr>
              <a:t> </a:t>
            </a:r>
            <a:r>
              <a:rPr sz="713" kern="0" spc="-8" dirty="0">
                <a:solidFill>
                  <a:sysClr val="windowText" lastClr="000000"/>
                </a:solidFill>
                <a:latin typeface="Arial MT"/>
                <a:cs typeface="Arial MT"/>
              </a:rPr>
              <a:t>presence </a:t>
            </a:r>
            <a:r>
              <a:rPr sz="713" kern="0" spc="38" dirty="0">
                <a:solidFill>
                  <a:sysClr val="windowText" lastClr="000000"/>
                </a:solidFill>
                <a:latin typeface="Arial MT"/>
                <a:cs typeface="Arial MT"/>
              </a:rPr>
              <a:t>of</a:t>
            </a:r>
            <a:r>
              <a:rPr sz="713" kern="0" spc="-34" dirty="0">
                <a:solidFill>
                  <a:sysClr val="windowText" lastClr="000000"/>
                </a:solidFill>
                <a:latin typeface="Arial MT"/>
                <a:cs typeface="Arial MT"/>
              </a:rPr>
              <a:t> </a:t>
            </a:r>
            <a:r>
              <a:rPr sz="713" kern="0" spc="45" dirty="0">
                <a:solidFill>
                  <a:sysClr val="windowText" lastClr="000000"/>
                </a:solidFill>
                <a:latin typeface="Arial MT"/>
                <a:cs typeface="Arial MT"/>
              </a:rPr>
              <a:t>prompts</a:t>
            </a:r>
            <a:r>
              <a:rPr sz="713" kern="0" spc="-30" dirty="0">
                <a:solidFill>
                  <a:sysClr val="windowText" lastClr="000000"/>
                </a:solidFill>
                <a:latin typeface="Arial MT"/>
                <a:cs typeface="Arial MT"/>
              </a:rPr>
              <a:t> </a:t>
            </a:r>
            <a:r>
              <a:rPr sz="713" kern="0" spc="41" dirty="0">
                <a:solidFill>
                  <a:sysClr val="windowText" lastClr="000000"/>
                </a:solidFill>
                <a:latin typeface="Arial MT"/>
                <a:cs typeface="Arial MT"/>
              </a:rPr>
              <a:t>in</a:t>
            </a:r>
            <a:r>
              <a:rPr sz="713" kern="0" spc="-30" dirty="0">
                <a:solidFill>
                  <a:sysClr val="windowText" lastClr="000000"/>
                </a:solidFill>
                <a:latin typeface="Arial MT"/>
                <a:cs typeface="Arial MT"/>
              </a:rPr>
              <a:t> </a:t>
            </a:r>
            <a:r>
              <a:rPr sz="713" kern="0" spc="41" dirty="0">
                <a:solidFill>
                  <a:sysClr val="windowText" lastClr="000000"/>
                </a:solidFill>
                <a:latin typeface="Arial MT"/>
                <a:cs typeface="Arial MT"/>
              </a:rPr>
              <a:t>the</a:t>
            </a:r>
            <a:r>
              <a:rPr sz="713" kern="0" spc="-30" dirty="0">
                <a:solidFill>
                  <a:sysClr val="windowText" lastClr="000000"/>
                </a:solidFill>
                <a:latin typeface="Arial MT"/>
                <a:cs typeface="Arial MT"/>
              </a:rPr>
              <a:t> </a:t>
            </a:r>
            <a:r>
              <a:rPr sz="713" kern="0" dirty="0">
                <a:solidFill>
                  <a:sysClr val="windowText" lastClr="000000"/>
                </a:solidFill>
                <a:latin typeface="Arial MT"/>
                <a:cs typeface="Arial MT"/>
              </a:rPr>
              <a:t>CoT,</a:t>
            </a:r>
            <a:r>
              <a:rPr sz="713" kern="0" spc="-30" dirty="0">
                <a:solidFill>
                  <a:sysClr val="windowText" lastClr="000000"/>
                </a:solidFill>
                <a:latin typeface="Arial MT"/>
                <a:cs typeface="Arial MT"/>
              </a:rPr>
              <a:t> </a:t>
            </a:r>
            <a:r>
              <a:rPr sz="713" kern="0" spc="38" dirty="0">
                <a:solidFill>
                  <a:sysClr val="windowText" lastClr="000000"/>
                </a:solidFill>
                <a:latin typeface="Arial MT"/>
                <a:cs typeface="Arial MT"/>
              </a:rPr>
              <a:t>providing</a:t>
            </a:r>
            <a:r>
              <a:rPr sz="713" kern="0" spc="-34" dirty="0">
                <a:solidFill>
                  <a:sysClr val="windowText" lastClr="000000"/>
                </a:solidFill>
                <a:latin typeface="Arial MT"/>
                <a:cs typeface="Arial MT"/>
              </a:rPr>
              <a:t> </a:t>
            </a:r>
            <a:r>
              <a:rPr sz="713" kern="0" spc="-8" dirty="0">
                <a:solidFill>
                  <a:sysClr val="windowText" lastClr="000000"/>
                </a:solidFill>
                <a:latin typeface="Arial MT"/>
                <a:cs typeface="Arial MT"/>
              </a:rPr>
              <a:t>reliable </a:t>
            </a:r>
            <a:r>
              <a:rPr sz="713" kern="0" spc="38" dirty="0">
                <a:solidFill>
                  <a:sysClr val="windowText" lastClr="000000"/>
                </a:solidFill>
                <a:latin typeface="Arial MT"/>
                <a:cs typeface="Arial MT"/>
              </a:rPr>
              <a:t>data</a:t>
            </a:r>
            <a:r>
              <a:rPr sz="713" kern="0" spc="-30" dirty="0">
                <a:solidFill>
                  <a:sysClr val="windowText" lastClr="000000"/>
                </a:solidFill>
                <a:latin typeface="Arial MT"/>
                <a:cs typeface="Arial MT"/>
              </a:rPr>
              <a:t> </a:t>
            </a:r>
            <a:r>
              <a:rPr sz="713" kern="0" spc="38" dirty="0">
                <a:solidFill>
                  <a:sysClr val="windowText" lastClr="000000"/>
                </a:solidFill>
                <a:latin typeface="Arial MT"/>
                <a:cs typeface="Arial MT"/>
              </a:rPr>
              <a:t>for</a:t>
            </a:r>
            <a:r>
              <a:rPr sz="713" kern="0" spc="-34" dirty="0">
                <a:solidFill>
                  <a:sysClr val="windowText" lastClr="000000"/>
                </a:solidFill>
                <a:latin typeface="Arial MT"/>
                <a:cs typeface="Arial MT"/>
              </a:rPr>
              <a:t> </a:t>
            </a:r>
            <a:r>
              <a:rPr sz="713" kern="0" spc="41" dirty="0">
                <a:solidFill>
                  <a:sysClr val="windowText" lastClr="000000"/>
                </a:solidFill>
                <a:latin typeface="Arial MT"/>
                <a:cs typeface="Arial MT"/>
              </a:rPr>
              <a:t>the</a:t>
            </a:r>
            <a:r>
              <a:rPr sz="713" kern="0" spc="-30" dirty="0">
                <a:solidFill>
                  <a:sysClr val="windowText" lastClr="000000"/>
                </a:solidFill>
                <a:latin typeface="Arial MT"/>
                <a:cs typeface="Arial MT"/>
              </a:rPr>
              <a:t> </a:t>
            </a:r>
            <a:r>
              <a:rPr sz="713" kern="0" spc="-8" dirty="0">
                <a:solidFill>
                  <a:sysClr val="windowText" lastClr="000000"/>
                </a:solidFill>
                <a:latin typeface="Arial MT"/>
                <a:cs typeface="Arial MT"/>
              </a:rPr>
              <a:t>evaluation.</a:t>
            </a:r>
            <a:endParaRPr sz="713" kern="0">
              <a:solidFill>
                <a:sysClr val="windowText" lastClr="000000"/>
              </a:solidFill>
              <a:latin typeface="Arial MT"/>
              <a:cs typeface="Arial MT"/>
            </a:endParaRPr>
          </a:p>
        </p:txBody>
      </p:sp>
      <p:sp>
        <p:nvSpPr>
          <p:cNvPr id="15" name="object 15"/>
          <p:cNvSpPr txBox="1"/>
          <p:nvPr/>
        </p:nvSpPr>
        <p:spPr>
          <a:xfrm>
            <a:off x="3764623" y="1388039"/>
            <a:ext cx="1604963" cy="400174"/>
          </a:xfrm>
          <a:prstGeom prst="rect">
            <a:avLst/>
          </a:prstGeom>
        </p:spPr>
        <p:txBody>
          <a:bodyPr vert="horz" wrap="square" lIns="0" tIns="9525" rIns="0" bIns="0" rtlCol="0">
            <a:spAutoFit/>
          </a:bodyPr>
          <a:lstStyle/>
          <a:p>
            <a:pPr marL="239554" marR="3810" indent="-230029" defTabSz="685800">
              <a:lnSpc>
                <a:spcPct val="109900"/>
              </a:lnSpc>
              <a:spcBef>
                <a:spcPts val="75"/>
              </a:spcBef>
            </a:pPr>
            <a:r>
              <a:rPr sz="1200" b="1" kern="0" spc="-8" dirty="0">
                <a:solidFill>
                  <a:sysClr val="windowText" lastClr="000000"/>
                </a:solidFill>
                <a:latin typeface="Arial"/>
                <a:cs typeface="Arial"/>
              </a:rPr>
              <a:t>Use</a:t>
            </a:r>
            <a:r>
              <a:rPr sz="1200" b="1" kern="0" spc="-41" dirty="0">
                <a:solidFill>
                  <a:sysClr val="windowText" lastClr="000000"/>
                </a:solidFill>
                <a:latin typeface="Arial"/>
                <a:cs typeface="Arial"/>
              </a:rPr>
              <a:t> </a:t>
            </a:r>
            <a:r>
              <a:rPr sz="1200" b="1" kern="0" dirty="0">
                <a:solidFill>
                  <a:sysClr val="windowText" lastClr="000000"/>
                </a:solidFill>
                <a:latin typeface="Arial"/>
                <a:cs typeface="Arial"/>
              </a:rPr>
              <a:t>of</a:t>
            </a:r>
            <a:r>
              <a:rPr sz="1200" b="1" kern="0" spc="-38" dirty="0">
                <a:solidFill>
                  <a:sysClr val="windowText" lastClr="000000"/>
                </a:solidFill>
                <a:latin typeface="Arial"/>
                <a:cs typeface="Arial"/>
              </a:rPr>
              <a:t> </a:t>
            </a:r>
            <a:r>
              <a:rPr sz="1200" b="1" kern="0" dirty="0">
                <a:solidFill>
                  <a:sysClr val="windowText" lastClr="000000"/>
                </a:solidFill>
                <a:latin typeface="Arial"/>
                <a:cs typeface="Arial"/>
              </a:rPr>
              <a:t>Specific</a:t>
            </a:r>
            <a:r>
              <a:rPr sz="1200" b="1" kern="0" spc="-38" dirty="0">
                <a:solidFill>
                  <a:sysClr val="windowText" lastClr="000000"/>
                </a:solidFill>
                <a:latin typeface="Arial"/>
                <a:cs typeface="Arial"/>
              </a:rPr>
              <a:t> </a:t>
            </a:r>
            <a:r>
              <a:rPr sz="1200" b="1" kern="0" spc="-15" dirty="0">
                <a:solidFill>
                  <a:sysClr val="windowText" lastClr="000000"/>
                </a:solidFill>
                <a:latin typeface="Arial"/>
                <a:cs typeface="Arial"/>
              </a:rPr>
              <a:t>Model </a:t>
            </a:r>
            <a:r>
              <a:rPr sz="1200" b="1" kern="0" dirty="0">
                <a:solidFill>
                  <a:sysClr val="windowText" lastClr="000000"/>
                </a:solidFill>
                <a:latin typeface="Arial"/>
                <a:cs typeface="Arial"/>
              </a:rPr>
              <a:t>for</a:t>
            </a:r>
            <a:r>
              <a:rPr sz="1200" b="1" kern="0" spc="49" dirty="0">
                <a:solidFill>
                  <a:sysClr val="windowText" lastClr="000000"/>
                </a:solidFill>
                <a:latin typeface="Arial"/>
                <a:cs typeface="Arial"/>
              </a:rPr>
              <a:t> </a:t>
            </a:r>
            <a:r>
              <a:rPr sz="1200" b="1" kern="0" spc="-8" dirty="0">
                <a:solidFill>
                  <a:sysClr val="windowText" lastClr="000000"/>
                </a:solidFill>
                <a:latin typeface="Arial"/>
                <a:cs typeface="Arial"/>
              </a:rPr>
              <a:t>Verification</a:t>
            </a:r>
            <a:endParaRPr sz="1200" kern="0">
              <a:solidFill>
                <a:sysClr val="windowText" lastClr="000000"/>
              </a:solidFill>
              <a:latin typeface="Arial"/>
              <a:cs typeface="Arial"/>
            </a:endParaRPr>
          </a:p>
        </p:txBody>
      </p:sp>
      <p:sp>
        <p:nvSpPr>
          <p:cNvPr id="16" name="object 16"/>
          <p:cNvSpPr txBox="1"/>
          <p:nvPr/>
        </p:nvSpPr>
        <p:spPr>
          <a:xfrm>
            <a:off x="4327626" y="3409302"/>
            <a:ext cx="479584" cy="517930"/>
          </a:xfrm>
          <a:prstGeom prst="rect">
            <a:avLst/>
          </a:prstGeom>
        </p:spPr>
        <p:txBody>
          <a:bodyPr vert="horz" wrap="square" lIns="0" tIns="10001" rIns="0" bIns="0" rtlCol="0">
            <a:spAutoFit/>
          </a:bodyPr>
          <a:lstStyle/>
          <a:p>
            <a:pPr marL="9525" defTabSz="685800">
              <a:spcBef>
                <a:spcPts val="79"/>
              </a:spcBef>
            </a:pPr>
            <a:r>
              <a:rPr sz="3300" kern="0" spc="-19" dirty="0">
                <a:solidFill>
                  <a:srgbClr val="FFFFFF"/>
                </a:solidFill>
                <a:latin typeface="Arial MT"/>
                <a:cs typeface="Arial MT"/>
              </a:rPr>
              <a:t>02</a:t>
            </a:r>
            <a:endParaRPr sz="3300" kern="0">
              <a:solidFill>
                <a:sysClr val="windowText" lastClr="000000"/>
              </a:solidFill>
              <a:latin typeface="Arial MT"/>
              <a:cs typeface="Arial MT"/>
            </a:endParaRPr>
          </a:p>
        </p:txBody>
      </p:sp>
      <p:grpSp>
        <p:nvGrpSpPr>
          <p:cNvPr id="17" name="object 17"/>
          <p:cNvGrpSpPr/>
          <p:nvPr/>
        </p:nvGrpSpPr>
        <p:grpSpPr>
          <a:xfrm>
            <a:off x="6049031" y="1487328"/>
            <a:ext cx="2573655" cy="2999899"/>
            <a:chOff x="8065375" y="1983104"/>
            <a:chExt cx="3431540" cy="3999865"/>
          </a:xfrm>
        </p:grpSpPr>
        <p:sp>
          <p:nvSpPr>
            <p:cNvPr id="18" name="object 18"/>
            <p:cNvSpPr/>
            <p:nvPr/>
          </p:nvSpPr>
          <p:spPr>
            <a:xfrm>
              <a:off x="8286127" y="2011679"/>
              <a:ext cx="2990215" cy="3817620"/>
            </a:xfrm>
            <a:custGeom>
              <a:avLst/>
              <a:gdLst/>
              <a:ahLst/>
              <a:cxnLst/>
              <a:rect l="l" t="t" r="r" b="b"/>
              <a:pathLst>
                <a:path w="2990215" h="3817620">
                  <a:moveTo>
                    <a:pt x="2788488" y="3817620"/>
                  </a:moveTo>
                  <a:lnTo>
                    <a:pt x="201231" y="3817620"/>
                  </a:lnTo>
                  <a:lnTo>
                    <a:pt x="155090" y="3812687"/>
                  </a:lnTo>
                  <a:lnTo>
                    <a:pt x="112734" y="3798637"/>
                  </a:lnTo>
                  <a:lnTo>
                    <a:pt x="75371" y="3776590"/>
                  </a:lnTo>
                  <a:lnTo>
                    <a:pt x="44208" y="3747669"/>
                  </a:lnTo>
                  <a:lnTo>
                    <a:pt x="20453" y="3712994"/>
                  </a:lnTo>
                  <a:lnTo>
                    <a:pt x="5314" y="3673685"/>
                  </a:lnTo>
                  <a:lnTo>
                    <a:pt x="0" y="3630866"/>
                  </a:lnTo>
                  <a:lnTo>
                    <a:pt x="0" y="186753"/>
                  </a:lnTo>
                  <a:lnTo>
                    <a:pt x="5314" y="143934"/>
                  </a:lnTo>
                  <a:lnTo>
                    <a:pt x="20453" y="104625"/>
                  </a:lnTo>
                  <a:lnTo>
                    <a:pt x="44208" y="69950"/>
                  </a:lnTo>
                  <a:lnTo>
                    <a:pt x="75371" y="41029"/>
                  </a:lnTo>
                  <a:lnTo>
                    <a:pt x="112734" y="18982"/>
                  </a:lnTo>
                  <a:lnTo>
                    <a:pt x="155090" y="4932"/>
                  </a:lnTo>
                  <a:lnTo>
                    <a:pt x="201231" y="0"/>
                  </a:lnTo>
                  <a:lnTo>
                    <a:pt x="1220977" y="0"/>
                  </a:lnTo>
                  <a:lnTo>
                    <a:pt x="1220546" y="4038"/>
                  </a:lnTo>
                  <a:lnTo>
                    <a:pt x="1224965" y="49800"/>
                  </a:lnTo>
                  <a:lnTo>
                    <a:pt x="1237707" y="92870"/>
                  </a:lnTo>
                  <a:lnTo>
                    <a:pt x="1257997" y="132531"/>
                  </a:lnTo>
                  <a:lnTo>
                    <a:pt x="1285060" y="168063"/>
                  </a:lnTo>
                  <a:lnTo>
                    <a:pt x="1318121" y="198747"/>
                  </a:lnTo>
                  <a:lnTo>
                    <a:pt x="1356407" y="223864"/>
                  </a:lnTo>
                  <a:lnTo>
                    <a:pt x="1399143" y="242695"/>
                  </a:lnTo>
                  <a:lnTo>
                    <a:pt x="1445554" y="254521"/>
                  </a:lnTo>
                  <a:lnTo>
                    <a:pt x="1494866" y="258622"/>
                  </a:lnTo>
                  <a:lnTo>
                    <a:pt x="1544174" y="254521"/>
                  </a:lnTo>
                  <a:lnTo>
                    <a:pt x="1590583" y="242695"/>
                  </a:lnTo>
                  <a:lnTo>
                    <a:pt x="1633318" y="223864"/>
                  </a:lnTo>
                  <a:lnTo>
                    <a:pt x="1671605" y="198747"/>
                  </a:lnTo>
                  <a:lnTo>
                    <a:pt x="1704668" y="168063"/>
                  </a:lnTo>
                  <a:lnTo>
                    <a:pt x="1731732" y="132531"/>
                  </a:lnTo>
                  <a:lnTo>
                    <a:pt x="1752023" y="92870"/>
                  </a:lnTo>
                  <a:lnTo>
                    <a:pt x="1764766" y="49800"/>
                  </a:lnTo>
                  <a:lnTo>
                    <a:pt x="1769186" y="4038"/>
                  </a:lnTo>
                  <a:lnTo>
                    <a:pt x="1768741" y="0"/>
                  </a:lnTo>
                  <a:lnTo>
                    <a:pt x="2788488" y="0"/>
                  </a:lnTo>
                  <a:lnTo>
                    <a:pt x="2834629" y="4932"/>
                  </a:lnTo>
                  <a:lnTo>
                    <a:pt x="2876987" y="18982"/>
                  </a:lnTo>
                  <a:lnTo>
                    <a:pt x="2914353" y="41029"/>
                  </a:lnTo>
                  <a:lnTo>
                    <a:pt x="2945519" y="69950"/>
                  </a:lnTo>
                  <a:lnTo>
                    <a:pt x="2969276" y="104625"/>
                  </a:lnTo>
                  <a:lnTo>
                    <a:pt x="2984417" y="143934"/>
                  </a:lnTo>
                  <a:lnTo>
                    <a:pt x="2989732" y="186753"/>
                  </a:lnTo>
                  <a:lnTo>
                    <a:pt x="2989732" y="3630866"/>
                  </a:lnTo>
                  <a:lnTo>
                    <a:pt x="2984417" y="3673685"/>
                  </a:lnTo>
                  <a:lnTo>
                    <a:pt x="2969276" y="3712994"/>
                  </a:lnTo>
                  <a:lnTo>
                    <a:pt x="2945519" y="3747669"/>
                  </a:lnTo>
                  <a:lnTo>
                    <a:pt x="2914353" y="3776590"/>
                  </a:lnTo>
                  <a:lnTo>
                    <a:pt x="2876987" y="3798637"/>
                  </a:lnTo>
                  <a:lnTo>
                    <a:pt x="2834629" y="3812687"/>
                  </a:lnTo>
                  <a:lnTo>
                    <a:pt x="2788488" y="3817620"/>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sp>
          <p:nvSpPr>
            <p:cNvPr id="19" name="object 19"/>
            <p:cNvSpPr/>
            <p:nvPr/>
          </p:nvSpPr>
          <p:spPr>
            <a:xfrm>
              <a:off x="8065376" y="1983104"/>
              <a:ext cx="3431540" cy="3999865"/>
            </a:xfrm>
            <a:custGeom>
              <a:avLst/>
              <a:gdLst/>
              <a:ahLst/>
              <a:cxnLst/>
              <a:rect l="l" t="t" r="r" b="b"/>
              <a:pathLst>
                <a:path w="3431540" h="3999865">
                  <a:moveTo>
                    <a:pt x="3431222" y="3999687"/>
                  </a:moveTo>
                  <a:lnTo>
                    <a:pt x="3382137" y="3885374"/>
                  </a:lnTo>
                  <a:lnTo>
                    <a:pt x="3362058" y="3846436"/>
                  </a:lnTo>
                  <a:lnTo>
                    <a:pt x="3340646" y="3808082"/>
                  </a:lnTo>
                  <a:lnTo>
                    <a:pt x="3317925" y="3770312"/>
                  </a:lnTo>
                  <a:lnTo>
                    <a:pt x="3293910" y="3733177"/>
                  </a:lnTo>
                  <a:lnTo>
                    <a:pt x="3268624" y="3696678"/>
                  </a:lnTo>
                  <a:lnTo>
                    <a:pt x="3242106" y="3660825"/>
                  </a:lnTo>
                  <a:lnTo>
                    <a:pt x="3238982" y="3656876"/>
                  </a:lnTo>
                  <a:lnTo>
                    <a:pt x="3238982" y="203200"/>
                  </a:lnTo>
                  <a:lnTo>
                    <a:pt x="3238754" y="203200"/>
                  </a:lnTo>
                  <a:lnTo>
                    <a:pt x="3238373" y="190500"/>
                  </a:lnTo>
                  <a:lnTo>
                    <a:pt x="3237827" y="190500"/>
                  </a:lnTo>
                  <a:lnTo>
                    <a:pt x="3236366" y="177800"/>
                  </a:lnTo>
                  <a:lnTo>
                    <a:pt x="3234309" y="165100"/>
                  </a:lnTo>
                  <a:lnTo>
                    <a:pt x="3231692" y="152400"/>
                  </a:lnTo>
                  <a:lnTo>
                    <a:pt x="3228543" y="139700"/>
                  </a:lnTo>
                  <a:lnTo>
                    <a:pt x="3224860" y="139700"/>
                  </a:lnTo>
                  <a:lnTo>
                    <a:pt x="3220682" y="127000"/>
                  </a:lnTo>
                  <a:lnTo>
                    <a:pt x="3216008" y="114300"/>
                  </a:lnTo>
                  <a:lnTo>
                    <a:pt x="3210864" y="101600"/>
                  </a:lnTo>
                  <a:lnTo>
                    <a:pt x="3205264" y="101600"/>
                  </a:lnTo>
                  <a:lnTo>
                    <a:pt x="3199219" y="88900"/>
                  </a:lnTo>
                  <a:lnTo>
                    <a:pt x="3192754" y="76200"/>
                  </a:lnTo>
                  <a:lnTo>
                    <a:pt x="3185884" y="76200"/>
                  </a:lnTo>
                  <a:lnTo>
                    <a:pt x="3181896" y="69240"/>
                  </a:lnTo>
                  <a:lnTo>
                    <a:pt x="3181896" y="3587254"/>
                  </a:lnTo>
                  <a:lnTo>
                    <a:pt x="3155327" y="3557447"/>
                  </a:lnTo>
                  <a:lnTo>
                    <a:pt x="3124073" y="3524427"/>
                  </a:lnTo>
                  <a:lnTo>
                    <a:pt x="3091700" y="3492169"/>
                  </a:lnTo>
                  <a:lnTo>
                    <a:pt x="3058223" y="3460686"/>
                  </a:lnTo>
                  <a:lnTo>
                    <a:pt x="3023679" y="3429990"/>
                  </a:lnTo>
                  <a:lnTo>
                    <a:pt x="2988068" y="3400107"/>
                  </a:lnTo>
                  <a:lnTo>
                    <a:pt x="2951442" y="3371062"/>
                  </a:lnTo>
                  <a:lnTo>
                    <a:pt x="2913811" y="3342856"/>
                  </a:lnTo>
                  <a:lnTo>
                    <a:pt x="2875191" y="3315525"/>
                  </a:lnTo>
                  <a:lnTo>
                    <a:pt x="2835618" y="3289084"/>
                  </a:lnTo>
                  <a:lnTo>
                    <a:pt x="2795105" y="3263557"/>
                  </a:lnTo>
                  <a:lnTo>
                    <a:pt x="2753690" y="3238957"/>
                  </a:lnTo>
                  <a:lnTo>
                    <a:pt x="2711373" y="3215297"/>
                  </a:lnTo>
                  <a:lnTo>
                    <a:pt x="2668206" y="3192615"/>
                  </a:lnTo>
                  <a:lnTo>
                    <a:pt x="2624201" y="3170910"/>
                  </a:lnTo>
                  <a:lnTo>
                    <a:pt x="2579382" y="3150209"/>
                  </a:lnTo>
                  <a:lnTo>
                    <a:pt x="2533764" y="3130537"/>
                  </a:lnTo>
                  <a:lnTo>
                    <a:pt x="2487384" y="3111906"/>
                  </a:lnTo>
                  <a:lnTo>
                    <a:pt x="2440254" y="3094329"/>
                  </a:lnTo>
                  <a:lnTo>
                    <a:pt x="2392413" y="3077845"/>
                  </a:lnTo>
                  <a:lnTo>
                    <a:pt x="2343861" y="3062465"/>
                  </a:lnTo>
                  <a:lnTo>
                    <a:pt x="2294648" y="3048190"/>
                  </a:lnTo>
                  <a:lnTo>
                    <a:pt x="2244788" y="3035071"/>
                  </a:lnTo>
                  <a:lnTo>
                    <a:pt x="2194293" y="3023095"/>
                  </a:lnTo>
                  <a:lnTo>
                    <a:pt x="2143201" y="3012313"/>
                  </a:lnTo>
                  <a:lnTo>
                    <a:pt x="2091524" y="3002724"/>
                  </a:lnTo>
                  <a:lnTo>
                    <a:pt x="2039302" y="2994342"/>
                  </a:lnTo>
                  <a:lnTo>
                    <a:pt x="1986534" y="2987205"/>
                  </a:lnTo>
                  <a:lnTo>
                    <a:pt x="1933270" y="2981312"/>
                  </a:lnTo>
                  <a:lnTo>
                    <a:pt x="1879523" y="2976702"/>
                  </a:lnTo>
                  <a:lnTo>
                    <a:pt x="1825320" y="2973387"/>
                  </a:lnTo>
                  <a:lnTo>
                    <a:pt x="1770672" y="2971381"/>
                  </a:lnTo>
                  <a:lnTo>
                    <a:pt x="1715617" y="2970707"/>
                  </a:lnTo>
                  <a:lnTo>
                    <a:pt x="1660550" y="2971381"/>
                  </a:lnTo>
                  <a:lnTo>
                    <a:pt x="1605902" y="2973387"/>
                  </a:lnTo>
                  <a:lnTo>
                    <a:pt x="1551698" y="2976702"/>
                  </a:lnTo>
                  <a:lnTo>
                    <a:pt x="1497952" y="2981312"/>
                  </a:lnTo>
                  <a:lnTo>
                    <a:pt x="1444688" y="2987205"/>
                  </a:lnTo>
                  <a:lnTo>
                    <a:pt x="1391920" y="2994342"/>
                  </a:lnTo>
                  <a:lnTo>
                    <a:pt x="1339697" y="3002724"/>
                  </a:lnTo>
                  <a:lnTo>
                    <a:pt x="1288021" y="3012313"/>
                  </a:lnTo>
                  <a:lnTo>
                    <a:pt x="1236929" y="3023095"/>
                  </a:lnTo>
                  <a:lnTo>
                    <a:pt x="1186434" y="3035071"/>
                  </a:lnTo>
                  <a:lnTo>
                    <a:pt x="1136573" y="3048190"/>
                  </a:lnTo>
                  <a:lnTo>
                    <a:pt x="1087348" y="3062465"/>
                  </a:lnTo>
                  <a:lnTo>
                    <a:pt x="1038809" y="3077845"/>
                  </a:lnTo>
                  <a:lnTo>
                    <a:pt x="990955" y="3094329"/>
                  </a:lnTo>
                  <a:lnTo>
                    <a:pt x="943838" y="3111906"/>
                  </a:lnTo>
                  <a:lnTo>
                    <a:pt x="897458" y="3130537"/>
                  </a:lnTo>
                  <a:lnTo>
                    <a:pt x="851839" y="3150209"/>
                  </a:lnTo>
                  <a:lnTo>
                    <a:pt x="807008" y="3170910"/>
                  </a:lnTo>
                  <a:lnTo>
                    <a:pt x="763003" y="3192615"/>
                  </a:lnTo>
                  <a:lnTo>
                    <a:pt x="719836" y="3215297"/>
                  </a:lnTo>
                  <a:lnTo>
                    <a:pt x="677532" y="3238957"/>
                  </a:lnTo>
                  <a:lnTo>
                    <a:pt x="636117" y="3263557"/>
                  </a:lnTo>
                  <a:lnTo>
                    <a:pt x="595604" y="3289084"/>
                  </a:lnTo>
                  <a:lnTo>
                    <a:pt x="556031" y="3315525"/>
                  </a:lnTo>
                  <a:lnTo>
                    <a:pt x="517410" y="3342856"/>
                  </a:lnTo>
                  <a:lnTo>
                    <a:pt x="479780" y="3371062"/>
                  </a:lnTo>
                  <a:lnTo>
                    <a:pt x="443141" y="3400107"/>
                  </a:lnTo>
                  <a:lnTo>
                    <a:pt x="407543" y="3429990"/>
                  </a:lnTo>
                  <a:lnTo>
                    <a:pt x="372986" y="3460686"/>
                  </a:lnTo>
                  <a:lnTo>
                    <a:pt x="339509" y="3492169"/>
                  </a:lnTo>
                  <a:lnTo>
                    <a:pt x="307136" y="3524427"/>
                  </a:lnTo>
                  <a:lnTo>
                    <a:pt x="275882" y="3557447"/>
                  </a:lnTo>
                  <a:lnTo>
                    <a:pt x="249351" y="3587191"/>
                  </a:lnTo>
                  <a:lnTo>
                    <a:pt x="249326" y="203200"/>
                  </a:lnTo>
                  <a:lnTo>
                    <a:pt x="249555" y="203200"/>
                  </a:lnTo>
                  <a:lnTo>
                    <a:pt x="249847" y="190500"/>
                  </a:lnTo>
                  <a:lnTo>
                    <a:pt x="249783" y="203200"/>
                  </a:lnTo>
                  <a:lnTo>
                    <a:pt x="250228" y="190500"/>
                  </a:lnTo>
                  <a:lnTo>
                    <a:pt x="251129" y="190500"/>
                  </a:lnTo>
                  <a:lnTo>
                    <a:pt x="252895" y="177800"/>
                  </a:lnTo>
                  <a:lnTo>
                    <a:pt x="252564" y="177800"/>
                  </a:lnTo>
                  <a:lnTo>
                    <a:pt x="254812" y="165100"/>
                  </a:lnTo>
                  <a:lnTo>
                    <a:pt x="256641" y="165100"/>
                  </a:lnTo>
                  <a:lnTo>
                    <a:pt x="259803" y="152400"/>
                  </a:lnTo>
                  <a:lnTo>
                    <a:pt x="262255" y="152400"/>
                  </a:lnTo>
                  <a:lnTo>
                    <a:pt x="266280" y="139700"/>
                  </a:lnTo>
                  <a:lnTo>
                    <a:pt x="269328" y="139700"/>
                  </a:lnTo>
                  <a:lnTo>
                    <a:pt x="274167" y="127000"/>
                  </a:lnTo>
                  <a:lnTo>
                    <a:pt x="277799" y="127000"/>
                  </a:lnTo>
                  <a:lnTo>
                    <a:pt x="283400" y="114300"/>
                  </a:lnTo>
                  <a:lnTo>
                    <a:pt x="287591" y="114300"/>
                  </a:lnTo>
                  <a:lnTo>
                    <a:pt x="293916" y="101600"/>
                  </a:lnTo>
                  <a:lnTo>
                    <a:pt x="298627" y="101600"/>
                  </a:lnTo>
                  <a:lnTo>
                    <a:pt x="305612" y="88900"/>
                  </a:lnTo>
                  <a:lnTo>
                    <a:pt x="310819" y="88900"/>
                  </a:lnTo>
                  <a:lnTo>
                    <a:pt x="318414" y="76200"/>
                  </a:lnTo>
                  <a:lnTo>
                    <a:pt x="317322" y="88900"/>
                  </a:lnTo>
                  <a:lnTo>
                    <a:pt x="325208" y="76200"/>
                  </a:lnTo>
                  <a:lnTo>
                    <a:pt x="338328" y="76200"/>
                  </a:lnTo>
                  <a:lnTo>
                    <a:pt x="347002" y="63500"/>
                  </a:lnTo>
                  <a:lnTo>
                    <a:pt x="369430" y="63500"/>
                  </a:lnTo>
                  <a:lnTo>
                    <a:pt x="378968" y="50800"/>
                  </a:lnTo>
                  <a:lnTo>
                    <a:pt x="1413611" y="50800"/>
                  </a:lnTo>
                  <a:lnTo>
                    <a:pt x="1414297" y="50800"/>
                  </a:lnTo>
                  <a:lnTo>
                    <a:pt x="1415186" y="63500"/>
                  </a:lnTo>
                  <a:lnTo>
                    <a:pt x="1416253" y="63500"/>
                  </a:lnTo>
                  <a:lnTo>
                    <a:pt x="1417523" y="76200"/>
                  </a:lnTo>
                  <a:lnTo>
                    <a:pt x="1418958" y="88900"/>
                  </a:lnTo>
                  <a:lnTo>
                    <a:pt x="1420583" y="88900"/>
                  </a:lnTo>
                  <a:lnTo>
                    <a:pt x="1422387" y="101600"/>
                  </a:lnTo>
                  <a:lnTo>
                    <a:pt x="1424368" y="101600"/>
                  </a:lnTo>
                  <a:lnTo>
                    <a:pt x="1426527" y="114300"/>
                  </a:lnTo>
                  <a:lnTo>
                    <a:pt x="1428864" y="114300"/>
                  </a:lnTo>
                  <a:lnTo>
                    <a:pt x="1431353" y="127000"/>
                  </a:lnTo>
                  <a:lnTo>
                    <a:pt x="1434020" y="127000"/>
                  </a:lnTo>
                  <a:lnTo>
                    <a:pt x="1436852" y="139700"/>
                  </a:lnTo>
                  <a:lnTo>
                    <a:pt x="1439837" y="139700"/>
                  </a:lnTo>
                  <a:lnTo>
                    <a:pt x="1443062" y="152400"/>
                  </a:lnTo>
                  <a:lnTo>
                    <a:pt x="1449730" y="165100"/>
                  </a:lnTo>
                  <a:lnTo>
                    <a:pt x="1457096" y="177800"/>
                  </a:lnTo>
                  <a:lnTo>
                    <a:pt x="1465033" y="190500"/>
                  </a:lnTo>
                  <a:lnTo>
                    <a:pt x="1473530" y="190500"/>
                  </a:lnTo>
                  <a:lnTo>
                    <a:pt x="1482572" y="203200"/>
                  </a:lnTo>
                  <a:lnTo>
                    <a:pt x="1492135" y="215900"/>
                  </a:lnTo>
                  <a:lnTo>
                    <a:pt x="1502194" y="228600"/>
                  </a:lnTo>
                  <a:lnTo>
                    <a:pt x="1512735" y="241300"/>
                  </a:lnTo>
                  <a:lnTo>
                    <a:pt x="1523746" y="241300"/>
                  </a:lnTo>
                  <a:lnTo>
                    <a:pt x="1535188" y="254000"/>
                  </a:lnTo>
                  <a:lnTo>
                    <a:pt x="1547050" y="266700"/>
                  </a:lnTo>
                  <a:lnTo>
                    <a:pt x="1559331" y="266700"/>
                  </a:lnTo>
                  <a:lnTo>
                    <a:pt x="1571993" y="279400"/>
                  </a:lnTo>
                  <a:lnTo>
                    <a:pt x="1585023" y="279400"/>
                  </a:lnTo>
                  <a:lnTo>
                    <a:pt x="1598244" y="292100"/>
                  </a:lnTo>
                  <a:lnTo>
                    <a:pt x="1626120" y="292100"/>
                  </a:lnTo>
                  <a:lnTo>
                    <a:pt x="1633232" y="304800"/>
                  </a:lnTo>
                  <a:lnTo>
                    <a:pt x="1797989" y="304800"/>
                  </a:lnTo>
                  <a:lnTo>
                    <a:pt x="1805114" y="292100"/>
                  </a:lnTo>
                  <a:lnTo>
                    <a:pt x="1832991" y="292100"/>
                  </a:lnTo>
                  <a:lnTo>
                    <a:pt x="1846211" y="279400"/>
                  </a:lnTo>
                  <a:lnTo>
                    <a:pt x="1859241" y="279400"/>
                  </a:lnTo>
                  <a:lnTo>
                    <a:pt x="1871903" y="266700"/>
                  </a:lnTo>
                  <a:lnTo>
                    <a:pt x="1884172" y="266700"/>
                  </a:lnTo>
                  <a:lnTo>
                    <a:pt x="1896046" y="254000"/>
                  </a:lnTo>
                  <a:lnTo>
                    <a:pt x="1907489" y="241300"/>
                  </a:lnTo>
                  <a:lnTo>
                    <a:pt x="1918487" y="241300"/>
                  </a:lnTo>
                  <a:lnTo>
                    <a:pt x="1929028" y="228600"/>
                  </a:lnTo>
                  <a:lnTo>
                    <a:pt x="1939086" y="215900"/>
                  </a:lnTo>
                  <a:lnTo>
                    <a:pt x="1948649" y="203200"/>
                  </a:lnTo>
                  <a:lnTo>
                    <a:pt x="1957692" y="190500"/>
                  </a:lnTo>
                  <a:lnTo>
                    <a:pt x="1966201" y="190500"/>
                  </a:lnTo>
                  <a:lnTo>
                    <a:pt x="1974138" y="177800"/>
                  </a:lnTo>
                  <a:lnTo>
                    <a:pt x="1981492" y="165100"/>
                  </a:lnTo>
                  <a:lnTo>
                    <a:pt x="1988159" y="152400"/>
                  </a:lnTo>
                  <a:lnTo>
                    <a:pt x="1991398" y="139700"/>
                  </a:lnTo>
                  <a:lnTo>
                    <a:pt x="1994382" y="139700"/>
                  </a:lnTo>
                  <a:lnTo>
                    <a:pt x="1997214" y="127000"/>
                  </a:lnTo>
                  <a:lnTo>
                    <a:pt x="1999869" y="127000"/>
                  </a:lnTo>
                  <a:lnTo>
                    <a:pt x="2002370" y="114300"/>
                  </a:lnTo>
                  <a:lnTo>
                    <a:pt x="2004695" y="114300"/>
                  </a:lnTo>
                  <a:lnTo>
                    <a:pt x="2006854" y="101600"/>
                  </a:lnTo>
                  <a:lnTo>
                    <a:pt x="2008835" y="101600"/>
                  </a:lnTo>
                  <a:lnTo>
                    <a:pt x="2010638" y="88900"/>
                  </a:lnTo>
                  <a:lnTo>
                    <a:pt x="2012264" y="88900"/>
                  </a:lnTo>
                  <a:lnTo>
                    <a:pt x="2013712" y="76200"/>
                  </a:lnTo>
                  <a:lnTo>
                    <a:pt x="2014969" y="63500"/>
                  </a:lnTo>
                  <a:lnTo>
                    <a:pt x="2016048" y="63500"/>
                  </a:lnTo>
                  <a:lnTo>
                    <a:pt x="2016925" y="50800"/>
                  </a:lnTo>
                  <a:lnTo>
                    <a:pt x="2017610" y="50800"/>
                  </a:lnTo>
                  <a:lnTo>
                    <a:pt x="3052254" y="50800"/>
                  </a:lnTo>
                  <a:lnTo>
                    <a:pt x="3061805" y="63500"/>
                  </a:lnTo>
                  <a:lnTo>
                    <a:pt x="3084220" y="63500"/>
                  </a:lnTo>
                  <a:lnTo>
                    <a:pt x="3092894" y="76200"/>
                  </a:lnTo>
                  <a:lnTo>
                    <a:pt x="3106013" y="76200"/>
                  </a:lnTo>
                  <a:lnTo>
                    <a:pt x="3113913" y="88900"/>
                  </a:lnTo>
                  <a:lnTo>
                    <a:pt x="3112808" y="76200"/>
                  </a:lnTo>
                  <a:lnTo>
                    <a:pt x="3120415" y="88900"/>
                  </a:lnTo>
                  <a:lnTo>
                    <a:pt x="3125609" y="88900"/>
                  </a:lnTo>
                  <a:lnTo>
                    <a:pt x="3132607" y="101600"/>
                  </a:lnTo>
                  <a:lnTo>
                    <a:pt x="3137319" y="101600"/>
                  </a:lnTo>
                  <a:lnTo>
                    <a:pt x="3143643" y="114300"/>
                  </a:lnTo>
                  <a:lnTo>
                    <a:pt x="3147822" y="114300"/>
                  </a:lnTo>
                  <a:lnTo>
                    <a:pt x="3153435" y="127000"/>
                  </a:lnTo>
                  <a:lnTo>
                    <a:pt x="3157055" y="127000"/>
                  </a:lnTo>
                  <a:lnTo>
                    <a:pt x="3161906" y="139700"/>
                  </a:lnTo>
                  <a:lnTo>
                    <a:pt x="3164954" y="139700"/>
                  </a:lnTo>
                  <a:lnTo>
                    <a:pt x="3168980" y="152400"/>
                  </a:lnTo>
                  <a:lnTo>
                    <a:pt x="3171418" y="152400"/>
                  </a:lnTo>
                  <a:lnTo>
                    <a:pt x="3174593" y="165100"/>
                  </a:lnTo>
                  <a:lnTo>
                    <a:pt x="3176409" y="165100"/>
                  </a:lnTo>
                  <a:lnTo>
                    <a:pt x="3178657" y="177800"/>
                  </a:lnTo>
                  <a:lnTo>
                    <a:pt x="3178327" y="177800"/>
                  </a:lnTo>
                  <a:lnTo>
                    <a:pt x="3180105" y="190500"/>
                  </a:lnTo>
                  <a:lnTo>
                    <a:pt x="3180994" y="190500"/>
                  </a:lnTo>
                  <a:lnTo>
                    <a:pt x="3181451" y="203200"/>
                  </a:lnTo>
                  <a:lnTo>
                    <a:pt x="3181388" y="190500"/>
                  </a:lnTo>
                  <a:lnTo>
                    <a:pt x="3181705" y="203200"/>
                  </a:lnTo>
                  <a:lnTo>
                    <a:pt x="3181870" y="203200"/>
                  </a:lnTo>
                  <a:lnTo>
                    <a:pt x="3181896" y="3587254"/>
                  </a:lnTo>
                  <a:lnTo>
                    <a:pt x="3181896" y="69240"/>
                  </a:lnTo>
                  <a:lnTo>
                    <a:pt x="3178619" y="63500"/>
                  </a:lnTo>
                  <a:lnTo>
                    <a:pt x="3170986" y="50800"/>
                  </a:lnTo>
                  <a:lnTo>
                    <a:pt x="3162985" y="50800"/>
                  </a:lnTo>
                  <a:lnTo>
                    <a:pt x="3154629" y="38100"/>
                  </a:lnTo>
                  <a:lnTo>
                    <a:pt x="3145942" y="38100"/>
                  </a:lnTo>
                  <a:lnTo>
                    <a:pt x="3136925" y="25400"/>
                  </a:lnTo>
                  <a:lnTo>
                    <a:pt x="3118015" y="25400"/>
                  </a:lnTo>
                  <a:lnTo>
                    <a:pt x="3108160" y="12700"/>
                  </a:lnTo>
                  <a:lnTo>
                    <a:pt x="3087636" y="12700"/>
                  </a:lnTo>
                  <a:lnTo>
                    <a:pt x="3077006" y="0"/>
                  </a:lnTo>
                  <a:lnTo>
                    <a:pt x="1957654" y="0"/>
                  </a:lnTo>
                  <a:lnTo>
                    <a:pt x="1961515" y="25400"/>
                  </a:lnTo>
                  <a:lnTo>
                    <a:pt x="1961362" y="25400"/>
                  </a:lnTo>
                  <a:lnTo>
                    <a:pt x="1961273" y="38100"/>
                  </a:lnTo>
                  <a:lnTo>
                    <a:pt x="1961222" y="28435"/>
                  </a:lnTo>
                  <a:lnTo>
                    <a:pt x="1961032" y="38100"/>
                  </a:lnTo>
                  <a:lnTo>
                    <a:pt x="1960626" y="38100"/>
                  </a:lnTo>
                  <a:lnTo>
                    <a:pt x="1960067" y="50800"/>
                  </a:lnTo>
                  <a:lnTo>
                    <a:pt x="1959368" y="50800"/>
                  </a:lnTo>
                  <a:lnTo>
                    <a:pt x="1958517" y="63500"/>
                  </a:lnTo>
                  <a:lnTo>
                    <a:pt x="1957666" y="63500"/>
                  </a:lnTo>
                  <a:lnTo>
                    <a:pt x="1956371" y="76200"/>
                  </a:lnTo>
                  <a:lnTo>
                    <a:pt x="1955279" y="76200"/>
                  </a:lnTo>
                  <a:lnTo>
                    <a:pt x="1953666" y="88900"/>
                  </a:lnTo>
                  <a:lnTo>
                    <a:pt x="1953869" y="76200"/>
                  </a:lnTo>
                  <a:lnTo>
                    <a:pt x="1952091" y="88900"/>
                  </a:lnTo>
                  <a:lnTo>
                    <a:pt x="1950631" y="88900"/>
                  </a:lnTo>
                  <a:lnTo>
                    <a:pt x="1948548" y="101600"/>
                  </a:lnTo>
                  <a:lnTo>
                    <a:pt x="1946846" y="101600"/>
                  </a:lnTo>
                  <a:lnTo>
                    <a:pt x="1944458" y="114300"/>
                  </a:lnTo>
                  <a:lnTo>
                    <a:pt x="1940179" y="114300"/>
                  </a:lnTo>
                  <a:lnTo>
                    <a:pt x="1937359" y="127000"/>
                  </a:lnTo>
                  <a:lnTo>
                    <a:pt x="1937867" y="127000"/>
                  </a:lnTo>
                  <a:lnTo>
                    <a:pt x="1931809" y="139700"/>
                  </a:lnTo>
                  <a:lnTo>
                    <a:pt x="1932533" y="127000"/>
                  </a:lnTo>
                  <a:lnTo>
                    <a:pt x="1925929" y="139700"/>
                  </a:lnTo>
                  <a:lnTo>
                    <a:pt x="1926704" y="139700"/>
                  </a:lnTo>
                  <a:lnTo>
                    <a:pt x="1919579" y="152400"/>
                  </a:lnTo>
                  <a:lnTo>
                    <a:pt x="1920405" y="152400"/>
                  </a:lnTo>
                  <a:lnTo>
                    <a:pt x="1912759" y="165100"/>
                  </a:lnTo>
                  <a:lnTo>
                    <a:pt x="1906409" y="165100"/>
                  </a:lnTo>
                  <a:lnTo>
                    <a:pt x="1897786" y="177800"/>
                  </a:lnTo>
                  <a:lnTo>
                    <a:pt x="1898738" y="177800"/>
                  </a:lnTo>
                  <a:lnTo>
                    <a:pt x="1889658" y="190500"/>
                  </a:lnTo>
                  <a:lnTo>
                    <a:pt x="1882152" y="190500"/>
                  </a:lnTo>
                  <a:lnTo>
                    <a:pt x="1872208" y="203200"/>
                  </a:lnTo>
                  <a:lnTo>
                    <a:pt x="1864004" y="203200"/>
                  </a:lnTo>
                  <a:lnTo>
                    <a:pt x="1853247" y="215900"/>
                  </a:lnTo>
                  <a:lnTo>
                    <a:pt x="1844408" y="215900"/>
                  </a:lnTo>
                  <a:lnTo>
                    <a:pt x="1832914" y="228600"/>
                  </a:lnTo>
                  <a:lnTo>
                    <a:pt x="1812264" y="228600"/>
                  </a:lnTo>
                  <a:lnTo>
                    <a:pt x="1806067" y="241300"/>
                  </a:lnTo>
                  <a:lnTo>
                    <a:pt x="1771904" y="241300"/>
                  </a:lnTo>
                  <a:lnTo>
                    <a:pt x="1765236" y="254000"/>
                  </a:lnTo>
                  <a:lnTo>
                    <a:pt x="1765896" y="241300"/>
                  </a:lnTo>
                  <a:lnTo>
                    <a:pt x="1759165" y="254000"/>
                  </a:lnTo>
                  <a:lnTo>
                    <a:pt x="1672056" y="254000"/>
                  </a:lnTo>
                  <a:lnTo>
                    <a:pt x="1665338" y="241300"/>
                  </a:lnTo>
                  <a:lnTo>
                    <a:pt x="1665986" y="254000"/>
                  </a:lnTo>
                  <a:lnTo>
                    <a:pt x="1659318" y="241300"/>
                  </a:lnTo>
                  <a:lnTo>
                    <a:pt x="1625155" y="241300"/>
                  </a:lnTo>
                  <a:lnTo>
                    <a:pt x="1618970" y="228600"/>
                  </a:lnTo>
                  <a:lnTo>
                    <a:pt x="1598307" y="228600"/>
                  </a:lnTo>
                  <a:lnTo>
                    <a:pt x="1586826" y="215900"/>
                  </a:lnTo>
                  <a:lnTo>
                    <a:pt x="1577975" y="215900"/>
                  </a:lnTo>
                  <a:lnTo>
                    <a:pt x="1567218" y="203200"/>
                  </a:lnTo>
                  <a:lnTo>
                    <a:pt x="1559026" y="203200"/>
                  </a:lnTo>
                  <a:lnTo>
                    <a:pt x="1549069" y="190500"/>
                  </a:lnTo>
                  <a:lnTo>
                    <a:pt x="1541576" y="190500"/>
                  </a:lnTo>
                  <a:lnTo>
                    <a:pt x="1532483" y="177800"/>
                  </a:lnTo>
                  <a:lnTo>
                    <a:pt x="1533448" y="177800"/>
                  </a:lnTo>
                  <a:lnTo>
                    <a:pt x="1524825" y="165100"/>
                  </a:lnTo>
                  <a:lnTo>
                    <a:pt x="1518475" y="165100"/>
                  </a:lnTo>
                  <a:lnTo>
                    <a:pt x="1510830" y="152400"/>
                  </a:lnTo>
                  <a:lnTo>
                    <a:pt x="1511655" y="152400"/>
                  </a:lnTo>
                  <a:lnTo>
                    <a:pt x="1504518" y="139700"/>
                  </a:lnTo>
                  <a:lnTo>
                    <a:pt x="1505292" y="139700"/>
                  </a:lnTo>
                  <a:lnTo>
                    <a:pt x="1498688" y="127000"/>
                  </a:lnTo>
                  <a:lnTo>
                    <a:pt x="1499425" y="139700"/>
                  </a:lnTo>
                  <a:lnTo>
                    <a:pt x="1493367" y="127000"/>
                  </a:lnTo>
                  <a:lnTo>
                    <a:pt x="1493875" y="127000"/>
                  </a:lnTo>
                  <a:lnTo>
                    <a:pt x="1491056" y="114300"/>
                  </a:lnTo>
                  <a:lnTo>
                    <a:pt x="1486763" y="114300"/>
                  </a:lnTo>
                  <a:lnTo>
                    <a:pt x="1484388" y="101600"/>
                  </a:lnTo>
                  <a:lnTo>
                    <a:pt x="1482674" y="101600"/>
                  </a:lnTo>
                  <a:lnTo>
                    <a:pt x="1480604" y="88900"/>
                  </a:lnTo>
                  <a:lnTo>
                    <a:pt x="1479130" y="88900"/>
                  </a:lnTo>
                  <a:lnTo>
                    <a:pt x="1477365" y="76200"/>
                  </a:lnTo>
                  <a:lnTo>
                    <a:pt x="1477568" y="88900"/>
                  </a:lnTo>
                  <a:lnTo>
                    <a:pt x="1475955" y="76200"/>
                  </a:lnTo>
                  <a:lnTo>
                    <a:pt x="1474851" y="76200"/>
                  </a:lnTo>
                  <a:lnTo>
                    <a:pt x="1473568" y="63500"/>
                  </a:lnTo>
                  <a:lnTo>
                    <a:pt x="1472590" y="63500"/>
                  </a:lnTo>
                  <a:lnTo>
                    <a:pt x="1471752" y="50800"/>
                  </a:lnTo>
                  <a:lnTo>
                    <a:pt x="1471066" y="50800"/>
                  </a:lnTo>
                  <a:lnTo>
                    <a:pt x="1470545" y="38100"/>
                  </a:lnTo>
                  <a:lnTo>
                    <a:pt x="1470164" y="38100"/>
                  </a:lnTo>
                  <a:lnTo>
                    <a:pt x="1469885" y="28435"/>
                  </a:lnTo>
                  <a:lnTo>
                    <a:pt x="1469961" y="38100"/>
                  </a:lnTo>
                  <a:lnTo>
                    <a:pt x="1469859" y="25400"/>
                  </a:lnTo>
                  <a:lnTo>
                    <a:pt x="1469707" y="25400"/>
                  </a:lnTo>
                  <a:lnTo>
                    <a:pt x="1470393" y="20866"/>
                  </a:lnTo>
                  <a:lnTo>
                    <a:pt x="1470583" y="19634"/>
                  </a:lnTo>
                  <a:lnTo>
                    <a:pt x="1473581" y="0"/>
                  </a:lnTo>
                  <a:lnTo>
                    <a:pt x="354215" y="0"/>
                  </a:lnTo>
                  <a:lnTo>
                    <a:pt x="343598" y="12700"/>
                  </a:lnTo>
                  <a:lnTo>
                    <a:pt x="323075" y="12700"/>
                  </a:lnTo>
                  <a:lnTo>
                    <a:pt x="313194" y="25400"/>
                  </a:lnTo>
                  <a:lnTo>
                    <a:pt x="294284" y="25400"/>
                  </a:lnTo>
                  <a:lnTo>
                    <a:pt x="285280" y="38100"/>
                  </a:lnTo>
                  <a:lnTo>
                    <a:pt x="276593" y="38100"/>
                  </a:lnTo>
                  <a:lnTo>
                    <a:pt x="268249" y="50800"/>
                  </a:lnTo>
                  <a:lnTo>
                    <a:pt x="260248" y="50800"/>
                  </a:lnTo>
                  <a:lnTo>
                    <a:pt x="252603" y="63500"/>
                  </a:lnTo>
                  <a:lnTo>
                    <a:pt x="245338" y="76200"/>
                  </a:lnTo>
                  <a:lnTo>
                    <a:pt x="238467" y="76200"/>
                  </a:lnTo>
                  <a:lnTo>
                    <a:pt x="232003" y="88900"/>
                  </a:lnTo>
                  <a:lnTo>
                    <a:pt x="225971" y="101600"/>
                  </a:lnTo>
                  <a:lnTo>
                    <a:pt x="220370" y="101600"/>
                  </a:lnTo>
                  <a:lnTo>
                    <a:pt x="215226" y="114300"/>
                  </a:lnTo>
                  <a:lnTo>
                    <a:pt x="210553" y="127000"/>
                  </a:lnTo>
                  <a:lnTo>
                    <a:pt x="206362" y="139700"/>
                  </a:lnTo>
                  <a:lnTo>
                    <a:pt x="202692" y="139700"/>
                  </a:lnTo>
                  <a:lnTo>
                    <a:pt x="199529" y="152400"/>
                  </a:lnTo>
                  <a:lnTo>
                    <a:pt x="196913" y="165100"/>
                  </a:lnTo>
                  <a:lnTo>
                    <a:pt x="194856" y="177800"/>
                  </a:lnTo>
                  <a:lnTo>
                    <a:pt x="193395" y="190500"/>
                  </a:lnTo>
                  <a:lnTo>
                    <a:pt x="192849" y="190500"/>
                  </a:lnTo>
                  <a:lnTo>
                    <a:pt x="192468" y="203200"/>
                  </a:lnTo>
                  <a:lnTo>
                    <a:pt x="192239" y="203200"/>
                  </a:lnTo>
                  <a:lnTo>
                    <a:pt x="192239" y="3656876"/>
                  </a:lnTo>
                  <a:lnTo>
                    <a:pt x="162585" y="3696678"/>
                  </a:lnTo>
                  <a:lnTo>
                    <a:pt x="137312" y="3733177"/>
                  </a:lnTo>
                  <a:lnTo>
                    <a:pt x="113296" y="3770312"/>
                  </a:lnTo>
                  <a:lnTo>
                    <a:pt x="90576" y="3808082"/>
                  </a:lnTo>
                  <a:lnTo>
                    <a:pt x="69164" y="3846436"/>
                  </a:lnTo>
                  <a:lnTo>
                    <a:pt x="49098" y="3885374"/>
                  </a:lnTo>
                  <a:lnTo>
                    <a:pt x="0" y="3999687"/>
                  </a:lnTo>
                  <a:lnTo>
                    <a:pt x="3431222" y="3999687"/>
                  </a:lnTo>
                  <a:close/>
                </a:path>
              </a:pathLst>
            </a:custGeom>
            <a:solidFill>
              <a:srgbClr val="D7A425"/>
            </a:solidFill>
          </p:spPr>
          <p:txBody>
            <a:bodyPr wrap="square" lIns="0" tIns="0" rIns="0" bIns="0" rtlCol="0"/>
            <a:lstStyle/>
            <a:p>
              <a:pPr defTabSz="685800"/>
              <a:endParaRPr sz="1350" kern="0">
                <a:solidFill>
                  <a:sysClr val="windowText" lastClr="000000"/>
                </a:solidFill>
              </a:endParaRPr>
            </a:p>
          </p:txBody>
        </p:sp>
      </p:grpSp>
      <p:sp>
        <p:nvSpPr>
          <p:cNvPr id="20" name="object 20"/>
          <p:cNvSpPr txBox="1"/>
          <p:nvPr/>
        </p:nvSpPr>
        <p:spPr>
          <a:xfrm>
            <a:off x="6469314" y="1866195"/>
            <a:ext cx="1732121" cy="400174"/>
          </a:xfrm>
          <a:prstGeom prst="rect">
            <a:avLst/>
          </a:prstGeom>
        </p:spPr>
        <p:txBody>
          <a:bodyPr vert="horz" wrap="square" lIns="0" tIns="9525" rIns="0" bIns="0" rtlCol="0">
            <a:spAutoFit/>
          </a:bodyPr>
          <a:lstStyle/>
          <a:p>
            <a:pPr marL="525780" marR="3810" indent="-516255" defTabSz="685800">
              <a:lnSpc>
                <a:spcPct val="109900"/>
              </a:lnSpc>
              <a:spcBef>
                <a:spcPts val="75"/>
              </a:spcBef>
            </a:pPr>
            <a:r>
              <a:rPr sz="1200" b="1" kern="0" dirty="0">
                <a:solidFill>
                  <a:sysClr val="windowText" lastClr="000000"/>
                </a:solidFill>
                <a:latin typeface="Arial"/>
                <a:cs typeface="Arial"/>
              </a:rPr>
              <a:t>Manual</a:t>
            </a:r>
            <a:r>
              <a:rPr sz="1200" b="1" kern="0" spc="165" dirty="0">
                <a:solidFill>
                  <a:sysClr val="windowText" lastClr="000000"/>
                </a:solidFill>
                <a:latin typeface="Arial"/>
                <a:cs typeface="Arial"/>
              </a:rPr>
              <a:t> </a:t>
            </a:r>
            <a:r>
              <a:rPr sz="1200" b="1" kern="0" dirty="0">
                <a:solidFill>
                  <a:sysClr val="windowText" lastClr="000000"/>
                </a:solidFill>
                <a:latin typeface="Arial"/>
                <a:cs typeface="Arial"/>
              </a:rPr>
              <a:t>Verification</a:t>
            </a:r>
            <a:r>
              <a:rPr sz="1200" b="1" kern="0" spc="165" dirty="0">
                <a:solidFill>
                  <a:sysClr val="windowText" lastClr="000000"/>
                </a:solidFill>
                <a:latin typeface="Arial"/>
                <a:cs typeface="Arial"/>
              </a:rPr>
              <a:t> </a:t>
            </a:r>
            <a:r>
              <a:rPr sz="1200" b="1" kern="0" spc="-19" dirty="0">
                <a:solidFill>
                  <a:sysClr val="windowText" lastClr="000000"/>
                </a:solidFill>
                <a:latin typeface="Arial"/>
                <a:cs typeface="Arial"/>
              </a:rPr>
              <a:t>for </a:t>
            </a:r>
            <a:r>
              <a:rPr sz="1200" b="1" kern="0" spc="-8" dirty="0">
                <a:solidFill>
                  <a:sysClr val="windowText" lastClr="000000"/>
                </a:solidFill>
                <a:latin typeface="Arial"/>
                <a:cs typeface="Arial"/>
              </a:rPr>
              <a:t>Accuracy</a:t>
            </a:r>
            <a:endParaRPr sz="1200" kern="0">
              <a:solidFill>
                <a:sysClr val="windowText" lastClr="000000"/>
              </a:solidFill>
              <a:latin typeface="Arial"/>
              <a:cs typeface="Arial"/>
            </a:endParaRPr>
          </a:p>
        </p:txBody>
      </p:sp>
      <p:sp>
        <p:nvSpPr>
          <p:cNvPr id="21" name="object 21"/>
          <p:cNvSpPr txBox="1"/>
          <p:nvPr/>
        </p:nvSpPr>
        <p:spPr>
          <a:xfrm>
            <a:off x="6416926" y="2369201"/>
            <a:ext cx="1836896" cy="2059410"/>
          </a:xfrm>
          <a:prstGeom prst="rect">
            <a:avLst/>
          </a:prstGeom>
        </p:spPr>
        <p:txBody>
          <a:bodyPr vert="horz" wrap="square" lIns="0" tIns="9525" rIns="0" bIns="0" rtlCol="0">
            <a:spAutoFit/>
          </a:bodyPr>
          <a:lstStyle/>
          <a:p>
            <a:pPr marL="11430" marR="5715" algn="ctr" defTabSz="685800">
              <a:lnSpc>
                <a:spcPct val="138600"/>
              </a:lnSpc>
              <a:spcBef>
                <a:spcPts val="75"/>
              </a:spcBef>
            </a:pPr>
            <a:r>
              <a:rPr sz="825" kern="0" spc="-8" dirty="0">
                <a:solidFill>
                  <a:sysClr val="windowText" lastClr="000000"/>
                </a:solidFill>
                <a:latin typeface="Arial MT"/>
                <a:cs typeface="Arial MT"/>
              </a:rPr>
              <a:t>The</a:t>
            </a:r>
            <a:r>
              <a:rPr sz="825" kern="0" spc="38" dirty="0">
                <a:solidFill>
                  <a:sysClr val="windowText" lastClr="000000"/>
                </a:solidFill>
                <a:latin typeface="Arial MT"/>
                <a:cs typeface="Arial MT"/>
              </a:rPr>
              <a:t> </a:t>
            </a:r>
            <a:r>
              <a:rPr sz="825" kern="0" dirty="0">
                <a:solidFill>
                  <a:sysClr val="windowText" lastClr="000000"/>
                </a:solidFill>
                <a:latin typeface="Arial MT"/>
                <a:cs typeface="Arial MT"/>
              </a:rPr>
              <a:t>results</a:t>
            </a:r>
            <a:r>
              <a:rPr sz="825" kern="0" spc="34" dirty="0">
                <a:solidFill>
                  <a:sysClr val="windowText" lastClr="000000"/>
                </a:solidFill>
                <a:latin typeface="Arial MT"/>
                <a:cs typeface="Arial MT"/>
              </a:rPr>
              <a:t> </a:t>
            </a:r>
            <a:r>
              <a:rPr sz="825" kern="0" dirty="0">
                <a:solidFill>
                  <a:sysClr val="windowText" lastClr="000000"/>
                </a:solidFill>
                <a:latin typeface="Arial MT"/>
                <a:cs typeface="Arial MT"/>
              </a:rPr>
              <a:t>obtained</a:t>
            </a:r>
            <a:r>
              <a:rPr sz="825" kern="0" spc="34" dirty="0">
                <a:solidFill>
                  <a:sysClr val="windowText" lastClr="000000"/>
                </a:solidFill>
                <a:latin typeface="Arial MT"/>
                <a:cs typeface="Arial MT"/>
              </a:rPr>
              <a:t> </a:t>
            </a:r>
            <a:r>
              <a:rPr sz="825" kern="0" spc="38" dirty="0">
                <a:solidFill>
                  <a:sysClr val="windowText" lastClr="000000"/>
                </a:solidFill>
                <a:latin typeface="Arial MT"/>
                <a:cs typeface="Arial MT"/>
              </a:rPr>
              <a:t>from</a:t>
            </a:r>
            <a:r>
              <a:rPr sz="825" kern="0" spc="34" dirty="0">
                <a:solidFill>
                  <a:sysClr val="windowText" lastClr="000000"/>
                </a:solidFill>
                <a:latin typeface="Arial MT"/>
                <a:cs typeface="Arial MT"/>
              </a:rPr>
              <a:t> </a:t>
            </a:r>
            <a:r>
              <a:rPr sz="825" kern="0" dirty="0">
                <a:solidFill>
                  <a:sysClr val="windowText" lastClr="000000"/>
                </a:solidFill>
                <a:latin typeface="Arial MT"/>
                <a:cs typeface="Arial MT"/>
              </a:rPr>
              <a:t>the</a:t>
            </a:r>
            <a:r>
              <a:rPr sz="825" kern="0" spc="41" dirty="0">
                <a:solidFill>
                  <a:sysClr val="windowText" lastClr="000000"/>
                </a:solidFill>
                <a:latin typeface="Arial MT"/>
                <a:cs typeface="Arial MT"/>
              </a:rPr>
              <a:t> </a:t>
            </a:r>
            <a:r>
              <a:rPr sz="825" kern="0" spc="-15" dirty="0">
                <a:solidFill>
                  <a:sysClr val="windowText" lastClr="000000"/>
                </a:solidFill>
                <a:latin typeface="Arial MT"/>
                <a:cs typeface="Arial MT"/>
              </a:rPr>
              <a:t>model </a:t>
            </a:r>
            <a:r>
              <a:rPr sz="825" kern="0" spc="8" dirty="0">
                <a:solidFill>
                  <a:sysClr val="windowText" lastClr="000000"/>
                </a:solidFill>
                <a:latin typeface="Arial MT"/>
                <a:cs typeface="Arial MT"/>
              </a:rPr>
              <a:t>were</a:t>
            </a:r>
            <a:r>
              <a:rPr sz="825" kern="0" spc="19" dirty="0">
                <a:solidFill>
                  <a:sysClr val="windowText" lastClr="000000"/>
                </a:solidFill>
                <a:latin typeface="Arial MT"/>
                <a:cs typeface="Arial MT"/>
              </a:rPr>
              <a:t> </a:t>
            </a:r>
            <a:r>
              <a:rPr sz="825" kern="0" spc="8" dirty="0">
                <a:solidFill>
                  <a:sysClr val="windowText" lastClr="000000"/>
                </a:solidFill>
                <a:latin typeface="Arial MT"/>
                <a:cs typeface="Arial MT"/>
              </a:rPr>
              <a:t>manually</a:t>
            </a:r>
            <a:r>
              <a:rPr sz="825" kern="0" spc="23" dirty="0">
                <a:solidFill>
                  <a:sysClr val="windowText" lastClr="000000"/>
                </a:solidFill>
                <a:latin typeface="Arial MT"/>
                <a:cs typeface="Arial MT"/>
              </a:rPr>
              <a:t> </a:t>
            </a:r>
            <a:r>
              <a:rPr sz="825" kern="0" spc="8" dirty="0">
                <a:solidFill>
                  <a:sysClr val="windowText" lastClr="000000"/>
                </a:solidFill>
                <a:latin typeface="Arial MT"/>
                <a:cs typeface="Arial MT"/>
              </a:rPr>
              <a:t>verified</a:t>
            </a:r>
            <a:r>
              <a:rPr sz="825" kern="0" spc="15" dirty="0">
                <a:solidFill>
                  <a:sysClr val="windowText" lastClr="000000"/>
                </a:solidFill>
                <a:latin typeface="Arial MT"/>
                <a:cs typeface="Arial MT"/>
              </a:rPr>
              <a:t> </a:t>
            </a:r>
            <a:r>
              <a:rPr sz="825" kern="0" spc="8" dirty="0">
                <a:solidFill>
                  <a:sysClr val="windowText" lastClr="000000"/>
                </a:solidFill>
                <a:latin typeface="Arial MT"/>
                <a:cs typeface="Arial MT"/>
              </a:rPr>
              <a:t>by</a:t>
            </a:r>
            <a:r>
              <a:rPr sz="825" kern="0" spc="19" dirty="0">
                <a:solidFill>
                  <a:sysClr val="windowText" lastClr="000000"/>
                </a:solidFill>
                <a:latin typeface="Arial MT"/>
                <a:cs typeface="Arial MT"/>
              </a:rPr>
              <a:t> </a:t>
            </a:r>
            <a:r>
              <a:rPr sz="825" kern="0" spc="-8" dirty="0">
                <a:solidFill>
                  <a:sysClr val="windowText" lastClr="000000"/>
                </a:solidFill>
                <a:latin typeface="Arial MT"/>
                <a:cs typeface="Arial MT"/>
              </a:rPr>
              <a:t>researchers </a:t>
            </a:r>
            <a:r>
              <a:rPr sz="825" kern="0" spc="49" dirty="0">
                <a:solidFill>
                  <a:sysClr val="windowText" lastClr="000000"/>
                </a:solidFill>
                <a:latin typeface="Arial MT"/>
                <a:cs typeface="Arial MT"/>
              </a:rPr>
              <a:t>to</a:t>
            </a:r>
            <a:r>
              <a:rPr sz="825" kern="0" spc="4" dirty="0">
                <a:solidFill>
                  <a:sysClr val="windowText" lastClr="000000"/>
                </a:solidFill>
                <a:latin typeface="Arial MT"/>
                <a:cs typeface="Arial MT"/>
              </a:rPr>
              <a:t> </a:t>
            </a:r>
            <a:r>
              <a:rPr sz="825" kern="0" dirty="0">
                <a:solidFill>
                  <a:sysClr val="windowText" lastClr="000000"/>
                </a:solidFill>
                <a:latin typeface="Arial MT"/>
                <a:cs typeface="Arial MT"/>
              </a:rPr>
              <a:t>ensure</a:t>
            </a:r>
            <a:r>
              <a:rPr sz="825" kern="0" spc="8" dirty="0">
                <a:solidFill>
                  <a:sysClr val="windowText" lastClr="000000"/>
                </a:solidFill>
                <a:latin typeface="Arial MT"/>
                <a:cs typeface="Arial MT"/>
              </a:rPr>
              <a:t> </a:t>
            </a:r>
            <a:r>
              <a:rPr sz="825" kern="0" dirty="0">
                <a:solidFill>
                  <a:sysClr val="windowText" lastClr="000000"/>
                </a:solidFill>
                <a:latin typeface="Arial MT"/>
                <a:cs typeface="Arial MT"/>
              </a:rPr>
              <a:t>the</a:t>
            </a:r>
            <a:r>
              <a:rPr sz="825" kern="0" spc="11" dirty="0">
                <a:solidFill>
                  <a:sysClr val="windowText" lastClr="000000"/>
                </a:solidFill>
                <a:latin typeface="Arial MT"/>
                <a:cs typeface="Arial MT"/>
              </a:rPr>
              <a:t> </a:t>
            </a:r>
            <a:r>
              <a:rPr sz="825" kern="0" dirty="0">
                <a:solidFill>
                  <a:sysClr val="windowText" lastClr="000000"/>
                </a:solidFill>
                <a:latin typeface="Arial MT"/>
                <a:cs typeface="Arial MT"/>
              </a:rPr>
              <a:t>accuracy</a:t>
            </a:r>
            <a:r>
              <a:rPr sz="825" kern="0" spc="8" dirty="0">
                <a:solidFill>
                  <a:sysClr val="windowText" lastClr="000000"/>
                </a:solidFill>
                <a:latin typeface="Arial MT"/>
                <a:cs typeface="Arial MT"/>
              </a:rPr>
              <a:t> </a:t>
            </a:r>
            <a:r>
              <a:rPr sz="825" kern="0" dirty="0">
                <a:solidFill>
                  <a:sysClr val="windowText" lastClr="000000"/>
                </a:solidFill>
                <a:latin typeface="Arial MT"/>
                <a:cs typeface="Arial MT"/>
              </a:rPr>
              <a:t>of</a:t>
            </a:r>
            <a:r>
              <a:rPr sz="825" kern="0" spc="4" dirty="0">
                <a:solidFill>
                  <a:sysClr val="windowText" lastClr="000000"/>
                </a:solidFill>
                <a:latin typeface="Arial MT"/>
                <a:cs typeface="Arial MT"/>
              </a:rPr>
              <a:t> </a:t>
            </a:r>
            <a:r>
              <a:rPr sz="825" kern="0" dirty="0">
                <a:solidFill>
                  <a:sysClr val="windowText" lastClr="000000"/>
                </a:solidFill>
                <a:latin typeface="Arial MT"/>
                <a:cs typeface="Arial MT"/>
              </a:rPr>
              <a:t>the</a:t>
            </a:r>
            <a:r>
              <a:rPr sz="825" kern="0" spc="11" dirty="0">
                <a:solidFill>
                  <a:sysClr val="windowText" lastClr="000000"/>
                </a:solidFill>
                <a:latin typeface="Arial MT"/>
                <a:cs typeface="Arial MT"/>
              </a:rPr>
              <a:t> </a:t>
            </a:r>
            <a:r>
              <a:rPr sz="825" kern="0" spc="-19" dirty="0">
                <a:solidFill>
                  <a:sysClr val="windowText" lastClr="000000"/>
                </a:solidFill>
                <a:latin typeface="Arial MT"/>
                <a:cs typeface="Arial MT"/>
              </a:rPr>
              <a:t>CoT </a:t>
            </a:r>
            <a:r>
              <a:rPr sz="825" kern="0" spc="8" dirty="0">
                <a:solidFill>
                  <a:sysClr val="windowText" lastClr="000000"/>
                </a:solidFill>
                <a:latin typeface="Arial MT"/>
                <a:cs typeface="Arial MT"/>
              </a:rPr>
              <a:t>faithfulness</a:t>
            </a:r>
            <a:r>
              <a:rPr sz="825" kern="0" spc="60" dirty="0">
                <a:solidFill>
                  <a:sysClr val="windowText" lastClr="000000"/>
                </a:solidFill>
                <a:latin typeface="Arial MT"/>
                <a:cs typeface="Arial MT"/>
              </a:rPr>
              <a:t> </a:t>
            </a:r>
            <a:r>
              <a:rPr sz="825" kern="0" spc="-8" dirty="0">
                <a:solidFill>
                  <a:sysClr val="windowText" lastClr="000000"/>
                </a:solidFill>
                <a:latin typeface="Arial MT"/>
                <a:cs typeface="Arial MT"/>
              </a:rPr>
              <a:t>scores.</a:t>
            </a:r>
            <a:endParaRPr sz="825" kern="0">
              <a:solidFill>
                <a:sysClr val="windowText" lastClr="000000"/>
              </a:solidFill>
              <a:latin typeface="Arial MT"/>
              <a:cs typeface="Arial MT"/>
            </a:endParaRPr>
          </a:p>
          <a:p>
            <a:pPr marL="9049" marR="3810" indent="476" algn="ctr" defTabSz="685800">
              <a:lnSpc>
                <a:spcPct val="138600"/>
              </a:lnSpc>
            </a:pPr>
            <a:r>
              <a:rPr sz="825" kern="0" dirty="0">
                <a:solidFill>
                  <a:sysClr val="windowText" lastClr="000000"/>
                </a:solidFill>
                <a:latin typeface="Arial MT"/>
                <a:cs typeface="Arial MT"/>
              </a:rPr>
              <a:t>This</a:t>
            </a:r>
            <a:r>
              <a:rPr sz="825" kern="0" spc="68" dirty="0">
                <a:solidFill>
                  <a:sysClr val="windowText" lastClr="000000"/>
                </a:solidFill>
                <a:latin typeface="Arial MT"/>
                <a:cs typeface="Arial MT"/>
              </a:rPr>
              <a:t> </a:t>
            </a:r>
            <a:r>
              <a:rPr sz="825" kern="0" dirty="0">
                <a:solidFill>
                  <a:sysClr val="windowText" lastClr="000000"/>
                </a:solidFill>
                <a:latin typeface="Arial MT"/>
                <a:cs typeface="Arial MT"/>
              </a:rPr>
              <a:t>manual</a:t>
            </a:r>
            <a:r>
              <a:rPr sz="825" kern="0" spc="79" dirty="0">
                <a:solidFill>
                  <a:sysClr val="windowText" lastClr="000000"/>
                </a:solidFill>
                <a:latin typeface="Arial MT"/>
                <a:cs typeface="Arial MT"/>
              </a:rPr>
              <a:t> </a:t>
            </a:r>
            <a:r>
              <a:rPr sz="825" kern="0" dirty="0">
                <a:solidFill>
                  <a:sysClr val="windowText" lastClr="000000"/>
                </a:solidFill>
                <a:latin typeface="Arial MT"/>
                <a:cs typeface="Arial MT"/>
              </a:rPr>
              <a:t>verification</a:t>
            </a:r>
            <a:r>
              <a:rPr sz="825" kern="0" spc="68" dirty="0">
                <a:solidFill>
                  <a:sysClr val="windowText" lastClr="000000"/>
                </a:solidFill>
                <a:latin typeface="Arial MT"/>
                <a:cs typeface="Arial MT"/>
              </a:rPr>
              <a:t> </a:t>
            </a:r>
            <a:r>
              <a:rPr sz="825" kern="0" dirty="0">
                <a:solidFill>
                  <a:sysClr val="windowText" lastClr="000000"/>
                </a:solidFill>
                <a:latin typeface="Arial MT"/>
                <a:cs typeface="Arial MT"/>
              </a:rPr>
              <a:t>step</a:t>
            </a:r>
            <a:r>
              <a:rPr sz="825" kern="0" spc="71" dirty="0">
                <a:solidFill>
                  <a:sysClr val="windowText" lastClr="000000"/>
                </a:solidFill>
                <a:latin typeface="Arial MT"/>
                <a:cs typeface="Arial MT"/>
              </a:rPr>
              <a:t> </a:t>
            </a:r>
            <a:r>
              <a:rPr sz="825" kern="0" spc="-8" dirty="0">
                <a:solidFill>
                  <a:sysClr val="windowText" lastClr="000000"/>
                </a:solidFill>
                <a:latin typeface="Arial MT"/>
                <a:cs typeface="Arial MT"/>
              </a:rPr>
              <a:t>helped </a:t>
            </a:r>
            <a:r>
              <a:rPr sz="825" kern="0" spc="15" dirty="0">
                <a:solidFill>
                  <a:sysClr val="windowText" lastClr="000000"/>
                </a:solidFill>
                <a:latin typeface="Arial MT"/>
                <a:cs typeface="Arial MT"/>
              </a:rPr>
              <a:t>eliminate</a:t>
            </a:r>
            <a:r>
              <a:rPr sz="825" kern="0" spc="19" dirty="0">
                <a:solidFill>
                  <a:sysClr val="windowText" lastClr="000000"/>
                </a:solidFill>
                <a:latin typeface="Arial MT"/>
                <a:cs typeface="Arial MT"/>
              </a:rPr>
              <a:t> </a:t>
            </a:r>
            <a:r>
              <a:rPr sz="825" kern="0" spc="8" dirty="0">
                <a:solidFill>
                  <a:sysClr val="windowText" lastClr="000000"/>
                </a:solidFill>
                <a:latin typeface="Arial MT"/>
                <a:cs typeface="Arial MT"/>
              </a:rPr>
              <a:t>any</a:t>
            </a:r>
            <a:r>
              <a:rPr sz="825" kern="0" spc="23" dirty="0">
                <a:solidFill>
                  <a:sysClr val="windowText" lastClr="000000"/>
                </a:solidFill>
                <a:latin typeface="Arial MT"/>
                <a:cs typeface="Arial MT"/>
              </a:rPr>
              <a:t> </a:t>
            </a:r>
            <a:r>
              <a:rPr sz="825" kern="0" spc="15" dirty="0">
                <a:solidFill>
                  <a:sysClr val="windowText" lastClr="000000"/>
                </a:solidFill>
                <a:latin typeface="Arial MT"/>
                <a:cs typeface="Arial MT"/>
              </a:rPr>
              <a:t>potential</a:t>
            </a:r>
            <a:r>
              <a:rPr sz="825" kern="0" spc="19" dirty="0">
                <a:solidFill>
                  <a:sysClr val="windowText" lastClr="000000"/>
                </a:solidFill>
                <a:latin typeface="Arial MT"/>
                <a:cs typeface="Arial MT"/>
              </a:rPr>
              <a:t> </a:t>
            </a:r>
            <a:r>
              <a:rPr sz="825" kern="0" spc="15" dirty="0">
                <a:solidFill>
                  <a:sysClr val="windowText" lastClr="000000"/>
                </a:solidFill>
                <a:latin typeface="Arial MT"/>
                <a:cs typeface="Arial MT"/>
              </a:rPr>
              <a:t>errors</a:t>
            </a:r>
            <a:r>
              <a:rPr sz="825" kern="0" spc="19" dirty="0">
                <a:solidFill>
                  <a:sysClr val="windowText" lastClr="000000"/>
                </a:solidFill>
                <a:latin typeface="Arial MT"/>
                <a:cs typeface="Arial MT"/>
              </a:rPr>
              <a:t> </a:t>
            </a:r>
            <a:r>
              <a:rPr sz="825" kern="0" spc="-19" dirty="0">
                <a:solidFill>
                  <a:sysClr val="windowText" lastClr="000000"/>
                </a:solidFill>
                <a:latin typeface="Arial MT"/>
                <a:cs typeface="Arial MT"/>
              </a:rPr>
              <a:t>or </a:t>
            </a:r>
            <a:r>
              <a:rPr sz="825" kern="0" dirty="0">
                <a:solidFill>
                  <a:sysClr val="windowText" lastClr="000000"/>
                </a:solidFill>
                <a:latin typeface="Arial MT"/>
                <a:cs typeface="Arial MT"/>
              </a:rPr>
              <a:t>inconsistencies</a:t>
            </a:r>
            <a:r>
              <a:rPr sz="825" kern="0" spc="68" dirty="0">
                <a:solidFill>
                  <a:sysClr val="windowText" lastClr="000000"/>
                </a:solidFill>
                <a:latin typeface="Arial MT"/>
                <a:cs typeface="Arial MT"/>
              </a:rPr>
              <a:t> </a:t>
            </a:r>
            <a:r>
              <a:rPr sz="825" kern="0" dirty="0">
                <a:solidFill>
                  <a:sysClr val="windowText" lastClr="000000"/>
                </a:solidFill>
                <a:latin typeface="Arial MT"/>
                <a:cs typeface="Arial MT"/>
              </a:rPr>
              <a:t>in</a:t>
            </a:r>
            <a:r>
              <a:rPr sz="825" kern="0" spc="68" dirty="0">
                <a:solidFill>
                  <a:sysClr val="windowText" lastClr="000000"/>
                </a:solidFill>
                <a:latin typeface="Arial MT"/>
                <a:cs typeface="Arial MT"/>
              </a:rPr>
              <a:t> </a:t>
            </a:r>
            <a:r>
              <a:rPr sz="825" kern="0" dirty="0">
                <a:solidFill>
                  <a:sysClr val="windowText" lastClr="000000"/>
                </a:solidFill>
                <a:latin typeface="Arial MT"/>
                <a:cs typeface="Arial MT"/>
              </a:rPr>
              <a:t>the</a:t>
            </a:r>
            <a:r>
              <a:rPr sz="825" kern="0" spc="75" dirty="0">
                <a:solidFill>
                  <a:sysClr val="windowText" lastClr="000000"/>
                </a:solidFill>
                <a:latin typeface="Arial MT"/>
                <a:cs typeface="Arial MT"/>
              </a:rPr>
              <a:t> </a:t>
            </a:r>
            <a:r>
              <a:rPr sz="825" kern="0" dirty="0">
                <a:solidFill>
                  <a:sysClr val="windowText" lastClr="000000"/>
                </a:solidFill>
                <a:latin typeface="Arial MT"/>
                <a:cs typeface="Arial MT"/>
              </a:rPr>
              <a:t>model's</a:t>
            </a:r>
            <a:r>
              <a:rPr sz="825" kern="0" spc="68" dirty="0">
                <a:solidFill>
                  <a:sysClr val="windowText" lastClr="000000"/>
                </a:solidFill>
                <a:latin typeface="Arial MT"/>
                <a:cs typeface="Arial MT"/>
              </a:rPr>
              <a:t> </a:t>
            </a:r>
            <a:r>
              <a:rPr sz="825" kern="0" spc="30" dirty="0">
                <a:solidFill>
                  <a:sysClr val="windowText" lastClr="000000"/>
                </a:solidFill>
                <a:latin typeface="Arial MT"/>
                <a:cs typeface="Arial MT"/>
              </a:rPr>
              <a:t>output, </a:t>
            </a:r>
            <a:r>
              <a:rPr sz="825" kern="0" spc="15" dirty="0">
                <a:solidFill>
                  <a:sysClr val="windowText" lastClr="000000"/>
                </a:solidFill>
                <a:latin typeface="Arial MT"/>
                <a:cs typeface="Arial MT"/>
              </a:rPr>
              <a:t>guaranteeing</a:t>
            </a:r>
            <a:r>
              <a:rPr sz="825" kern="0" spc="4" dirty="0">
                <a:solidFill>
                  <a:sysClr val="windowText" lastClr="000000"/>
                </a:solidFill>
                <a:latin typeface="Arial MT"/>
                <a:cs typeface="Arial MT"/>
              </a:rPr>
              <a:t> </a:t>
            </a:r>
            <a:r>
              <a:rPr sz="825" kern="0" spc="15" dirty="0">
                <a:solidFill>
                  <a:sysClr val="windowText" lastClr="000000"/>
                </a:solidFill>
                <a:latin typeface="Arial MT"/>
                <a:cs typeface="Arial MT"/>
              </a:rPr>
              <a:t>the</a:t>
            </a:r>
            <a:r>
              <a:rPr sz="825" kern="0" spc="11" dirty="0">
                <a:solidFill>
                  <a:sysClr val="windowText" lastClr="000000"/>
                </a:solidFill>
                <a:latin typeface="Arial MT"/>
                <a:cs typeface="Arial MT"/>
              </a:rPr>
              <a:t> </a:t>
            </a:r>
            <a:r>
              <a:rPr sz="825" kern="0" spc="15" dirty="0">
                <a:solidFill>
                  <a:sysClr val="windowText" lastClr="000000"/>
                </a:solidFill>
                <a:latin typeface="Arial MT"/>
                <a:cs typeface="Arial MT"/>
              </a:rPr>
              <a:t>reliability</a:t>
            </a:r>
            <a:r>
              <a:rPr sz="825" kern="0" spc="11" dirty="0">
                <a:solidFill>
                  <a:sysClr val="windowText" lastClr="000000"/>
                </a:solidFill>
                <a:latin typeface="Arial MT"/>
                <a:cs typeface="Arial MT"/>
              </a:rPr>
              <a:t> </a:t>
            </a:r>
            <a:r>
              <a:rPr sz="825" kern="0" spc="15" dirty="0">
                <a:solidFill>
                  <a:sysClr val="windowText" lastClr="000000"/>
                </a:solidFill>
                <a:latin typeface="Arial MT"/>
                <a:cs typeface="Arial MT"/>
              </a:rPr>
              <a:t>of</a:t>
            </a:r>
            <a:r>
              <a:rPr sz="825" kern="0" spc="8" dirty="0">
                <a:solidFill>
                  <a:sysClr val="windowText" lastClr="000000"/>
                </a:solidFill>
                <a:latin typeface="Arial MT"/>
                <a:cs typeface="Arial MT"/>
              </a:rPr>
              <a:t> </a:t>
            </a:r>
            <a:r>
              <a:rPr sz="825" kern="0" spc="-19" dirty="0">
                <a:solidFill>
                  <a:sysClr val="windowText" lastClr="000000"/>
                </a:solidFill>
                <a:latin typeface="Arial MT"/>
                <a:cs typeface="Arial MT"/>
              </a:rPr>
              <a:t>the </a:t>
            </a:r>
            <a:r>
              <a:rPr sz="825" kern="0" dirty="0">
                <a:solidFill>
                  <a:sysClr val="windowText" lastClr="000000"/>
                </a:solidFill>
                <a:latin typeface="Arial MT"/>
                <a:cs typeface="Arial MT"/>
              </a:rPr>
              <a:t>research</a:t>
            </a:r>
            <a:r>
              <a:rPr sz="825" kern="0" spc="-23" dirty="0">
                <a:solidFill>
                  <a:sysClr val="windowText" lastClr="000000"/>
                </a:solidFill>
                <a:latin typeface="Arial MT"/>
                <a:cs typeface="Arial MT"/>
              </a:rPr>
              <a:t> </a:t>
            </a:r>
            <a:r>
              <a:rPr sz="825" kern="0" spc="-8" dirty="0">
                <a:solidFill>
                  <a:sysClr val="windowText" lastClr="000000"/>
                </a:solidFill>
                <a:latin typeface="Arial MT"/>
                <a:cs typeface="Arial MT"/>
              </a:rPr>
              <a:t>findings.</a:t>
            </a:r>
            <a:endParaRPr sz="825" kern="0">
              <a:solidFill>
                <a:sysClr val="windowText" lastClr="000000"/>
              </a:solidFill>
              <a:latin typeface="Arial MT"/>
              <a:cs typeface="Arial MT"/>
            </a:endParaRPr>
          </a:p>
          <a:p>
            <a:pPr marL="953" algn="ctr" defTabSz="685800">
              <a:lnSpc>
                <a:spcPts val="3566"/>
              </a:lnSpc>
            </a:pPr>
            <a:r>
              <a:rPr sz="3300" kern="0" spc="-19" dirty="0">
                <a:solidFill>
                  <a:srgbClr val="FFFFFF"/>
                </a:solidFill>
                <a:latin typeface="Arial MT"/>
                <a:cs typeface="Arial MT"/>
              </a:rPr>
              <a:t>03</a:t>
            </a:r>
            <a:endParaRPr sz="3300" kern="0">
              <a:solidFill>
                <a:sysClr val="windowText" lastClr="000000"/>
              </a:solidFill>
              <a:latin typeface="Arial MT"/>
              <a:cs typeface="Arial MT"/>
            </a:endParaRPr>
          </a:p>
        </p:txBody>
      </p:sp>
      <p:pic>
        <p:nvPicPr>
          <p:cNvPr id="22" name="object 22"/>
          <p:cNvPicPr/>
          <p:nvPr/>
        </p:nvPicPr>
        <p:blipFill>
          <a:blip r:embed="rId2" cstate="print"/>
          <a:stretch>
            <a:fillRect/>
          </a:stretch>
        </p:blipFill>
        <p:spPr>
          <a:xfrm>
            <a:off x="796670" y="1645921"/>
            <a:ext cx="104670" cy="104498"/>
          </a:xfrm>
          <a:prstGeom prst="rect">
            <a:avLst/>
          </a:prstGeom>
        </p:spPr>
      </p:pic>
      <p:pic>
        <p:nvPicPr>
          <p:cNvPr id="23" name="object 23"/>
          <p:cNvPicPr/>
          <p:nvPr/>
        </p:nvPicPr>
        <p:blipFill>
          <a:blip r:embed="rId2" cstate="print"/>
          <a:stretch>
            <a:fillRect/>
          </a:stretch>
        </p:blipFill>
        <p:spPr>
          <a:xfrm>
            <a:off x="6328791" y="1645921"/>
            <a:ext cx="104670" cy="104498"/>
          </a:xfrm>
          <a:prstGeom prst="rect">
            <a:avLst/>
          </a:prstGeom>
        </p:spPr>
      </p:pic>
      <p:pic>
        <p:nvPicPr>
          <p:cNvPr id="24" name="object 24"/>
          <p:cNvPicPr/>
          <p:nvPr/>
        </p:nvPicPr>
        <p:blipFill>
          <a:blip r:embed="rId3" cstate="print"/>
          <a:stretch>
            <a:fillRect/>
          </a:stretch>
        </p:blipFill>
        <p:spPr>
          <a:xfrm>
            <a:off x="3562731" y="1156058"/>
            <a:ext cx="104670" cy="104508"/>
          </a:xfrm>
          <a:prstGeom prst="rect">
            <a:avLst/>
          </a:prstGeom>
        </p:spPr>
      </p:pic>
      <p:grpSp>
        <p:nvGrpSpPr>
          <p:cNvPr id="25" name="object 25"/>
          <p:cNvGrpSpPr/>
          <p:nvPr/>
        </p:nvGrpSpPr>
        <p:grpSpPr>
          <a:xfrm>
            <a:off x="215693" y="143504"/>
            <a:ext cx="678180" cy="645319"/>
            <a:chOff x="287591" y="191338"/>
            <a:chExt cx="904240" cy="860425"/>
          </a:xfrm>
        </p:grpSpPr>
        <p:sp>
          <p:nvSpPr>
            <p:cNvPr id="26" name="object 26"/>
            <p:cNvSpPr/>
            <p:nvPr/>
          </p:nvSpPr>
          <p:spPr>
            <a:xfrm>
              <a:off x="287591" y="191338"/>
              <a:ext cx="619125" cy="722630"/>
            </a:xfrm>
            <a:custGeom>
              <a:avLst/>
              <a:gdLst/>
              <a:ahLst/>
              <a:cxnLst/>
              <a:rect l="l" t="t" r="r" b="b"/>
              <a:pathLst>
                <a:path w="619125" h="722630">
                  <a:moveTo>
                    <a:pt x="619125" y="722223"/>
                  </a:moveTo>
                  <a:lnTo>
                    <a:pt x="0" y="722223"/>
                  </a:lnTo>
                  <a:lnTo>
                    <a:pt x="0" y="0"/>
                  </a:lnTo>
                  <a:lnTo>
                    <a:pt x="619125" y="0"/>
                  </a:lnTo>
                  <a:lnTo>
                    <a:pt x="619125" y="4762"/>
                  </a:lnTo>
                  <a:lnTo>
                    <a:pt x="9525" y="4762"/>
                  </a:lnTo>
                  <a:lnTo>
                    <a:pt x="4762" y="9524"/>
                  </a:lnTo>
                  <a:lnTo>
                    <a:pt x="9525" y="9524"/>
                  </a:lnTo>
                  <a:lnTo>
                    <a:pt x="9525" y="712698"/>
                  </a:lnTo>
                  <a:lnTo>
                    <a:pt x="4762" y="712698"/>
                  </a:lnTo>
                  <a:lnTo>
                    <a:pt x="9525" y="717461"/>
                  </a:lnTo>
                  <a:lnTo>
                    <a:pt x="619125" y="717461"/>
                  </a:lnTo>
                  <a:lnTo>
                    <a:pt x="619125" y="722223"/>
                  </a:lnTo>
                  <a:close/>
                </a:path>
                <a:path w="619125" h="722630">
                  <a:moveTo>
                    <a:pt x="9525" y="9524"/>
                  </a:moveTo>
                  <a:lnTo>
                    <a:pt x="4762" y="9524"/>
                  </a:lnTo>
                  <a:lnTo>
                    <a:pt x="9525" y="4762"/>
                  </a:lnTo>
                  <a:lnTo>
                    <a:pt x="9525" y="9524"/>
                  </a:lnTo>
                  <a:close/>
                </a:path>
                <a:path w="619125" h="722630">
                  <a:moveTo>
                    <a:pt x="609600" y="9524"/>
                  </a:moveTo>
                  <a:lnTo>
                    <a:pt x="9525" y="9524"/>
                  </a:lnTo>
                  <a:lnTo>
                    <a:pt x="9525" y="4762"/>
                  </a:lnTo>
                  <a:lnTo>
                    <a:pt x="609600" y="4762"/>
                  </a:lnTo>
                  <a:lnTo>
                    <a:pt x="609600" y="9524"/>
                  </a:lnTo>
                  <a:close/>
                </a:path>
                <a:path w="619125" h="722630">
                  <a:moveTo>
                    <a:pt x="609600" y="717461"/>
                  </a:moveTo>
                  <a:lnTo>
                    <a:pt x="609600" y="4762"/>
                  </a:lnTo>
                  <a:lnTo>
                    <a:pt x="614362" y="9524"/>
                  </a:lnTo>
                  <a:lnTo>
                    <a:pt x="619125" y="9524"/>
                  </a:lnTo>
                  <a:lnTo>
                    <a:pt x="619125" y="712698"/>
                  </a:lnTo>
                  <a:lnTo>
                    <a:pt x="614362" y="712698"/>
                  </a:lnTo>
                  <a:lnTo>
                    <a:pt x="609600" y="717461"/>
                  </a:lnTo>
                  <a:close/>
                </a:path>
                <a:path w="619125" h="722630">
                  <a:moveTo>
                    <a:pt x="619125" y="9524"/>
                  </a:moveTo>
                  <a:lnTo>
                    <a:pt x="614362" y="9524"/>
                  </a:lnTo>
                  <a:lnTo>
                    <a:pt x="609600" y="4762"/>
                  </a:lnTo>
                  <a:lnTo>
                    <a:pt x="619125" y="4762"/>
                  </a:lnTo>
                  <a:lnTo>
                    <a:pt x="619125" y="9524"/>
                  </a:lnTo>
                  <a:close/>
                </a:path>
                <a:path w="619125" h="722630">
                  <a:moveTo>
                    <a:pt x="9525" y="717461"/>
                  </a:moveTo>
                  <a:lnTo>
                    <a:pt x="4762" y="712698"/>
                  </a:lnTo>
                  <a:lnTo>
                    <a:pt x="9525" y="712698"/>
                  </a:lnTo>
                  <a:lnTo>
                    <a:pt x="9525" y="717461"/>
                  </a:lnTo>
                  <a:close/>
                </a:path>
                <a:path w="619125" h="722630">
                  <a:moveTo>
                    <a:pt x="609600" y="717461"/>
                  </a:moveTo>
                  <a:lnTo>
                    <a:pt x="9525" y="717461"/>
                  </a:lnTo>
                  <a:lnTo>
                    <a:pt x="9525" y="712698"/>
                  </a:lnTo>
                  <a:lnTo>
                    <a:pt x="609600" y="712698"/>
                  </a:lnTo>
                  <a:lnTo>
                    <a:pt x="609600" y="717461"/>
                  </a:lnTo>
                  <a:close/>
                </a:path>
                <a:path w="619125" h="722630">
                  <a:moveTo>
                    <a:pt x="619125" y="717461"/>
                  </a:moveTo>
                  <a:lnTo>
                    <a:pt x="609600" y="717461"/>
                  </a:lnTo>
                  <a:lnTo>
                    <a:pt x="614362" y="712698"/>
                  </a:lnTo>
                  <a:lnTo>
                    <a:pt x="619125" y="712698"/>
                  </a:lnTo>
                  <a:lnTo>
                    <a:pt x="619125" y="717461"/>
                  </a:lnTo>
                  <a:close/>
                </a:path>
              </a:pathLst>
            </a:custGeom>
            <a:solidFill>
              <a:srgbClr val="808080"/>
            </a:solidFill>
          </p:spPr>
          <p:txBody>
            <a:bodyPr wrap="square" lIns="0" tIns="0" rIns="0" bIns="0" rtlCol="0"/>
            <a:lstStyle/>
            <a:p>
              <a:pPr defTabSz="685800"/>
              <a:endParaRPr sz="1350" kern="0">
                <a:solidFill>
                  <a:sysClr val="windowText" lastClr="000000"/>
                </a:solidFill>
              </a:endParaRPr>
            </a:p>
          </p:txBody>
        </p:sp>
        <p:sp>
          <p:nvSpPr>
            <p:cNvPr id="27" name="object 27"/>
            <p:cNvSpPr/>
            <p:nvPr/>
          </p:nvSpPr>
          <p:spPr>
            <a:xfrm>
              <a:off x="635508" y="591311"/>
              <a:ext cx="556260" cy="460375"/>
            </a:xfrm>
            <a:custGeom>
              <a:avLst/>
              <a:gdLst/>
              <a:ahLst/>
              <a:cxnLst/>
              <a:rect l="l" t="t" r="r" b="b"/>
              <a:pathLst>
                <a:path w="556260" h="460375">
                  <a:moveTo>
                    <a:pt x="556260" y="460248"/>
                  </a:moveTo>
                  <a:lnTo>
                    <a:pt x="0" y="460248"/>
                  </a:lnTo>
                  <a:lnTo>
                    <a:pt x="0" y="0"/>
                  </a:lnTo>
                  <a:lnTo>
                    <a:pt x="556260" y="0"/>
                  </a:lnTo>
                  <a:lnTo>
                    <a:pt x="556260" y="460248"/>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grpSp>
      <p:sp>
        <p:nvSpPr>
          <p:cNvPr id="28" name="object 28"/>
          <p:cNvSpPr txBox="1">
            <a:spLocks noGrp="1"/>
          </p:cNvSpPr>
          <p:nvPr>
            <p:ph type="title"/>
          </p:nvPr>
        </p:nvSpPr>
        <p:spPr>
          <a:xfrm>
            <a:off x="406743" y="353830"/>
            <a:ext cx="5663565" cy="355867"/>
          </a:xfrm>
          <a:prstGeom prst="rect">
            <a:avLst/>
          </a:prstGeom>
        </p:spPr>
        <p:txBody>
          <a:bodyPr vert="horz" wrap="square" lIns="0" tIns="9525" rIns="0" bIns="0" rtlCol="0">
            <a:spAutoFit/>
          </a:bodyPr>
          <a:lstStyle/>
          <a:p>
            <a:pPr marL="9525">
              <a:spcBef>
                <a:spcPts val="75"/>
              </a:spcBef>
            </a:pPr>
            <a:r>
              <a:rPr spc="38" dirty="0"/>
              <a:t>Details</a:t>
            </a:r>
            <a:r>
              <a:rPr spc="-94" dirty="0"/>
              <a:t> </a:t>
            </a:r>
            <a:r>
              <a:rPr spc="53" dirty="0"/>
              <a:t>of</a:t>
            </a:r>
            <a:r>
              <a:rPr spc="-94" dirty="0"/>
              <a:t> </a:t>
            </a:r>
            <a:r>
              <a:rPr spc="60" dirty="0"/>
              <a:t>Experimental</a:t>
            </a:r>
            <a:r>
              <a:rPr spc="-94" dirty="0"/>
              <a:t> </a:t>
            </a:r>
            <a:r>
              <a:rPr spc="34" dirty="0"/>
              <a:t>Setup</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5143500"/>
          </a:xfrm>
          <a:prstGeom prst="rect">
            <a:avLst/>
          </a:prstGeom>
        </p:spPr>
      </p:pic>
      <p:grpSp>
        <p:nvGrpSpPr>
          <p:cNvPr id="3" name="object 3"/>
          <p:cNvGrpSpPr/>
          <p:nvPr/>
        </p:nvGrpSpPr>
        <p:grpSpPr>
          <a:xfrm>
            <a:off x="0" y="0"/>
            <a:ext cx="9144000" cy="5143500"/>
            <a:chOff x="0" y="0"/>
            <a:chExt cx="12192000" cy="6858000"/>
          </a:xfrm>
        </p:grpSpPr>
        <p:pic>
          <p:nvPicPr>
            <p:cNvPr id="4" name="object 4"/>
            <p:cNvPicPr/>
            <p:nvPr/>
          </p:nvPicPr>
          <p:blipFill>
            <a:blip r:embed="rId3" cstate="print"/>
            <a:stretch>
              <a:fillRect/>
            </a:stretch>
          </p:blipFill>
          <p:spPr>
            <a:xfrm>
              <a:off x="0" y="0"/>
              <a:ext cx="11118256" cy="5375503"/>
            </a:xfrm>
            <a:prstGeom prst="rect">
              <a:avLst/>
            </a:prstGeom>
          </p:spPr>
        </p:pic>
        <p:pic>
          <p:nvPicPr>
            <p:cNvPr id="5" name="object 5"/>
            <p:cNvPicPr/>
            <p:nvPr/>
          </p:nvPicPr>
          <p:blipFill>
            <a:blip r:embed="rId4" cstate="print"/>
            <a:stretch>
              <a:fillRect/>
            </a:stretch>
          </p:blipFill>
          <p:spPr>
            <a:xfrm>
              <a:off x="4482084" y="0"/>
              <a:ext cx="7709915" cy="6858000"/>
            </a:xfrm>
            <a:prstGeom prst="rect">
              <a:avLst/>
            </a:prstGeom>
          </p:spPr>
        </p:pic>
        <p:pic>
          <p:nvPicPr>
            <p:cNvPr id="6" name="object 6"/>
            <p:cNvPicPr/>
            <p:nvPr/>
          </p:nvPicPr>
          <p:blipFill>
            <a:blip r:embed="rId5" cstate="print"/>
            <a:stretch>
              <a:fillRect/>
            </a:stretch>
          </p:blipFill>
          <p:spPr>
            <a:xfrm>
              <a:off x="0" y="875042"/>
              <a:ext cx="6551038" cy="5982957"/>
            </a:xfrm>
            <a:prstGeom prst="rect">
              <a:avLst/>
            </a:prstGeom>
          </p:spPr>
        </p:pic>
      </p:grpSp>
      <p:sp>
        <p:nvSpPr>
          <p:cNvPr id="7" name="object 7"/>
          <p:cNvSpPr txBox="1">
            <a:spLocks noGrp="1"/>
          </p:cNvSpPr>
          <p:nvPr>
            <p:ph type="title"/>
          </p:nvPr>
        </p:nvSpPr>
        <p:spPr>
          <a:xfrm>
            <a:off x="4665773" y="2691051"/>
            <a:ext cx="3895725" cy="517930"/>
          </a:xfrm>
          <a:prstGeom prst="rect">
            <a:avLst/>
          </a:prstGeom>
        </p:spPr>
        <p:txBody>
          <a:bodyPr vert="horz" wrap="square" lIns="0" tIns="10001" rIns="0" bIns="0" rtlCol="0">
            <a:spAutoFit/>
          </a:bodyPr>
          <a:lstStyle/>
          <a:p>
            <a:pPr marL="9525">
              <a:spcBef>
                <a:spcPts val="79"/>
              </a:spcBef>
            </a:pPr>
            <a:r>
              <a:rPr sz="3300" dirty="0">
                <a:solidFill>
                  <a:srgbClr val="FFFFFF"/>
                </a:solidFill>
                <a:latin typeface="Tahoma"/>
                <a:cs typeface="Tahoma"/>
              </a:rPr>
              <a:t>Research</a:t>
            </a:r>
            <a:r>
              <a:rPr sz="3300" spc="-150" dirty="0">
                <a:solidFill>
                  <a:srgbClr val="FFFFFF"/>
                </a:solidFill>
                <a:latin typeface="Tahoma"/>
                <a:cs typeface="Tahoma"/>
              </a:rPr>
              <a:t> </a:t>
            </a:r>
            <a:r>
              <a:rPr sz="3300" spc="26" dirty="0">
                <a:solidFill>
                  <a:srgbClr val="FFFFFF"/>
                </a:solidFill>
                <a:latin typeface="Tahoma"/>
                <a:cs typeface="Tahoma"/>
              </a:rPr>
              <a:t>Findings</a:t>
            </a:r>
            <a:endParaRPr sz="3300">
              <a:latin typeface="Tahoma"/>
              <a:cs typeface="Tahoma"/>
            </a:endParaRPr>
          </a:p>
        </p:txBody>
      </p:sp>
      <p:grpSp>
        <p:nvGrpSpPr>
          <p:cNvPr id="8" name="object 8"/>
          <p:cNvGrpSpPr/>
          <p:nvPr/>
        </p:nvGrpSpPr>
        <p:grpSpPr>
          <a:xfrm>
            <a:off x="447" y="0"/>
            <a:ext cx="9144000" cy="5143500"/>
            <a:chOff x="596" y="0"/>
            <a:chExt cx="12192000" cy="6858000"/>
          </a:xfrm>
        </p:grpSpPr>
        <p:sp>
          <p:nvSpPr>
            <p:cNvPr id="9" name="object 9"/>
            <p:cNvSpPr/>
            <p:nvPr/>
          </p:nvSpPr>
          <p:spPr>
            <a:xfrm>
              <a:off x="10201300" y="0"/>
              <a:ext cx="1991360" cy="1950720"/>
            </a:xfrm>
            <a:custGeom>
              <a:avLst/>
              <a:gdLst/>
              <a:ahLst/>
              <a:cxnLst/>
              <a:rect l="l" t="t" r="r" b="b"/>
              <a:pathLst>
                <a:path w="1991359" h="1950720">
                  <a:moveTo>
                    <a:pt x="1991296" y="1950199"/>
                  </a:moveTo>
                  <a:lnTo>
                    <a:pt x="1958657" y="1876412"/>
                  </a:lnTo>
                  <a:lnTo>
                    <a:pt x="1938260" y="1834570"/>
                  </a:lnTo>
                  <a:lnTo>
                    <a:pt x="1917240" y="1792962"/>
                  </a:lnTo>
                  <a:lnTo>
                    <a:pt x="1895603" y="1751591"/>
                  </a:lnTo>
                  <a:lnTo>
                    <a:pt x="1873352" y="1710462"/>
                  </a:lnTo>
                  <a:lnTo>
                    <a:pt x="1850492" y="1669577"/>
                  </a:lnTo>
                  <a:lnTo>
                    <a:pt x="1827027" y="1628940"/>
                  </a:lnTo>
                  <a:lnTo>
                    <a:pt x="1802961" y="1588554"/>
                  </a:lnTo>
                  <a:lnTo>
                    <a:pt x="1778299" y="1548421"/>
                  </a:lnTo>
                  <a:lnTo>
                    <a:pt x="1753046" y="1508547"/>
                  </a:lnTo>
                  <a:lnTo>
                    <a:pt x="1727204" y="1468933"/>
                  </a:lnTo>
                  <a:lnTo>
                    <a:pt x="1700779" y="1429584"/>
                  </a:lnTo>
                  <a:lnTo>
                    <a:pt x="1673776" y="1390502"/>
                  </a:lnTo>
                  <a:lnTo>
                    <a:pt x="1646198" y="1351691"/>
                  </a:lnTo>
                  <a:lnTo>
                    <a:pt x="1618049" y="1313154"/>
                  </a:lnTo>
                  <a:lnTo>
                    <a:pt x="1589335" y="1274894"/>
                  </a:lnTo>
                  <a:lnTo>
                    <a:pt x="1560059" y="1236916"/>
                  </a:lnTo>
                  <a:lnTo>
                    <a:pt x="1530226" y="1199221"/>
                  </a:lnTo>
                  <a:lnTo>
                    <a:pt x="1499840" y="1161814"/>
                  </a:lnTo>
                  <a:lnTo>
                    <a:pt x="1468905" y="1124697"/>
                  </a:lnTo>
                  <a:lnTo>
                    <a:pt x="1437426" y="1087875"/>
                  </a:lnTo>
                  <a:lnTo>
                    <a:pt x="1405408" y="1051350"/>
                  </a:lnTo>
                  <a:lnTo>
                    <a:pt x="1372853" y="1015125"/>
                  </a:lnTo>
                  <a:lnTo>
                    <a:pt x="1339768" y="979205"/>
                  </a:lnTo>
                  <a:lnTo>
                    <a:pt x="1306155" y="943592"/>
                  </a:lnTo>
                  <a:lnTo>
                    <a:pt x="1272020" y="908289"/>
                  </a:lnTo>
                  <a:lnTo>
                    <a:pt x="1237367" y="873301"/>
                  </a:lnTo>
                  <a:lnTo>
                    <a:pt x="1202200" y="838629"/>
                  </a:lnTo>
                  <a:lnTo>
                    <a:pt x="1166523" y="804279"/>
                  </a:lnTo>
                  <a:lnTo>
                    <a:pt x="1130341" y="770252"/>
                  </a:lnTo>
                  <a:lnTo>
                    <a:pt x="1093658" y="736552"/>
                  </a:lnTo>
                  <a:lnTo>
                    <a:pt x="1056479" y="703183"/>
                  </a:lnTo>
                  <a:lnTo>
                    <a:pt x="1018807" y="670147"/>
                  </a:lnTo>
                  <a:lnTo>
                    <a:pt x="980647" y="637449"/>
                  </a:lnTo>
                  <a:lnTo>
                    <a:pt x="942004" y="605091"/>
                  </a:lnTo>
                  <a:lnTo>
                    <a:pt x="902882" y="573077"/>
                  </a:lnTo>
                  <a:lnTo>
                    <a:pt x="863285" y="541410"/>
                  </a:lnTo>
                  <a:lnTo>
                    <a:pt x="823217" y="510093"/>
                  </a:lnTo>
                  <a:lnTo>
                    <a:pt x="782683" y="479130"/>
                  </a:lnTo>
                  <a:lnTo>
                    <a:pt x="741687" y="448524"/>
                  </a:lnTo>
                  <a:lnTo>
                    <a:pt x="700234" y="418279"/>
                  </a:lnTo>
                  <a:lnTo>
                    <a:pt x="658327" y="388397"/>
                  </a:lnTo>
                  <a:lnTo>
                    <a:pt x="615971" y="358882"/>
                  </a:lnTo>
                  <a:lnTo>
                    <a:pt x="573171" y="329737"/>
                  </a:lnTo>
                  <a:lnTo>
                    <a:pt x="529931" y="300966"/>
                  </a:lnTo>
                  <a:lnTo>
                    <a:pt x="486255" y="272572"/>
                  </a:lnTo>
                  <a:lnTo>
                    <a:pt x="442147" y="244558"/>
                  </a:lnTo>
                  <a:lnTo>
                    <a:pt x="397612" y="216928"/>
                  </a:lnTo>
                  <a:lnTo>
                    <a:pt x="352654" y="189684"/>
                  </a:lnTo>
                  <a:lnTo>
                    <a:pt x="307278" y="162831"/>
                  </a:lnTo>
                  <a:lnTo>
                    <a:pt x="261487" y="136371"/>
                  </a:lnTo>
                  <a:lnTo>
                    <a:pt x="215287" y="110308"/>
                  </a:lnTo>
                  <a:lnTo>
                    <a:pt x="168681" y="84645"/>
                  </a:lnTo>
                  <a:lnTo>
                    <a:pt x="0" y="0"/>
                  </a:lnTo>
                  <a:lnTo>
                    <a:pt x="1991296" y="0"/>
                  </a:lnTo>
                  <a:lnTo>
                    <a:pt x="1991296" y="1950199"/>
                  </a:lnTo>
                  <a:close/>
                </a:path>
              </a:pathLst>
            </a:custGeom>
            <a:solidFill>
              <a:srgbClr val="F7ECD2"/>
            </a:solidFill>
          </p:spPr>
          <p:txBody>
            <a:bodyPr wrap="square" lIns="0" tIns="0" rIns="0" bIns="0" rtlCol="0"/>
            <a:lstStyle/>
            <a:p>
              <a:pPr defTabSz="685800"/>
              <a:endParaRPr sz="1350" kern="0">
                <a:solidFill>
                  <a:sysClr val="windowText" lastClr="000000"/>
                </a:solidFill>
              </a:endParaRPr>
            </a:p>
          </p:txBody>
        </p:sp>
        <p:sp>
          <p:nvSpPr>
            <p:cNvPr id="10" name="object 10"/>
            <p:cNvSpPr/>
            <p:nvPr/>
          </p:nvSpPr>
          <p:spPr>
            <a:xfrm>
              <a:off x="11096650" y="0"/>
              <a:ext cx="1096010" cy="1327785"/>
            </a:xfrm>
            <a:custGeom>
              <a:avLst/>
              <a:gdLst/>
              <a:ahLst/>
              <a:cxnLst/>
              <a:rect l="l" t="t" r="r" b="b"/>
              <a:pathLst>
                <a:path w="1096009" h="1327785">
                  <a:moveTo>
                    <a:pt x="1095946" y="1327188"/>
                  </a:moveTo>
                  <a:lnTo>
                    <a:pt x="1054934" y="1256111"/>
                  </a:lnTo>
                  <a:lnTo>
                    <a:pt x="1026146" y="1207901"/>
                  </a:lnTo>
                  <a:lnTo>
                    <a:pt x="997151" y="1160286"/>
                  </a:lnTo>
                  <a:lnTo>
                    <a:pt x="967951" y="1113271"/>
                  </a:lnTo>
                  <a:lnTo>
                    <a:pt x="938547" y="1066859"/>
                  </a:lnTo>
                  <a:lnTo>
                    <a:pt x="908941" y="1021054"/>
                  </a:lnTo>
                  <a:lnTo>
                    <a:pt x="879135" y="975860"/>
                  </a:lnTo>
                  <a:lnTo>
                    <a:pt x="849131" y="931282"/>
                  </a:lnTo>
                  <a:lnTo>
                    <a:pt x="818931" y="887323"/>
                  </a:lnTo>
                  <a:lnTo>
                    <a:pt x="788536" y="843988"/>
                  </a:lnTo>
                  <a:lnTo>
                    <a:pt x="757948" y="801280"/>
                  </a:lnTo>
                  <a:lnTo>
                    <a:pt x="727170" y="759204"/>
                  </a:lnTo>
                  <a:lnTo>
                    <a:pt x="696201" y="717763"/>
                  </a:lnTo>
                  <a:lnTo>
                    <a:pt x="665046" y="676961"/>
                  </a:lnTo>
                  <a:lnTo>
                    <a:pt x="633705" y="636804"/>
                  </a:lnTo>
                  <a:lnTo>
                    <a:pt x="602180" y="597293"/>
                  </a:lnTo>
                  <a:lnTo>
                    <a:pt x="570472" y="558434"/>
                  </a:lnTo>
                  <a:lnTo>
                    <a:pt x="538585" y="520231"/>
                  </a:lnTo>
                  <a:lnTo>
                    <a:pt x="506519" y="482688"/>
                  </a:lnTo>
                  <a:lnTo>
                    <a:pt x="474276" y="445808"/>
                  </a:lnTo>
                  <a:lnTo>
                    <a:pt x="441858" y="409595"/>
                  </a:lnTo>
                  <a:lnTo>
                    <a:pt x="409268" y="374055"/>
                  </a:lnTo>
                  <a:lnTo>
                    <a:pt x="376505" y="339190"/>
                  </a:lnTo>
                  <a:lnTo>
                    <a:pt x="343574" y="305005"/>
                  </a:lnTo>
                  <a:lnTo>
                    <a:pt x="310474" y="271503"/>
                  </a:lnTo>
                  <a:lnTo>
                    <a:pt x="277209" y="238690"/>
                  </a:lnTo>
                  <a:lnTo>
                    <a:pt x="243779" y="206568"/>
                  </a:lnTo>
                  <a:lnTo>
                    <a:pt x="210187" y="175142"/>
                  </a:lnTo>
                  <a:lnTo>
                    <a:pt x="176435" y="144416"/>
                  </a:lnTo>
                  <a:lnTo>
                    <a:pt x="142523" y="114393"/>
                  </a:lnTo>
                  <a:lnTo>
                    <a:pt x="108455" y="85079"/>
                  </a:lnTo>
                  <a:lnTo>
                    <a:pt x="74231" y="56476"/>
                  </a:lnTo>
                  <a:lnTo>
                    <a:pt x="0" y="0"/>
                  </a:lnTo>
                  <a:lnTo>
                    <a:pt x="1095946" y="0"/>
                  </a:lnTo>
                  <a:lnTo>
                    <a:pt x="1095946" y="1327188"/>
                  </a:lnTo>
                  <a:close/>
                </a:path>
              </a:pathLst>
            </a:custGeom>
            <a:solidFill>
              <a:srgbClr val="EFDBA8"/>
            </a:solidFill>
          </p:spPr>
          <p:txBody>
            <a:bodyPr wrap="square" lIns="0" tIns="0" rIns="0" bIns="0" rtlCol="0"/>
            <a:lstStyle/>
            <a:p>
              <a:pPr defTabSz="685800"/>
              <a:endParaRPr sz="1350" kern="0">
                <a:solidFill>
                  <a:sysClr val="windowText" lastClr="000000"/>
                </a:solidFill>
              </a:endParaRPr>
            </a:p>
          </p:txBody>
        </p:sp>
        <p:sp>
          <p:nvSpPr>
            <p:cNvPr id="11" name="object 11"/>
            <p:cNvSpPr/>
            <p:nvPr/>
          </p:nvSpPr>
          <p:spPr>
            <a:xfrm>
              <a:off x="11362105" y="0"/>
              <a:ext cx="830580" cy="1005840"/>
            </a:xfrm>
            <a:custGeom>
              <a:avLst/>
              <a:gdLst/>
              <a:ahLst/>
              <a:cxnLst/>
              <a:rect l="l" t="t" r="r" b="b"/>
              <a:pathLst>
                <a:path w="830579" h="1005840">
                  <a:moveTo>
                    <a:pt x="830491" y="1005725"/>
                  </a:moveTo>
                  <a:lnTo>
                    <a:pt x="792156" y="939626"/>
                  </a:lnTo>
                  <a:lnTo>
                    <a:pt x="762963" y="891217"/>
                  </a:lnTo>
                  <a:lnTo>
                    <a:pt x="733494" y="843613"/>
                  </a:lnTo>
                  <a:lnTo>
                    <a:pt x="703750" y="796822"/>
                  </a:lnTo>
                  <a:lnTo>
                    <a:pt x="673736" y="750850"/>
                  </a:lnTo>
                  <a:lnTo>
                    <a:pt x="643453" y="705706"/>
                  </a:lnTo>
                  <a:lnTo>
                    <a:pt x="612906" y="661397"/>
                  </a:lnTo>
                  <a:lnTo>
                    <a:pt x="582098" y="617929"/>
                  </a:lnTo>
                  <a:lnTo>
                    <a:pt x="551032" y="575310"/>
                  </a:lnTo>
                  <a:lnTo>
                    <a:pt x="519711" y="533547"/>
                  </a:lnTo>
                  <a:lnTo>
                    <a:pt x="488138" y="492647"/>
                  </a:lnTo>
                  <a:lnTo>
                    <a:pt x="456317" y="452618"/>
                  </a:lnTo>
                  <a:lnTo>
                    <a:pt x="424250" y="413467"/>
                  </a:lnTo>
                  <a:lnTo>
                    <a:pt x="391942" y="375200"/>
                  </a:lnTo>
                  <a:lnTo>
                    <a:pt x="359394" y="337826"/>
                  </a:lnTo>
                  <a:lnTo>
                    <a:pt x="326611" y="301351"/>
                  </a:lnTo>
                  <a:lnTo>
                    <a:pt x="293595" y="265783"/>
                  </a:lnTo>
                  <a:lnTo>
                    <a:pt x="260351" y="231129"/>
                  </a:lnTo>
                  <a:lnTo>
                    <a:pt x="226880" y="197396"/>
                  </a:lnTo>
                  <a:lnTo>
                    <a:pt x="193186" y="164591"/>
                  </a:lnTo>
                  <a:lnTo>
                    <a:pt x="159273" y="132721"/>
                  </a:lnTo>
                  <a:lnTo>
                    <a:pt x="125143" y="101795"/>
                  </a:lnTo>
                  <a:lnTo>
                    <a:pt x="90801" y="71818"/>
                  </a:lnTo>
                  <a:lnTo>
                    <a:pt x="56248" y="42799"/>
                  </a:lnTo>
                  <a:lnTo>
                    <a:pt x="0" y="0"/>
                  </a:lnTo>
                  <a:lnTo>
                    <a:pt x="830491" y="0"/>
                  </a:lnTo>
                  <a:lnTo>
                    <a:pt x="830491" y="1005725"/>
                  </a:lnTo>
                  <a:close/>
                </a:path>
              </a:pathLst>
            </a:custGeom>
            <a:solidFill>
              <a:srgbClr val="E8C87B"/>
            </a:solidFill>
          </p:spPr>
          <p:txBody>
            <a:bodyPr wrap="square" lIns="0" tIns="0" rIns="0" bIns="0" rtlCol="0"/>
            <a:lstStyle/>
            <a:p>
              <a:pPr defTabSz="685800"/>
              <a:endParaRPr sz="1350" kern="0">
                <a:solidFill>
                  <a:sysClr val="windowText" lastClr="000000"/>
                </a:solidFill>
              </a:endParaRPr>
            </a:p>
          </p:txBody>
        </p:sp>
        <p:sp>
          <p:nvSpPr>
            <p:cNvPr id="12" name="object 12"/>
            <p:cNvSpPr/>
            <p:nvPr/>
          </p:nvSpPr>
          <p:spPr>
            <a:xfrm>
              <a:off x="596" y="5265953"/>
              <a:ext cx="1625600" cy="1592580"/>
            </a:xfrm>
            <a:custGeom>
              <a:avLst/>
              <a:gdLst/>
              <a:ahLst/>
              <a:cxnLst/>
              <a:rect l="l" t="t" r="r" b="b"/>
              <a:pathLst>
                <a:path w="1625600" h="1592579">
                  <a:moveTo>
                    <a:pt x="1625600" y="1592046"/>
                  </a:moveTo>
                  <a:lnTo>
                    <a:pt x="0" y="1592046"/>
                  </a:lnTo>
                  <a:lnTo>
                    <a:pt x="0" y="0"/>
                  </a:lnTo>
                  <a:lnTo>
                    <a:pt x="26631" y="60223"/>
                  </a:lnTo>
                  <a:lnTo>
                    <a:pt x="47322" y="102486"/>
                  </a:lnTo>
                  <a:lnTo>
                    <a:pt x="68791" y="144454"/>
                  </a:lnTo>
                  <a:lnTo>
                    <a:pt x="91030" y="186123"/>
                  </a:lnTo>
                  <a:lnTo>
                    <a:pt x="114033" y="227488"/>
                  </a:lnTo>
                  <a:lnTo>
                    <a:pt x="137793" y="268543"/>
                  </a:lnTo>
                  <a:lnTo>
                    <a:pt x="162304" y="309283"/>
                  </a:lnTo>
                  <a:lnTo>
                    <a:pt x="187559" y="349703"/>
                  </a:lnTo>
                  <a:lnTo>
                    <a:pt x="213550" y="389798"/>
                  </a:lnTo>
                  <a:lnTo>
                    <a:pt x="240273" y="429563"/>
                  </a:lnTo>
                  <a:lnTo>
                    <a:pt x="267718" y="468993"/>
                  </a:lnTo>
                  <a:lnTo>
                    <a:pt x="295881" y="508082"/>
                  </a:lnTo>
                  <a:lnTo>
                    <a:pt x="324754" y="546826"/>
                  </a:lnTo>
                  <a:lnTo>
                    <a:pt x="354331" y="585219"/>
                  </a:lnTo>
                  <a:lnTo>
                    <a:pt x="384604" y="623256"/>
                  </a:lnTo>
                  <a:lnTo>
                    <a:pt x="415567" y="660932"/>
                  </a:lnTo>
                  <a:lnTo>
                    <a:pt x="447214" y="698242"/>
                  </a:lnTo>
                  <a:lnTo>
                    <a:pt x="479538" y="735180"/>
                  </a:lnTo>
                  <a:lnTo>
                    <a:pt x="512531" y="771742"/>
                  </a:lnTo>
                  <a:lnTo>
                    <a:pt x="546188" y="807923"/>
                  </a:lnTo>
                  <a:lnTo>
                    <a:pt x="580501" y="843717"/>
                  </a:lnTo>
                  <a:lnTo>
                    <a:pt x="615464" y="879119"/>
                  </a:lnTo>
                  <a:lnTo>
                    <a:pt x="651070" y="914124"/>
                  </a:lnTo>
                  <a:lnTo>
                    <a:pt x="687312" y="948727"/>
                  </a:lnTo>
                  <a:lnTo>
                    <a:pt x="724184" y="982923"/>
                  </a:lnTo>
                  <a:lnTo>
                    <a:pt x="761679" y="1016706"/>
                  </a:lnTo>
                  <a:lnTo>
                    <a:pt x="799790" y="1050072"/>
                  </a:lnTo>
                  <a:lnTo>
                    <a:pt x="838511" y="1083015"/>
                  </a:lnTo>
                  <a:lnTo>
                    <a:pt x="877834" y="1115530"/>
                  </a:lnTo>
                  <a:lnTo>
                    <a:pt x="917754" y="1147612"/>
                  </a:lnTo>
                  <a:lnTo>
                    <a:pt x="958263" y="1179256"/>
                  </a:lnTo>
                  <a:lnTo>
                    <a:pt x="999354" y="1210457"/>
                  </a:lnTo>
                  <a:lnTo>
                    <a:pt x="1041022" y="1241210"/>
                  </a:lnTo>
                  <a:lnTo>
                    <a:pt x="1083258" y="1271509"/>
                  </a:lnTo>
                  <a:lnTo>
                    <a:pt x="1126057" y="1301350"/>
                  </a:lnTo>
                  <a:lnTo>
                    <a:pt x="1169412" y="1330726"/>
                  </a:lnTo>
                  <a:lnTo>
                    <a:pt x="1213316" y="1359634"/>
                  </a:lnTo>
                  <a:lnTo>
                    <a:pt x="1257762" y="1388068"/>
                  </a:lnTo>
                  <a:lnTo>
                    <a:pt x="1302744" y="1416022"/>
                  </a:lnTo>
                  <a:lnTo>
                    <a:pt x="1348255" y="1443492"/>
                  </a:lnTo>
                  <a:lnTo>
                    <a:pt x="1394288" y="1470473"/>
                  </a:lnTo>
                  <a:lnTo>
                    <a:pt x="1440836" y="1496959"/>
                  </a:lnTo>
                  <a:lnTo>
                    <a:pt x="1487893" y="1522945"/>
                  </a:lnTo>
                  <a:lnTo>
                    <a:pt x="1625600" y="1592046"/>
                  </a:lnTo>
                  <a:close/>
                </a:path>
              </a:pathLst>
            </a:custGeom>
            <a:solidFill>
              <a:srgbClr val="C1D7FA"/>
            </a:solidFill>
          </p:spPr>
          <p:txBody>
            <a:bodyPr wrap="square" lIns="0" tIns="0" rIns="0" bIns="0" rtlCol="0"/>
            <a:lstStyle/>
            <a:p>
              <a:pPr defTabSz="685800"/>
              <a:endParaRPr sz="1350" kern="0">
                <a:solidFill>
                  <a:sysClr val="windowText" lastClr="000000"/>
                </a:solidFill>
              </a:endParaRPr>
            </a:p>
          </p:txBody>
        </p:sp>
        <p:sp>
          <p:nvSpPr>
            <p:cNvPr id="13" name="object 13"/>
            <p:cNvSpPr/>
            <p:nvPr/>
          </p:nvSpPr>
          <p:spPr>
            <a:xfrm>
              <a:off x="596" y="5774537"/>
              <a:ext cx="894715" cy="1083945"/>
            </a:xfrm>
            <a:custGeom>
              <a:avLst/>
              <a:gdLst/>
              <a:ahLst/>
              <a:cxnLst/>
              <a:rect l="l" t="t" r="r" b="b"/>
              <a:pathLst>
                <a:path w="894715" h="1083945">
                  <a:moveTo>
                    <a:pt x="894676" y="1083462"/>
                  </a:moveTo>
                  <a:lnTo>
                    <a:pt x="0" y="1083462"/>
                  </a:lnTo>
                  <a:lnTo>
                    <a:pt x="0" y="0"/>
                  </a:lnTo>
                  <a:lnTo>
                    <a:pt x="10147" y="18199"/>
                  </a:lnTo>
                  <a:lnTo>
                    <a:pt x="38885" y="67162"/>
                  </a:lnTo>
                  <a:lnTo>
                    <a:pt x="67882" y="115394"/>
                  </a:lnTo>
                  <a:lnTo>
                    <a:pt x="97133" y="162887"/>
                  </a:lnTo>
                  <a:lnTo>
                    <a:pt x="126637" y="209635"/>
                  </a:lnTo>
                  <a:lnTo>
                    <a:pt x="156391" y="255633"/>
                  </a:lnTo>
                  <a:lnTo>
                    <a:pt x="186392" y="300874"/>
                  </a:lnTo>
                  <a:lnTo>
                    <a:pt x="216637" y="345352"/>
                  </a:lnTo>
                  <a:lnTo>
                    <a:pt x="247123" y="389061"/>
                  </a:lnTo>
                  <a:lnTo>
                    <a:pt x="277849" y="431996"/>
                  </a:lnTo>
                  <a:lnTo>
                    <a:pt x="308810" y="474148"/>
                  </a:lnTo>
                  <a:lnTo>
                    <a:pt x="340005" y="515514"/>
                  </a:lnTo>
                  <a:lnTo>
                    <a:pt x="371430" y="556086"/>
                  </a:lnTo>
                  <a:lnTo>
                    <a:pt x="403083" y="595858"/>
                  </a:lnTo>
                  <a:lnTo>
                    <a:pt x="434962" y="634825"/>
                  </a:lnTo>
                  <a:lnTo>
                    <a:pt x="467062" y="672979"/>
                  </a:lnTo>
                  <a:lnTo>
                    <a:pt x="499383" y="710316"/>
                  </a:lnTo>
                  <a:lnTo>
                    <a:pt x="531920" y="746829"/>
                  </a:lnTo>
                  <a:lnTo>
                    <a:pt x="564672" y="782511"/>
                  </a:lnTo>
                  <a:lnTo>
                    <a:pt x="597635" y="817357"/>
                  </a:lnTo>
                  <a:lnTo>
                    <a:pt x="630807" y="851361"/>
                  </a:lnTo>
                  <a:lnTo>
                    <a:pt x="664186" y="884516"/>
                  </a:lnTo>
                  <a:lnTo>
                    <a:pt x="697767" y="916816"/>
                  </a:lnTo>
                  <a:lnTo>
                    <a:pt x="731549" y="948256"/>
                  </a:lnTo>
                  <a:lnTo>
                    <a:pt x="765529" y="978828"/>
                  </a:lnTo>
                  <a:lnTo>
                    <a:pt x="799704" y="1008528"/>
                  </a:lnTo>
                  <a:lnTo>
                    <a:pt x="834072" y="1037348"/>
                  </a:lnTo>
                  <a:lnTo>
                    <a:pt x="894676" y="1083462"/>
                  </a:lnTo>
                  <a:close/>
                </a:path>
              </a:pathLst>
            </a:custGeom>
            <a:solidFill>
              <a:srgbClr val="82B0F8"/>
            </a:solidFill>
          </p:spPr>
          <p:txBody>
            <a:bodyPr wrap="square" lIns="0" tIns="0" rIns="0" bIns="0" rtlCol="0"/>
            <a:lstStyle/>
            <a:p>
              <a:pPr defTabSz="685800"/>
              <a:endParaRPr sz="1350" kern="0">
                <a:solidFill>
                  <a:sysClr val="windowText" lastClr="000000"/>
                </a:solidFill>
              </a:endParaRPr>
            </a:p>
          </p:txBody>
        </p:sp>
        <p:sp>
          <p:nvSpPr>
            <p:cNvPr id="14" name="object 14"/>
            <p:cNvSpPr/>
            <p:nvPr/>
          </p:nvSpPr>
          <p:spPr>
            <a:xfrm>
              <a:off x="596" y="6036970"/>
              <a:ext cx="678180" cy="821055"/>
            </a:xfrm>
            <a:custGeom>
              <a:avLst/>
              <a:gdLst/>
              <a:ahLst/>
              <a:cxnLst/>
              <a:rect l="l" t="t" r="r" b="b"/>
              <a:pathLst>
                <a:path w="678180" h="821054">
                  <a:moveTo>
                    <a:pt x="677964" y="821029"/>
                  </a:moveTo>
                  <a:lnTo>
                    <a:pt x="0" y="821029"/>
                  </a:lnTo>
                  <a:lnTo>
                    <a:pt x="0" y="0"/>
                  </a:lnTo>
                  <a:lnTo>
                    <a:pt x="7683" y="13779"/>
                  </a:lnTo>
                  <a:lnTo>
                    <a:pt x="36034" y="61907"/>
                  </a:lnTo>
                  <a:lnTo>
                    <a:pt x="64713" y="109095"/>
                  </a:lnTo>
                  <a:lnTo>
                    <a:pt x="93717" y="155332"/>
                  </a:lnTo>
                  <a:lnTo>
                    <a:pt x="123041" y="200609"/>
                  </a:lnTo>
                  <a:lnTo>
                    <a:pt x="152680" y="244915"/>
                  </a:lnTo>
                  <a:lnTo>
                    <a:pt x="182631" y="288240"/>
                  </a:lnTo>
                  <a:lnTo>
                    <a:pt x="212887" y="330574"/>
                  </a:lnTo>
                  <a:lnTo>
                    <a:pt x="243446" y="371907"/>
                  </a:lnTo>
                  <a:lnTo>
                    <a:pt x="274302" y="412228"/>
                  </a:lnTo>
                  <a:lnTo>
                    <a:pt x="305450" y="451527"/>
                  </a:lnTo>
                  <a:lnTo>
                    <a:pt x="336887" y="489795"/>
                  </a:lnTo>
                  <a:lnTo>
                    <a:pt x="368608" y="527021"/>
                  </a:lnTo>
                  <a:lnTo>
                    <a:pt x="400607" y="563194"/>
                  </a:lnTo>
                  <a:lnTo>
                    <a:pt x="432882" y="598305"/>
                  </a:lnTo>
                  <a:lnTo>
                    <a:pt x="465426" y="632344"/>
                  </a:lnTo>
                  <a:lnTo>
                    <a:pt x="498236" y="665300"/>
                  </a:lnTo>
                  <a:lnTo>
                    <a:pt x="531307" y="697162"/>
                  </a:lnTo>
                  <a:lnTo>
                    <a:pt x="564634" y="727922"/>
                  </a:lnTo>
                  <a:lnTo>
                    <a:pt x="598214" y="757568"/>
                  </a:lnTo>
                  <a:lnTo>
                    <a:pt x="632040" y="786091"/>
                  </a:lnTo>
                  <a:lnTo>
                    <a:pt x="677964" y="821029"/>
                  </a:lnTo>
                  <a:close/>
                </a:path>
              </a:pathLst>
            </a:custGeom>
            <a:solidFill>
              <a:srgbClr val="4488F4"/>
            </a:solidFill>
          </p:spPr>
          <p:txBody>
            <a:bodyPr wrap="square" lIns="0" tIns="0" rIns="0" bIns="0" rtlCol="0"/>
            <a:lstStyle/>
            <a:p>
              <a:pPr defTabSz="685800"/>
              <a:endParaRPr sz="1350" kern="0">
                <a:solidFill>
                  <a:sysClr val="windowText" lastClr="000000"/>
                </a:solidFill>
              </a:endParaRPr>
            </a:p>
          </p:txBody>
        </p:sp>
        <p:pic>
          <p:nvPicPr>
            <p:cNvPr id="15" name="object 15"/>
            <p:cNvPicPr/>
            <p:nvPr/>
          </p:nvPicPr>
          <p:blipFill>
            <a:blip r:embed="rId6" cstate="print"/>
            <a:stretch>
              <a:fillRect/>
            </a:stretch>
          </p:blipFill>
          <p:spPr>
            <a:xfrm>
              <a:off x="10133228" y="2129739"/>
              <a:ext cx="601687" cy="875029"/>
            </a:xfrm>
            <a:prstGeom prst="rect">
              <a:avLst/>
            </a:prstGeom>
          </p:spPr>
        </p:pic>
        <p:pic>
          <p:nvPicPr>
            <p:cNvPr id="16" name="object 16"/>
            <p:cNvPicPr/>
            <p:nvPr/>
          </p:nvPicPr>
          <p:blipFill>
            <a:blip r:embed="rId7" cstate="print"/>
            <a:stretch>
              <a:fillRect/>
            </a:stretch>
          </p:blipFill>
          <p:spPr>
            <a:xfrm>
              <a:off x="10795013" y="2129739"/>
              <a:ext cx="604785" cy="875029"/>
            </a:xfrm>
            <a:prstGeom prst="rect">
              <a:avLst/>
            </a:prstGeom>
          </p:spPr>
        </p:pic>
        <p:pic>
          <p:nvPicPr>
            <p:cNvPr id="17" name="object 17"/>
            <p:cNvPicPr/>
            <p:nvPr/>
          </p:nvPicPr>
          <p:blipFill>
            <a:blip r:embed="rId8" cstate="print"/>
            <a:stretch>
              <a:fillRect/>
            </a:stretch>
          </p:blipFill>
          <p:spPr>
            <a:xfrm>
              <a:off x="8840723" y="2328672"/>
              <a:ext cx="443483" cy="658367"/>
            </a:xfrm>
            <a:prstGeom prst="rect">
              <a:avLst/>
            </a:prstGeom>
          </p:spPr>
        </p:pic>
        <p:pic>
          <p:nvPicPr>
            <p:cNvPr id="18" name="object 18"/>
            <p:cNvPicPr/>
            <p:nvPr/>
          </p:nvPicPr>
          <p:blipFill>
            <a:blip r:embed="rId9" cstate="print"/>
            <a:stretch>
              <a:fillRect/>
            </a:stretch>
          </p:blipFill>
          <p:spPr>
            <a:xfrm>
              <a:off x="7408062" y="2144941"/>
              <a:ext cx="638256" cy="843279"/>
            </a:xfrm>
            <a:prstGeom prst="rect">
              <a:avLst/>
            </a:prstGeom>
          </p:spPr>
        </p:pic>
        <p:pic>
          <p:nvPicPr>
            <p:cNvPr id="19" name="object 19"/>
            <p:cNvPicPr/>
            <p:nvPr/>
          </p:nvPicPr>
          <p:blipFill>
            <a:blip r:embed="rId10" cstate="print"/>
            <a:stretch>
              <a:fillRect/>
            </a:stretch>
          </p:blipFill>
          <p:spPr>
            <a:xfrm>
              <a:off x="9299447" y="2176272"/>
              <a:ext cx="460248" cy="826008"/>
            </a:xfrm>
            <a:prstGeom prst="rect">
              <a:avLst/>
            </a:prstGeom>
          </p:spPr>
        </p:pic>
        <p:pic>
          <p:nvPicPr>
            <p:cNvPr id="20" name="object 20"/>
            <p:cNvPicPr/>
            <p:nvPr/>
          </p:nvPicPr>
          <p:blipFill>
            <a:blip r:embed="rId11" cstate="print"/>
            <a:stretch>
              <a:fillRect/>
            </a:stretch>
          </p:blipFill>
          <p:spPr>
            <a:xfrm>
              <a:off x="8132588" y="2324874"/>
              <a:ext cx="564384" cy="679450"/>
            </a:xfrm>
            <a:prstGeom prst="rect">
              <a:avLst/>
            </a:prstGeom>
          </p:spPr>
        </p:pic>
        <p:pic>
          <p:nvPicPr>
            <p:cNvPr id="21" name="object 21"/>
            <p:cNvPicPr/>
            <p:nvPr/>
          </p:nvPicPr>
          <p:blipFill>
            <a:blip r:embed="rId12" cstate="print"/>
            <a:stretch>
              <a:fillRect/>
            </a:stretch>
          </p:blipFill>
          <p:spPr>
            <a:xfrm>
              <a:off x="8837676" y="2172881"/>
              <a:ext cx="925970" cy="831850"/>
            </a:xfrm>
            <a:prstGeom prst="rect">
              <a:avLst/>
            </a:prstGeom>
          </p:spPr>
        </p:pic>
        <p:pic>
          <p:nvPicPr>
            <p:cNvPr id="22" name="object 22"/>
            <p:cNvPicPr/>
            <p:nvPr/>
          </p:nvPicPr>
          <p:blipFill>
            <a:blip r:embed="rId13" cstate="print"/>
            <a:stretch>
              <a:fillRect/>
            </a:stretch>
          </p:blipFill>
          <p:spPr>
            <a:xfrm>
              <a:off x="11030674" y="6064250"/>
              <a:ext cx="391363" cy="262889"/>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t="20604" b="20604"/>
          <a:stretch>
            <a:fillRect/>
          </a:stretch>
        </p:blipFill>
        <p:spPr bwMode="auto">
          <a:xfrm>
            <a:off x="0" y="1580818"/>
            <a:ext cx="9161584" cy="226756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0" y="1580819"/>
            <a:ext cx="9161584" cy="2267567"/>
          </a:xfrm>
          <a:prstGeom prst="rect">
            <a:avLst/>
          </a:prstGeom>
          <a:solidFill>
            <a:schemeClr val="accent1">
              <a:lumMod val="100000"/>
              <a:alpha val="81961"/>
            </a:schemeClr>
          </a:solidFill>
          <a:ln w="12700" cap="flat" cmpd="sng" algn="ctr">
            <a:noFill/>
            <a:prstDash val="solid"/>
            <a:miter lim="800000"/>
          </a:ln>
          <a:effectLst/>
        </p:spPr>
        <p:txBody>
          <a:bodyPr rtlCol="0" anchor="ctr"/>
          <a:lstStyle/>
          <a:p>
            <a:pPr algn="ctr">
              <a:defRPr/>
            </a:pPr>
            <a:endParaRPr lang="zh-CN" altLang="en-US" sz="1350" kern="0" dirty="0">
              <a:solidFill>
                <a:srgbClr val="FFFFFF"/>
              </a:solidFill>
              <a:latin typeface="Arial" panose="020B0604020202090204"/>
              <a:ea typeface="微软雅黑" panose="020B0503020204020204" charset="-122"/>
              <a:cs typeface="+mn-ea"/>
              <a:sym typeface="+mn-lt"/>
            </a:endParaRPr>
          </a:p>
        </p:txBody>
      </p:sp>
      <p:grpSp>
        <p:nvGrpSpPr>
          <p:cNvPr id="6" name="组合 5"/>
          <p:cNvGrpSpPr/>
          <p:nvPr/>
        </p:nvGrpSpPr>
        <p:grpSpPr>
          <a:xfrm>
            <a:off x="2433989" y="4513542"/>
            <a:ext cx="3854180" cy="313417"/>
            <a:chOff x="1692267" y="6056049"/>
            <a:chExt cx="3653848" cy="417888"/>
          </a:xfrm>
        </p:grpSpPr>
        <p:sp>
          <p:nvSpPr>
            <p:cNvPr id="7" name="TextBox 14"/>
            <p:cNvSpPr txBox="1"/>
            <p:nvPr/>
          </p:nvSpPr>
          <p:spPr>
            <a:xfrm>
              <a:off x="1692267" y="6073829"/>
              <a:ext cx="1612687" cy="400108"/>
            </a:xfrm>
            <a:prstGeom prst="rect">
              <a:avLst/>
            </a:prstGeom>
            <a:noFill/>
          </p:spPr>
          <p:txBody>
            <a:bodyPr wrap="none" rtlCol="0">
              <a:spAutoFit/>
            </a:bodyPr>
            <a:lstStyle/>
            <a:p>
              <a:r>
                <a:rPr lang="en-US" altLang="zh-CN" sz="1350" b="1" dirty="0">
                  <a:solidFill>
                    <a:schemeClr val="accent1">
                      <a:lumMod val="100000"/>
                    </a:schemeClr>
                  </a:solidFill>
                  <a:latin typeface="Arial" panose="020B0604020202090204"/>
                  <a:ea typeface="微软雅黑" panose="020B0503020204020204" charset="-122"/>
                  <a:cs typeface="+mn-ea"/>
                </a:rPr>
                <a:t>Name</a:t>
              </a:r>
              <a:r>
                <a:rPr lang="zh-CN" altLang="en-US" sz="1350" b="1" dirty="0">
                  <a:solidFill>
                    <a:schemeClr val="accent1">
                      <a:lumMod val="100000"/>
                    </a:schemeClr>
                  </a:solidFill>
                  <a:latin typeface="Arial" panose="020B0604020202090204"/>
                  <a:ea typeface="微软雅黑" panose="020B0503020204020204" charset="-122"/>
                  <a:cs typeface="+mn-ea"/>
                </a:rPr>
                <a:t>：</a:t>
              </a:r>
              <a:r>
                <a:rPr lang="en-US" altLang="zh-CN" sz="1350" b="1" dirty="0">
                  <a:solidFill>
                    <a:schemeClr val="accent1">
                      <a:lumMod val="100000"/>
                    </a:schemeClr>
                  </a:solidFill>
                  <a:latin typeface="Arial" panose="020B0604020202090204"/>
                  <a:ea typeface="微软雅黑" panose="020B0503020204020204" charset="-122"/>
                  <a:cs typeface="+mn-ea"/>
                </a:rPr>
                <a:t>Xiao Yuxin</a:t>
              </a:r>
            </a:p>
          </p:txBody>
        </p:sp>
        <p:sp>
          <p:nvSpPr>
            <p:cNvPr id="8" name="TextBox 28"/>
            <p:cNvSpPr txBox="1"/>
            <p:nvPr/>
          </p:nvSpPr>
          <p:spPr>
            <a:xfrm>
              <a:off x="2741384" y="6056049"/>
              <a:ext cx="175129" cy="369331"/>
            </a:xfrm>
            <a:prstGeom prst="rect">
              <a:avLst/>
            </a:prstGeom>
            <a:noFill/>
          </p:spPr>
          <p:txBody>
            <a:bodyPr wrap="none" rtlCol="0">
              <a:spAutoFit/>
            </a:bodyPr>
            <a:lstStyle/>
            <a:p>
              <a:endParaRPr lang="zh-CN" altLang="en-US" sz="1200" b="1" dirty="0">
                <a:solidFill>
                  <a:schemeClr val="accent1">
                    <a:lumMod val="100000"/>
                  </a:schemeClr>
                </a:solidFill>
                <a:latin typeface="Arial" panose="020B0604020202090204"/>
                <a:ea typeface="微软雅黑" panose="020B0503020204020204" charset="-122"/>
                <a:cs typeface="+mn-ea"/>
              </a:endParaRPr>
            </a:p>
          </p:txBody>
        </p:sp>
        <p:sp>
          <p:nvSpPr>
            <p:cNvPr id="9" name="TextBox 90"/>
            <p:cNvSpPr txBox="1"/>
            <p:nvPr/>
          </p:nvSpPr>
          <p:spPr>
            <a:xfrm>
              <a:off x="3921869" y="6073829"/>
              <a:ext cx="1424246" cy="400108"/>
            </a:xfrm>
            <a:prstGeom prst="rect">
              <a:avLst/>
            </a:prstGeom>
            <a:noFill/>
          </p:spPr>
          <p:txBody>
            <a:bodyPr wrap="none" rtlCol="0">
              <a:spAutoFit/>
            </a:bodyPr>
            <a:lstStyle/>
            <a:p>
              <a:r>
                <a:rPr lang="en-US" altLang="zh-CN" sz="1350" b="1" dirty="0">
                  <a:solidFill>
                    <a:schemeClr val="accent1">
                      <a:lumMod val="100000"/>
                    </a:schemeClr>
                  </a:solidFill>
                  <a:latin typeface="Arial" panose="020B0604020202090204"/>
                  <a:ea typeface="微软雅黑" panose="020B0503020204020204" charset="-122"/>
                  <a:cs typeface="+mn-ea"/>
                </a:rPr>
                <a:t>Date：2025.4.17</a:t>
              </a:r>
            </a:p>
          </p:txBody>
        </p:sp>
      </p:grpSp>
      <p:grpSp>
        <p:nvGrpSpPr>
          <p:cNvPr id="10" name="Group 15"/>
          <p:cNvGrpSpPr/>
          <p:nvPr/>
        </p:nvGrpSpPr>
        <p:grpSpPr>
          <a:xfrm>
            <a:off x="-35168" y="1996199"/>
            <a:ext cx="9179168" cy="1702146"/>
            <a:chOff x="-1545836" y="2747122"/>
            <a:chExt cx="10844926" cy="2269527"/>
          </a:xfrm>
        </p:grpSpPr>
        <p:sp>
          <p:nvSpPr>
            <p:cNvPr id="11" name="Rectangle 9"/>
            <p:cNvSpPr/>
            <p:nvPr/>
          </p:nvSpPr>
          <p:spPr>
            <a:xfrm>
              <a:off x="-1125394" y="2747122"/>
              <a:ext cx="10257398" cy="1785104"/>
            </a:xfrm>
            <a:prstGeom prst="rect">
              <a:avLst/>
            </a:prstGeom>
          </p:spPr>
          <p:txBody>
            <a:bodyPr wrap="square">
              <a:spAutoFit/>
            </a:bodyPr>
            <a:lstStyle/>
            <a:p>
              <a:pPr lvl="0" algn="ctr">
                <a:defRPr/>
              </a:pPr>
              <a:r>
                <a:rPr lang="en-US" altLang="zh-CN" sz="4050" b="1" spc="-225"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AI Will Always Love You: Studying Implicit Biases in Romantic AI Companions</a:t>
              </a:r>
            </a:p>
          </p:txBody>
        </p:sp>
        <p:sp>
          <p:nvSpPr>
            <p:cNvPr id="12" name="Rectangle 10"/>
            <p:cNvSpPr/>
            <p:nvPr/>
          </p:nvSpPr>
          <p:spPr>
            <a:xfrm>
              <a:off x="-1545836" y="4616540"/>
              <a:ext cx="10844926" cy="400109"/>
            </a:xfrm>
            <a:prstGeom prst="rect">
              <a:avLst/>
            </a:prstGeom>
          </p:spPr>
          <p:txBody>
            <a:bodyPr wrap="square">
              <a:spAutoFit/>
            </a:bodyPr>
            <a:lstStyle/>
            <a:p>
              <a:pPr algn="ctr"/>
              <a:endParaRPr lang="zh-CN" altLang="en-US" sz="1350" b="1" dirty="0">
                <a:solidFill>
                  <a:prstClr val="white"/>
                </a:solidFill>
                <a:latin typeface="微软雅黑 Light" panose="020B0502040204020203" pitchFamily="34" charset="-122"/>
                <a:ea typeface="微软雅黑 Light" panose="020B0502040204020203" pitchFamily="34" charset="-122"/>
              </a:endParaRPr>
            </a:p>
          </p:txBody>
        </p:sp>
      </p:grpSp>
      <p:cxnSp>
        <p:nvCxnSpPr>
          <p:cNvPr id="20" name="直接连接符 19"/>
          <p:cNvCxnSpPr/>
          <p:nvPr/>
        </p:nvCxnSpPr>
        <p:spPr>
          <a:xfrm flipV="1">
            <a:off x="-35168" y="4128046"/>
            <a:ext cx="3818692" cy="10002"/>
          </a:xfrm>
          <a:prstGeom prst="line">
            <a:avLst/>
          </a:prstGeom>
          <a:noFill/>
          <a:ln w="38100" cap="flat" cmpd="sng" algn="ctr">
            <a:solidFill>
              <a:schemeClr val="accent1">
                <a:lumMod val="100000"/>
              </a:schemeClr>
            </a:solidFill>
            <a:prstDash val="solid"/>
            <a:miter lim="800000"/>
          </a:ln>
          <a:effectLst/>
        </p:spPr>
      </p:cxnSp>
      <p:cxnSp>
        <p:nvCxnSpPr>
          <p:cNvPr id="21" name="直接连接符 20"/>
          <p:cNvCxnSpPr/>
          <p:nvPr/>
        </p:nvCxnSpPr>
        <p:spPr>
          <a:xfrm flipV="1">
            <a:off x="5195808" y="4103934"/>
            <a:ext cx="4486489" cy="14914"/>
          </a:xfrm>
          <a:prstGeom prst="line">
            <a:avLst/>
          </a:prstGeom>
          <a:noFill/>
          <a:ln w="38100" cap="flat" cmpd="sng" algn="ctr">
            <a:solidFill>
              <a:schemeClr val="accent1">
                <a:lumMod val="100000"/>
              </a:schemeClr>
            </a:solidFill>
            <a:prstDash val="solid"/>
            <a:miter lim="800000"/>
          </a:ln>
          <a:effectLst/>
        </p:spPr>
      </p:cxnSp>
      <p:sp>
        <p:nvSpPr>
          <p:cNvPr id="25" name="文本框 24"/>
          <p:cNvSpPr txBox="1"/>
          <p:nvPr/>
        </p:nvSpPr>
        <p:spPr>
          <a:xfrm>
            <a:off x="3034702" y="3950493"/>
            <a:ext cx="3039428" cy="369332"/>
          </a:xfrm>
          <a:prstGeom prst="rect">
            <a:avLst/>
          </a:prstGeom>
          <a:noFill/>
        </p:spPr>
        <p:txBody>
          <a:bodyPr wrap="square">
            <a:spAutoFit/>
          </a:bodyPr>
          <a:lstStyle/>
          <a:p>
            <a:pPr algn="ctr"/>
            <a:r>
              <a:rPr lang="zh-CN" altLang="en-US" dirty="0">
                <a:solidFill>
                  <a:schemeClr val="accent1">
                    <a:lumMod val="100000"/>
                  </a:schemeClr>
                </a:solidFill>
                <a:latin typeface="华文行楷" panose="02010800040101010101" pitchFamily="2" charset="-122"/>
                <a:ea typeface="华文行楷" panose="02010800040101010101" pitchFamily="2" charset="-122"/>
              </a:rPr>
              <a:t>博文约礼</a:t>
            </a:r>
            <a:endParaRPr lang="en-US" altLang="zh-CN" dirty="0">
              <a:solidFill>
                <a:schemeClr val="accent1">
                  <a:lumMod val="100000"/>
                </a:schemeClr>
              </a:solidFill>
              <a:latin typeface="华文行楷" panose="02010800040101010101" pitchFamily="2" charset="-122"/>
              <a:ea typeface="华文行楷" panose="02010800040101010101" pitchFamily="2" charset="-122"/>
            </a:endParaRP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5309" t="-4344" r="-2255" b="-7613"/>
          <a:stretch>
            <a:fillRect/>
          </a:stretch>
        </p:blipFill>
        <p:spPr>
          <a:xfrm>
            <a:off x="1447112" y="377075"/>
            <a:ext cx="6249776" cy="9332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73590" y="936517"/>
            <a:ext cx="8068342" cy="1377029"/>
          </a:xfrm>
          <a:prstGeom prst="rect">
            <a:avLst/>
          </a:prstGeom>
        </p:spPr>
      </p:pic>
      <p:sp>
        <p:nvSpPr>
          <p:cNvPr id="3" name="object 3"/>
          <p:cNvSpPr txBox="1"/>
          <p:nvPr/>
        </p:nvSpPr>
        <p:spPr>
          <a:xfrm>
            <a:off x="1190025" y="1133751"/>
            <a:ext cx="6885146" cy="791724"/>
          </a:xfrm>
          <a:prstGeom prst="rect">
            <a:avLst/>
          </a:prstGeom>
        </p:spPr>
        <p:txBody>
          <a:bodyPr vert="horz" wrap="square" lIns="0" tIns="9049" rIns="0" bIns="0" rtlCol="0">
            <a:spAutoFit/>
          </a:bodyPr>
          <a:lstStyle/>
          <a:p>
            <a:pPr marL="9525" defTabSz="685800">
              <a:spcBef>
                <a:spcPts val="71"/>
              </a:spcBef>
            </a:pPr>
            <a:r>
              <a:rPr sz="1200" b="1" kern="0" dirty="0">
                <a:solidFill>
                  <a:srgbClr val="252525"/>
                </a:solidFill>
                <a:latin typeface="Arial"/>
                <a:cs typeface="Arial"/>
              </a:rPr>
              <a:t>Low</a:t>
            </a:r>
            <a:r>
              <a:rPr sz="1200" b="1" kern="0" spc="30" dirty="0">
                <a:solidFill>
                  <a:srgbClr val="252525"/>
                </a:solidFill>
                <a:latin typeface="Arial"/>
                <a:cs typeface="Arial"/>
              </a:rPr>
              <a:t> </a:t>
            </a:r>
            <a:r>
              <a:rPr sz="1200" b="1" kern="0" dirty="0">
                <a:solidFill>
                  <a:srgbClr val="252525"/>
                </a:solidFill>
                <a:latin typeface="Arial"/>
                <a:cs typeface="Arial"/>
              </a:rPr>
              <a:t>Faithfulness</a:t>
            </a:r>
            <a:r>
              <a:rPr sz="1200" b="1" kern="0" spc="30" dirty="0">
                <a:solidFill>
                  <a:srgbClr val="252525"/>
                </a:solidFill>
                <a:latin typeface="Arial"/>
                <a:cs typeface="Arial"/>
              </a:rPr>
              <a:t> </a:t>
            </a:r>
            <a:r>
              <a:rPr sz="1200" b="1" kern="0" dirty="0">
                <a:solidFill>
                  <a:srgbClr val="252525"/>
                </a:solidFill>
                <a:latin typeface="Arial"/>
                <a:cs typeface="Arial"/>
              </a:rPr>
              <a:t>in</a:t>
            </a:r>
            <a:r>
              <a:rPr sz="1200" b="1" kern="0" spc="30" dirty="0">
                <a:solidFill>
                  <a:srgbClr val="252525"/>
                </a:solidFill>
                <a:latin typeface="Arial"/>
                <a:cs typeface="Arial"/>
              </a:rPr>
              <a:t> </a:t>
            </a:r>
            <a:r>
              <a:rPr sz="1200" b="1" kern="0" spc="-8" dirty="0">
                <a:solidFill>
                  <a:srgbClr val="252525"/>
                </a:solidFill>
                <a:latin typeface="Arial"/>
                <a:cs typeface="Arial"/>
              </a:rPr>
              <a:t>General</a:t>
            </a:r>
            <a:endParaRPr sz="1200" kern="0">
              <a:solidFill>
                <a:sysClr val="windowText" lastClr="000000"/>
              </a:solidFill>
              <a:latin typeface="Arial"/>
              <a:cs typeface="Arial"/>
            </a:endParaRPr>
          </a:p>
          <a:p>
            <a:pPr marL="17621" marR="3810" defTabSz="685800">
              <a:lnSpc>
                <a:spcPct val="139900"/>
              </a:lnSpc>
              <a:spcBef>
                <a:spcPts val="349"/>
              </a:spcBef>
            </a:pPr>
            <a:r>
              <a:rPr sz="900" kern="0" dirty="0">
                <a:solidFill>
                  <a:srgbClr val="252525"/>
                </a:solidFill>
                <a:latin typeface="Arial MT"/>
                <a:cs typeface="Arial MT"/>
              </a:rPr>
              <a:t>The</a:t>
            </a:r>
            <a:r>
              <a:rPr sz="900" kern="0" spc="45" dirty="0">
                <a:solidFill>
                  <a:srgbClr val="252525"/>
                </a:solidFill>
                <a:latin typeface="Arial MT"/>
                <a:cs typeface="Arial MT"/>
              </a:rPr>
              <a:t> </a:t>
            </a:r>
            <a:r>
              <a:rPr sz="900" kern="0" dirty="0">
                <a:solidFill>
                  <a:srgbClr val="252525"/>
                </a:solidFill>
                <a:latin typeface="Arial MT"/>
                <a:cs typeface="Arial MT"/>
              </a:rPr>
              <a:t>research</a:t>
            </a:r>
            <a:r>
              <a:rPr sz="900" kern="0" spc="45" dirty="0">
                <a:solidFill>
                  <a:srgbClr val="252525"/>
                </a:solidFill>
                <a:latin typeface="Arial MT"/>
                <a:cs typeface="Arial MT"/>
              </a:rPr>
              <a:t> </a:t>
            </a:r>
            <a:r>
              <a:rPr sz="900" kern="0" dirty="0">
                <a:solidFill>
                  <a:srgbClr val="252525"/>
                </a:solidFill>
                <a:latin typeface="Arial MT"/>
                <a:cs typeface="Arial MT"/>
              </a:rPr>
              <a:t>findings</a:t>
            </a:r>
            <a:r>
              <a:rPr sz="900" kern="0" spc="45" dirty="0">
                <a:solidFill>
                  <a:srgbClr val="252525"/>
                </a:solidFill>
                <a:latin typeface="Arial MT"/>
                <a:cs typeface="Arial MT"/>
              </a:rPr>
              <a:t> </a:t>
            </a:r>
            <a:r>
              <a:rPr sz="900" kern="0" dirty="0">
                <a:solidFill>
                  <a:srgbClr val="252525"/>
                </a:solidFill>
                <a:latin typeface="Arial MT"/>
                <a:cs typeface="Arial MT"/>
              </a:rPr>
              <a:t>revealed</a:t>
            </a:r>
            <a:r>
              <a:rPr sz="900" kern="0" spc="49" dirty="0">
                <a:solidFill>
                  <a:srgbClr val="252525"/>
                </a:solidFill>
                <a:latin typeface="Arial MT"/>
                <a:cs typeface="Arial MT"/>
              </a:rPr>
              <a:t> that </a:t>
            </a:r>
            <a:r>
              <a:rPr sz="900" kern="0" spc="38" dirty="0">
                <a:solidFill>
                  <a:srgbClr val="252525"/>
                </a:solidFill>
                <a:latin typeface="Arial MT"/>
                <a:cs typeface="Arial MT"/>
              </a:rPr>
              <a:t>the</a:t>
            </a:r>
            <a:r>
              <a:rPr sz="900" kern="0" spc="49" dirty="0">
                <a:solidFill>
                  <a:srgbClr val="252525"/>
                </a:solidFill>
                <a:latin typeface="Arial MT"/>
                <a:cs typeface="Arial MT"/>
              </a:rPr>
              <a:t> </a:t>
            </a:r>
            <a:r>
              <a:rPr sz="900" kern="0" spc="-23" dirty="0">
                <a:solidFill>
                  <a:srgbClr val="252525"/>
                </a:solidFill>
                <a:latin typeface="Arial MT"/>
                <a:cs typeface="Arial MT"/>
              </a:rPr>
              <a:t>CoT</a:t>
            </a:r>
            <a:r>
              <a:rPr sz="900" kern="0" spc="45" dirty="0">
                <a:solidFill>
                  <a:srgbClr val="252525"/>
                </a:solidFill>
                <a:latin typeface="Arial MT"/>
                <a:cs typeface="Arial MT"/>
              </a:rPr>
              <a:t> </a:t>
            </a:r>
            <a:r>
              <a:rPr sz="900" kern="0" dirty="0">
                <a:solidFill>
                  <a:srgbClr val="252525"/>
                </a:solidFill>
                <a:latin typeface="Arial MT"/>
                <a:cs typeface="Arial MT"/>
              </a:rPr>
              <a:t>faithfulness</a:t>
            </a:r>
            <a:r>
              <a:rPr sz="900" kern="0" spc="49" dirty="0">
                <a:solidFill>
                  <a:srgbClr val="252525"/>
                </a:solidFill>
                <a:latin typeface="Arial MT"/>
                <a:cs typeface="Arial MT"/>
              </a:rPr>
              <a:t> </a:t>
            </a:r>
            <a:r>
              <a:rPr sz="900" kern="0" dirty="0">
                <a:solidFill>
                  <a:srgbClr val="252525"/>
                </a:solidFill>
                <a:latin typeface="Arial MT"/>
                <a:cs typeface="Arial MT"/>
              </a:rPr>
              <a:t>of</a:t>
            </a:r>
            <a:r>
              <a:rPr sz="900" kern="0" spc="49" dirty="0">
                <a:solidFill>
                  <a:srgbClr val="252525"/>
                </a:solidFill>
                <a:latin typeface="Arial MT"/>
                <a:cs typeface="Arial MT"/>
              </a:rPr>
              <a:t> </a:t>
            </a:r>
            <a:r>
              <a:rPr sz="900" kern="0" dirty="0">
                <a:solidFill>
                  <a:srgbClr val="252525"/>
                </a:solidFill>
                <a:latin typeface="Arial MT"/>
                <a:cs typeface="Arial MT"/>
              </a:rPr>
              <a:t>reasoning</a:t>
            </a:r>
            <a:r>
              <a:rPr sz="900" kern="0" spc="49" dirty="0">
                <a:solidFill>
                  <a:srgbClr val="252525"/>
                </a:solidFill>
                <a:latin typeface="Arial MT"/>
                <a:cs typeface="Arial MT"/>
              </a:rPr>
              <a:t> </a:t>
            </a:r>
            <a:r>
              <a:rPr sz="900" kern="0" dirty="0">
                <a:solidFill>
                  <a:srgbClr val="252525"/>
                </a:solidFill>
                <a:latin typeface="Arial MT"/>
                <a:cs typeface="Arial MT"/>
              </a:rPr>
              <a:t>models</a:t>
            </a:r>
            <a:r>
              <a:rPr sz="900" kern="0" spc="45" dirty="0">
                <a:solidFill>
                  <a:srgbClr val="252525"/>
                </a:solidFill>
                <a:latin typeface="Arial MT"/>
                <a:cs typeface="Arial MT"/>
              </a:rPr>
              <a:t> </a:t>
            </a:r>
            <a:r>
              <a:rPr sz="900" kern="0" dirty="0">
                <a:solidFill>
                  <a:srgbClr val="252525"/>
                </a:solidFill>
                <a:latin typeface="Arial MT"/>
                <a:cs typeface="Arial MT"/>
              </a:rPr>
              <a:t>is</a:t>
            </a:r>
            <a:r>
              <a:rPr sz="900" kern="0" spc="49" dirty="0">
                <a:solidFill>
                  <a:srgbClr val="252525"/>
                </a:solidFill>
                <a:latin typeface="Arial MT"/>
                <a:cs typeface="Arial MT"/>
              </a:rPr>
              <a:t> </a:t>
            </a:r>
            <a:r>
              <a:rPr sz="900" kern="0" dirty="0">
                <a:solidFill>
                  <a:srgbClr val="252525"/>
                </a:solidFill>
                <a:latin typeface="Arial MT"/>
                <a:cs typeface="Arial MT"/>
              </a:rPr>
              <a:t>generally</a:t>
            </a:r>
            <a:r>
              <a:rPr sz="900" kern="0" spc="49" dirty="0">
                <a:solidFill>
                  <a:srgbClr val="252525"/>
                </a:solidFill>
                <a:latin typeface="Arial MT"/>
                <a:cs typeface="Arial MT"/>
              </a:rPr>
              <a:t> </a:t>
            </a:r>
            <a:r>
              <a:rPr sz="900" kern="0" dirty="0">
                <a:solidFill>
                  <a:srgbClr val="252525"/>
                </a:solidFill>
                <a:latin typeface="Arial MT"/>
                <a:cs typeface="Arial MT"/>
              </a:rPr>
              <a:t>low.</a:t>
            </a:r>
            <a:r>
              <a:rPr sz="900" kern="0" spc="49" dirty="0">
                <a:solidFill>
                  <a:srgbClr val="252525"/>
                </a:solidFill>
                <a:latin typeface="Arial MT"/>
                <a:cs typeface="Arial MT"/>
              </a:rPr>
              <a:t> </a:t>
            </a:r>
            <a:r>
              <a:rPr sz="900" kern="0" dirty="0">
                <a:solidFill>
                  <a:srgbClr val="252525"/>
                </a:solidFill>
                <a:latin typeface="Arial MT"/>
                <a:cs typeface="Arial MT"/>
              </a:rPr>
              <a:t>For</a:t>
            </a:r>
            <a:r>
              <a:rPr sz="900" kern="0" spc="45" dirty="0">
                <a:solidFill>
                  <a:srgbClr val="252525"/>
                </a:solidFill>
                <a:latin typeface="Arial MT"/>
                <a:cs typeface="Arial MT"/>
              </a:rPr>
              <a:t> </a:t>
            </a:r>
            <a:r>
              <a:rPr sz="900" kern="0" dirty="0">
                <a:solidFill>
                  <a:srgbClr val="252525"/>
                </a:solidFill>
                <a:latin typeface="Arial MT"/>
                <a:cs typeface="Arial MT"/>
              </a:rPr>
              <a:t>example,</a:t>
            </a:r>
            <a:r>
              <a:rPr sz="900" kern="0" spc="49" dirty="0">
                <a:solidFill>
                  <a:srgbClr val="252525"/>
                </a:solidFill>
                <a:latin typeface="Arial MT"/>
                <a:cs typeface="Arial MT"/>
              </a:rPr>
              <a:t> </a:t>
            </a:r>
            <a:r>
              <a:rPr sz="900" kern="0" dirty="0">
                <a:solidFill>
                  <a:srgbClr val="252525"/>
                </a:solidFill>
                <a:latin typeface="Arial MT"/>
                <a:cs typeface="Arial MT"/>
              </a:rPr>
              <a:t>Claude</a:t>
            </a:r>
            <a:r>
              <a:rPr sz="900" kern="0" spc="49" dirty="0">
                <a:solidFill>
                  <a:srgbClr val="252525"/>
                </a:solidFill>
                <a:latin typeface="Arial MT"/>
                <a:cs typeface="Arial MT"/>
              </a:rPr>
              <a:t> </a:t>
            </a:r>
            <a:r>
              <a:rPr sz="900" kern="0" spc="-8" dirty="0">
                <a:solidFill>
                  <a:srgbClr val="252525"/>
                </a:solidFill>
                <a:latin typeface="Arial MT"/>
                <a:cs typeface="Arial MT"/>
              </a:rPr>
              <a:t>3.7</a:t>
            </a:r>
            <a:r>
              <a:rPr sz="900" kern="0" spc="49" dirty="0">
                <a:solidFill>
                  <a:srgbClr val="252525"/>
                </a:solidFill>
                <a:latin typeface="Arial MT"/>
                <a:cs typeface="Arial MT"/>
              </a:rPr>
              <a:t> </a:t>
            </a:r>
            <a:r>
              <a:rPr sz="900" kern="0" dirty="0">
                <a:solidFill>
                  <a:srgbClr val="252525"/>
                </a:solidFill>
                <a:latin typeface="Arial MT"/>
                <a:cs typeface="Arial MT"/>
              </a:rPr>
              <a:t>Sonnet</a:t>
            </a:r>
            <a:r>
              <a:rPr sz="900" kern="0" spc="45" dirty="0">
                <a:solidFill>
                  <a:srgbClr val="252525"/>
                </a:solidFill>
                <a:latin typeface="Arial MT"/>
                <a:cs typeface="Arial MT"/>
              </a:rPr>
              <a:t> </a:t>
            </a:r>
            <a:r>
              <a:rPr sz="900" kern="0" spc="-19" dirty="0">
                <a:solidFill>
                  <a:srgbClr val="252525"/>
                </a:solidFill>
                <a:latin typeface="Arial MT"/>
                <a:cs typeface="Arial MT"/>
              </a:rPr>
              <a:t>has </a:t>
            </a:r>
            <a:r>
              <a:rPr sz="900" kern="0" dirty="0">
                <a:solidFill>
                  <a:srgbClr val="252525"/>
                </a:solidFill>
                <a:latin typeface="Arial MT"/>
                <a:cs typeface="Arial MT"/>
              </a:rPr>
              <a:t>an</a:t>
            </a:r>
            <a:r>
              <a:rPr sz="900" kern="0" spc="26" dirty="0">
                <a:solidFill>
                  <a:srgbClr val="252525"/>
                </a:solidFill>
                <a:latin typeface="Arial MT"/>
                <a:cs typeface="Arial MT"/>
              </a:rPr>
              <a:t> </a:t>
            </a:r>
            <a:r>
              <a:rPr sz="900" kern="0" dirty="0">
                <a:solidFill>
                  <a:srgbClr val="252525"/>
                </a:solidFill>
                <a:latin typeface="Arial MT"/>
                <a:cs typeface="Arial MT"/>
              </a:rPr>
              <a:t>average</a:t>
            </a:r>
            <a:r>
              <a:rPr sz="900" kern="0" spc="30" dirty="0">
                <a:solidFill>
                  <a:srgbClr val="252525"/>
                </a:solidFill>
                <a:latin typeface="Arial MT"/>
                <a:cs typeface="Arial MT"/>
              </a:rPr>
              <a:t> </a:t>
            </a:r>
            <a:r>
              <a:rPr sz="900" kern="0" dirty="0">
                <a:solidFill>
                  <a:srgbClr val="252525"/>
                </a:solidFill>
                <a:latin typeface="Arial MT"/>
                <a:cs typeface="Arial MT"/>
              </a:rPr>
              <a:t>faithfulness</a:t>
            </a:r>
            <a:r>
              <a:rPr sz="900" kern="0" spc="26" dirty="0">
                <a:solidFill>
                  <a:srgbClr val="252525"/>
                </a:solidFill>
                <a:latin typeface="Arial MT"/>
                <a:cs typeface="Arial MT"/>
              </a:rPr>
              <a:t> </a:t>
            </a:r>
            <a:r>
              <a:rPr sz="900" kern="0" dirty="0">
                <a:solidFill>
                  <a:srgbClr val="252525"/>
                </a:solidFill>
                <a:latin typeface="Arial MT"/>
                <a:cs typeface="Arial MT"/>
              </a:rPr>
              <a:t>of</a:t>
            </a:r>
            <a:r>
              <a:rPr sz="900" kern="0" spc="30" dirty="0">
                <a:solidFill>
                  <a:srgbClr val="252525"/>
                </a:solidFill>
                <a:latin typeface="Arial MT"/>
                <a:cs typeface="Arial MT"/>
              </a:rPr>
              <a:t> </a:t>
            </a:r>
            <a:r>
              <a:rPr sz="900" kern="0" dirty="0">
                <a:solidFill>
                  <a:srgbClr val="252525"/>
                </a:solidFill>
                <a:latin typeface="Arial MT"/>
                <a:cs typeface="Arial MT"/>
              </a:rPr>
              <a:t>only</a:t>
            </a:r>
            <a:r>
              <a:rPr sz="900" kern="0" spc="30" dirty="0">
                <a:solidFill>
                  <a:srgbClr val="252525"/>
                </a:solidFill>
                <a:latin typeface="Arial MT"/>
                <a:cs typeface="Arial MT"/>
              </a:rPr>
              <a:t> </a:t>
            </a:r>
            <a:r>
              <a:rPr sz="900" kern="0" dirty="0">
                <a:solidFill>
                  <a:srgbClr val="252525"/>
                </a:solidFill>
                <a:latin typeface="Arial MT"/>
                <a:cs typeface="Arial MT"/>
              </a:rPr>
              <a:t>25%,</a:t>
            </a:r>
            <a:r>
              <a:rPr sz="900" kern="0" spc="26" dirty="0">
                <a:solidFill>
                  <a:srgbClr val="252525"/>
                </a:solidFill>
                <a:latin typeface="Arial MT"/>
                <a:cs typeface="Arial MT"/>
              </a:rPr>
              <a:t> </a:t>
            </a:r>
            <a:r>
              <a:rPr sz="900" kern="0" dirty="0">
                <a:solidFill>
                  <a:srgbClr val="252525"/>
                </a:solidFill>
                <a:latin typeface="Arial MT"/>
                <a:cs typeface="Arial MT"/>
              </a:rPr>
              <a:t>and</a:t>
            </a:r>
            <a:r>
              <a:rPr sz="900" kern="0" spc="30" dirty="0">
                <a:solidFill>
                  <a:srgbClr val="252525"/>
                </a:solidFill>
                <a:latin typeface="Arial MT"/>
                <a:cs typeface="Arial MT"/>
              </a:rPr>
              <a:t> </a:t>
            </a:r>
            <a:r>
              <a:rPr sz="900" kern="0" spc="-8" dirty="0">
                <a:solidFill>
                  <a:srgbClr val="252525"/>
                </a:solidFill>
                <a:latin typeface="Arial MT"/>
                <a:cs typeface="Arial MT"/>
              </a:rPr>
              <a:t>DeepSeek</a:t>
            </a:r>
            <a:r>
              <a:rPr sz="900" kern="0" spc="26" dirty="0">
                <a:solidFill>
                  <a:srgbClr val="252525"/>
                </a:solidFill>
                <a:latin typeface="Arial MT"/>
                <a:cs typeface="Arial MT"/>
              </a:rPr>
              <a:t> </a:t>
            </a:r>
            <a:r>
              <a:rPr sz="900" kern="0" spc="-53" dirty="0">
                <a:solidFill>
                  <a:srgbClr val="252525"/>
                </a:solidFill>
                <a:latin typeface="Arial MT"/>
                <a:cs typeface="Arial MT"/>
              </a:rPr>
              <a:t>R1</a:t>
            </a:r>
            <a:r>
              <a:rPr sz="900" kern="0" spc="30" dirty="0">
                <a:solidFill>
                  <a:srgbClr val="252525"/>
                </a:solidFill>
                <a:latin typeface="Arial MT"/>
                <a:cs typeface="Arial MT"/>
              </a:rPr>
              <a:t> </a:t>
            </a:r>
            <a:r>
              <a:rPr sz="900" kern="0" dirty="0">
                <a:solidFill>
                  <a:srgbClr val="252525"/>
                </a:solidFill>
                <a:latin typeface="Arial MT"/>
                <a:cs typeface="Arial MT"/>
              </a:rPr>
              <a:t>has</a:t>
            </a:r>
            <a:r>
              <a:rPr sz="900" kern="0" spc="30" dirty="0">
                <a:solidFill>
                  <a:srgbClr val="252525"/>
                </a:solidFill>
                <a:latin typeface="Arial MT"/>
                <a:cs typeface="Arial MT"/>
              </a:rPr>
              <a:t> </a:t>
            </a:r>
            <a:r>
              <a:rPr sz="900" kern="0" dirty="0">
                <a:solidFill>
                  <a:srgbClr val="252525"/>
                </a:solidFill>
                <a:latin typeface="Arial MT"/>
                <a:cs typeface="Arial MT"/>
              </a:rPr>
              <a:t>39%.This</a:t>
            </a:r>
            <a:r>
              <a:rPr sz="900" kern="0" spc="26" dirty="0">
                <a:solidFill>
                  <a:srgbClr val="252525"/>
                </a:solidFill>
                <a:latin typeface="Arial MT"/>
                <a:cs typeface="Arial MT"/>
              </a:rPr>
              <a:t> </a:t>
            </a:r>
            <a:r>
              <a:rPr sz="900" kern="0" dirty="0">
                <a:solidFill>
                  <a:srgbClr val="252525"/>
                </a:solidFill>
                <a:latin typeface="Arial MT"/>
                <a:cs typeface="Arial MT"/>
              </a:rPr>
              <a:t>indicates</a:t>
            </a:r>
            <a:r>
              <a:rPr sz="900" kern="0" spc="30" dirty="0">
                <a:solidFill>
                  <a:srgbClr val="252525"/>
                </a:solidFill>
                <a:latin typeface="Arial MT"/>
                <a:cs typeface="Arial MT"/>
              </a:rPr>
              <a:t> </a:t>
            </a:r>
            <a:r>
              <a:rPr sz="900" kern="0" spc="49" dirty="0">
                <a:solidFill>
                  <a:srgbClr val="252525"/>
                </a:solidFill>
                <a:latin typeface="Arial MT"/>
                <a:cs typeface="Arial MT"/>
              </a:rPr>
              <a:t>that</a:t>
            </a:r>
            <a:r>
              <a:rPr sz="900" kern="0" spc="26" dirty="0">
                <a:solidFill>
                  <a:srgbClr val="252525"/>
                </a:solidFill>
                <a:latin typeface="Arial MT"/>
                <a:cs typeface="Arial MT"/>
              </a:rPr>
              <a:t> </a:t>
            </a:r>
            <a:r>
              <a:rPr sz="900" kern="0" dirty="0">
                <a:solidFill>
                  <a:srgbClr val="252525"/>
                </a:solidFill>
                <a:latin typeface="Arial MT"/>
                <a:cs typeface="Arial MT"/>
              </a:rPr>
              <a:t>these</a:t>
            </a:r>
            <a:r>
              <a:rPr sz="900" kern="0" spc="30" dirty="0">
                <a:solidFill>
                  <a:srgbClr val="252525"/>
                </a:solidFill>
                <a:latin typeface="Arial MT"/>
                <a:cs typeface="Arial MT"/>
              </a:rPr>
              <a:t> </a:t>
            </a:r>
            <a:r>
              <a:rPr sz="900" kern="0" dirty="0">
                <a:solidFill>
                  <a:srgbClr val="252525"/>
                </a:solidFill>
                <a:latin typeface="Arial MT"/>
                <a:cs typeface="Arial MT"/>
              </a:rPr>
              <a:t>models</a:t>
            </a:r>
            <a:r>
              <a:rPr sz="900" kern="0" spc="30" dirty="0">
                <a:solidFill>
                  <a:srgbClr val="252525"/>
                </a:solidFill>
                <a:latin typeface="Arial MT"/>
                <a:cs typeface="Arial MT"/>
              </a:rPr>
              <a:t> </a:t>
            </a:r>
            <a:r>
              <a:rPr sz="900" kern="0" dirty="0">
                <a:solidFill>
                  <a:srgbClr val="252525"/>
                </a:solidFill>
                <a:latin typeface="Arial MT"/>
                <a:cs typeface="Arial MT"/>
              </a:rPr>
              <a:t>often</a:t>
            </a:r>
            <a:r>
              <a:rPr sz="900" kern="0" spc="26" dirty="0">
                <a:solidFill>
                  <a:srgbClr val="252525"/>
                </a:solidFill>
                <a:latin typeface="Arial MT"/>
                <a:cs typeface="Arial MT"/>
              </a:rPr>
              <a:t> </a:t>
            </a:r>
            <a:r>
              <a:rPr sz="900" kern="0" dirty="0">
                <a:solidFill>
                  <a:srgbClr val="252525"/>
                </a:solidFill>
                <a:latin typeface="Arial MT"/>
                <a:cs typeface="Arial MT"/>
              </a:rPr>
              <a:t>fail</a:t>
            </a:r>
            <a:r>
              <a:rPr sz="900" kern="0" spc="30" dirty="0">
                <a:solidFill>
                  <a:srgbClr val="252525"/>
                </a:solidFill>
                <a:latin typeface="Arial MT"/>
                <a:cs typeface="Arial MT"/>
              </a:rPr>
              <a:t> </a:t>
            </a:r>
            <a:r>
              <a:rPr sz="900" kern="0" spc="60" dirty="0">
                <a:solidFill>
                  <a:srgbClr val="252525"/>
                </a:solidFill>
                <a:latin typeface="Arial MT"/>
                <a:cs typeface="Arial MT"/>
              </a:rPr>
              <a:t>to</a:t>
            </a:r>
            <a:r>
              <a:rPr sz="900" kern="0" spc="23" dirty="0">
                <a:solidFill>
                  <a:srgbClr val="252525"/>
                </a:solidFill>
                <a:latin typeface="Arial MT"/>
                <a:cs typeface="Arial MT"/>
              </a:rPr>
              <a:t> </a:t>
            </a:r>
            <a:r>
              <a:rPr sz="900" kern="0" spc="45" dirty="0">
                <a:solidFill>
                  <a:srgbClr val="252525"/>
                </a:solidFill>
                <a:latin typeface="Arial MT"/>
                <a:cs typeface="Arial MT"/>
              </a:rPr>
              <a:t>truthfully</a:t>
            </a:r>
            <a:r>
              <a:rPr sz="900" kern="0" spc="30" dirty="0">
                <a:solidFill>
                  <a:srgbClr val="252525"/>
                </a:solidFill>
                <a:latin typeface="Arial MT"/>
                <a:cs typeface="Arial MT"/>
              </a:rPr>
              <a:t> </a:t>
            </a:r>
            <a:r>
              <a:rPr sz="900" kern="0" spc="45" dirty="0">
                <a:solidFill>
                  <a:srgbClr val="252525"/>
                </a:solidFill>
                <a:latin typeface="Arial MT"/>
                <a:cs typeface="Arial MT"/>
              </a:rPr>
              <a:t>mention</a:t>
            </a:r>
            <a:r>
              <a:rPr sz="900" kern="0" spc="26" dirty="0">
                <a:solidFill>
                  <a:srgbClr val="252525"/>
                </a:solidFill>
                <a:latin typeface="Arial MT"/>
                <a:cs typeface="Arial MT"/>
              </a:rPr>
              <a:t> </a:t>
            </a:r>
            <a:r>
              <a:rPr sz="900" kern="0" spc="19" dirty="0">
                <a:solidFill>
                  <a:srgbClr val="252525"/>
                </a:solidFill>
                <a:latin typeface="Arial MT"/>
                <a:cs typeface="Arial MT"/>
              </a:rPr>
              <a:t>the </a:t>
            </a:r>
            <a:r>
              <a:rPr sz="900" kern="0" spc="56" dirty="0">
                <a:solidFill>
                  <a:srgbClr val="252525"/>
                </a:solidFill>
                <a:latin typeface="Arial MT"/>
                <a:cs typeface="Arial MT"/>
              </a:rPr>
              <a:t>prompt</a:t>
            </a:r>
            <a:r>
              <a:rPr sz="900" kern="0" spc="15" dirty="0">
                <a:solidFill>
                  <a:srgbClr val="252525"/>
                </a:solidFill>
                <a:latin typeface="Arial MT"/>
                <a:cs typeface="Arial MT"/>
              </a:rPr>
              <a:t> </a:t>
            </a:r>
            <a:r>
              <a:rPr sz="900" kern="0" spc="41" dirty="0">
                <a:solidFill>
                  <a:srgbClr val="252525"/>
                </a:solidFill>
                <a:latin typeface="Arial MT"/>
                <a:cs typeface="Arial MT"/>
              </a:rPr>
              <a:t>in</a:t>
            </a:r>
            <a:r>
              <a:rPr sz="900" kern="0" spc="19" dirty="0">
                <a:solidFill>
                  <a:srgbClr val="252525"/>
                </a:solidFill>
                <a:latin typeface="Arial MT"/>
                <a:cs typeface="Arial MT"/>
              </a:rPr>
              <a:t> </a:t>
            </a:r>
            <a:r>
              <a:rPr sz="900" kern="0" spc="38" dirty="0">
                <a:solidFill>
                  <a:srgbClr val="252525"/>
                </a:solidFill>
                <a:latin typeface="Arial MT"/>
                <a:cs typeface="Arial MT"/>
              </a:rPr>
              <a:t>the</a:t>
            </a:r>
            <a:r>
              <a:rPr sz="900" kern="0" spc="19" dirty="0">
                <a:solidFill>
                  <a:srgbClr val="252525"/>
                </a:solidFill>
                <a:latin typeface="Arial MT"/>
                <a:cs typeface="Arial MT"/>
              </a:rPr>
              <a:t> </a:t>
            </a:r>
            <a:r>
              <a:rPr sz="900" kern="0" spc="-23" dirty="0">
                <a:solidFill>
                  <a:srgbClr val="252525"/>
                </a:solidFill>
                <a:latin typeface="Arial MT"/>
                <a:cs typeface="Arial MT"/>
              </a:rPr>
              <a:t>CoT</a:t>
            </a:r>
            <a:r>
              <a:rPr sz="900" kern="0" spc="19" dirty="0">
                <a:solidFill>
                  <a:srgbClr val="252525"/>
                </a:solidFill>
                <a:latin typeface="Arial MT"/>
                <a:cs typeface="Arial MT"/>
              </a:rPr>
              <a:t> </a:t>
            </a:r>
            <a:r>
              <a:rPr sz="900" kern="0" dirty="0">
                <a:solidFill>
                  <a:srgbClr val="252525"/>
                </a:solidFill>
                <a:latin typeface="Arial MT"/>
                <a:cs typeface="Arial MT"/>
              </a:rPr>
              <a:t>when</a:t>
            </a:r>
            <a:r>
              <a:rPr sz="900" kern="0" spc="19" dirty="0">
                <a:solidFill>
                  <a:srgbClr val="252525"/>
                </a:solidFill>
                <a:latin typeface="Arial MT"/>
                <a:cs typeface="Arial MT"/>
              </a:rPr>
              <a:t> </a:t>
            </a:r>
            <a:r>
              <a:rPr sz="900" kern="0" dirty="0">
                <a:solidFill>
                  <a:srgbClr val="252525"/>
                </a:solidFill>
                <a:latin typeface="Arial MT"/>
                <a:cs typeface="Arial MT"/>
              </a:rPr>
              <a:t>using</a:t>
            </a:r>
            <a:r>
              <a:rPr sz="900" kern="0" spc="15" dirty="0">
                <a:solidFill>
                  <a:srgbClr val="252525"/>
                </a:solidFill>
                <a:latin typeface="Arial MT"/>
                <a:cs typeface="Arial MT"/>
              </a:rPr>
              <a:t> </a:t>
            </a:r>
            <a:r>
              <a:rPr sz="900" kern="0" dirty="0">
                <a:solidFill>
                  <a:srgbClr val="252525"/>
                </a:solidFill>
                <a:latin typeface="Arial MT"/>
                <a:cs typeface="Arial MT"/>
              </a:rPr>
              <a:t>it,</a:t>
            </a:r>
            <a:r>
              <a:rPr sz="900" kern="0" spc="19" dirty="0">
                <a:solidFill>
                  <a:srgbClr val="252525"/>
                </a:solidFill>
                <a:latin typeface="Arial MT"/>
                <a:cs typeface="Arial MT"/>
              </a:rPr>
              <a:t> </a:t>
            </a:r>
            <a:r>
              <a:rPr sz="900" kern="0" dirty="0">
                <a:solidFill>
                  <a:srgbClr val="252525"/>
                </a:solidFill>
                <a:latin typeface="Arial MT"/>
                <a:cs typeface="Arial MT"/>
              </a:rPr>
              <a:t>making</a:t>
            </a:r>
            <a:r>
              <a:rPr sz="900" kern="0" spc="19" dirty="0">
                <a:solidFill>
                  <a:srgbClr val="252525"/>
                </a:solidFill>
                <a:latin typeface="Arial MT"/>
                <a:cs typeface="Arial MT"/>
              </a:rPr>
              <a:t> </a:t>
            </a:r>
            <a:r>
              <a:rPr sz="900" kern="0" spc="60" dirty="0">
                <a:solidFill>
                  <a:srgbClr val="252525"/>
                </a:solidFill>
                <a:latin typeface="Arial MT"/>
                <a:cs typeface="Arial MT"/>
              </a:rPr>
              <a:t>it</a:t>
            </a:r>
            <a:r>
              <a:rPr sz="900" kern="0" spc="19" dirty="0">
                <a:solidFill>
                  <a:srgbClr val="252525"/>
                </a:solidFill>
                <a:latin typeface="Arial MT"/>
                <a:cs typeface="Arial MT"/>
              </a:rPr>
              <a:t> </a:t>
            </a:r>
            <a:r>
              <a:rPr sz="900" kern="0" spc="38" dirty="0">
                <a:solidFill>
                  <a:srgbClr val="252525"/>
                </a:solidFill>
                <a:latin typeface="Arial MT"/>
                <a:cs typeface="Arial MT"/>
              </a:rPr>
              <a:t>difficult</a:t>
            </a:r>
            <a:r>
              <a:rPr sz="900" kern="0" spc="15" dirty="0">
                <a:solidFill>
                  <a:srgbClr val="252525"/>
                </a:solidFill>
                <a:latin typeface="Arial MT"/>
                <a:cs typeface="Arial MT"/>
              </a:rPr>
              <a:t> </a:t>
            </a:r>
            <a:r>
              <a:rPr sz="900" kern="0" spc="60" dirty="0">
                <a:solidFill>
                  <a:srgbClr val="252525"/>
                </a:solidFill>
                <a:latin typeface="Arial MT"/>
                <a:cs typeface="Arial MT"/>
              </a:rPr>
              <a:t>to</a:t>
            </a:r>
            <a:r>
              <a:rPr sz="900" kern="0" spc="15" dirty="0">
                <a:solidFill>
                  <a:srgbClr val="252525"/>
                </a:solidFill>
                <a:latin typeface="Arial MT"/>
                <a:cs typeface="Arial MT"/>
              </a:rPr>
              <a:t> </a:t>
            </a:r>
            <a:r>
              <a:rPr sz="900" kern="0" dirty="0">
                <a:solidFill>
                  <a:srgbClr val="252525"/>
                </a:solidFill>
                <a:latin typeface="Arial MT"/>
                <a:cs typeface="Arial MT"/>
              </a:rPr>
              <a:t>accurately</a:t>
            </a:r>
            <a:r>
              <a:rPr sz="900" kern="0" spc="19" dirty="0">
                <a:solidFill>
                  <a:srgbClr val="252525"/>
                </a:solidFill>
                <a:latin typeface="Arial MT"/>
                <a:cs typeface="Arial MT"/>
              </a:rPr>
              <a:t> </a:t>
            </a:r>
            <a:r>
              <a:rPr sz="900" kern="0" spc="-30" dirty="0">
                <a:solidFill>
                  <a:srgbClr val="252525"/>
                </a:solidFill>
                <a:latin typeface="Arial MT"/>
                <a:cs typeface="Arial MT"/>
              </a:rPr>
              <a:t>assess</a:t>
            </a:r>
            <a:r>
              <a:rPr sz="900" kern="0" spc="19" dirty="0">
                <a:solidFill>
                  <a:srgbClr val="252525"/>
                </a:solidFill>
                <a:latin typeface="Arial MT"/>
                <a:cs typeface="Arial MT"/>
              </a:rPr>
              <a:t> </a:t>
            </a:r>
            <a:r>
              <a:rPr sz="900" kern="0" spc="38" dirty="0">
                <a:solidFill>
                  <a:srgbClr val="252525"/>
                </a:solidFill>
                <a:latin typeface="Arial MT"/>
                <a:cs typeface="Arial MT"/>
              </a:rPr>
              <a:t>their</a:t>
            </a:r>
            <a:r>
              <a:rPr sz="900" kern="0" spc="15" dirty="0">
                <a:solidFill>
                  <a:srgbClr val="252525"/>
                </a:solidFill>
                <a:latin typeface="Arial MT"/>
                <a:cs typeface="Arial MT"/>
              </a:rPr>
              <a:t> </a:t>
            </a:r>
            <a:r>
              <a:rPr sz="900" kern="0" dirty="0">
                <a:solidFill>
                  <a:srgbClr val="252525"/>
                </a:solidFill>
                <a:latin typeface="Arial MT"/>
                <a:cs typeface="Arial MT"/>
              </a:rPr>
              <a:t>reasoning</a:t>
            </a:r>
            <a:r>
              <a:rPr sz="900" kern="0" spc="19" dirty="0">
                <a:solidFill>
                  <a:srgbClr val="252525"/>
                </a:solidFill>
                <a:latin typeface="Arial MT"/>
                <a:cs typeface="Arial MT"/>
              </a:rPr>
              <a:t> </a:t>
            </a:r>
            <a:r>
              <a:rPr sz="900" kern="0" spc="-8" dirty="0">
                <a:solidFill>
                  <a:srgbClr val="252525"/>
                </a:solidFill>
                <a:latin typeface="Arial MT"/>
                <a:cs typeface="Arial MT"/>
              </a:rPr>
              <a:t>process.</a:t>
            </a:r>
            <a:endParaRPr sz="900" kern="0">
              <a:solidFill>
                <a:sysClr val="windowText" lastClr="000000"/>
              </a:solidFill>
              <a:latin typeface="Arial MT"/>
              <a:cs typeface="Arial MT"/>
            </a:endParaRPr>
          </a:p>
        </p:txBody>
      </p:sp>
      <p:grpSp>
        <p:nvGrpSpPr>
          <p:cNvPr id="4" name="object 4"/>
          <p:cNvGrpSpPr/>
          <p:nvPr/>
        </p:nvGrpSpPr>
        <p:grpSpPr>
          <a:xfrm>
            <a:off x="215693" y="143504"/>
            <a:ext cx="678180" cy="645319"/>
            <a:chOff x="287591" y="191338"/>
            <a:chExt cx="904240" cy="860425"/>
          </a:xfrm>
        </p:grpSpPr>
        <p:sp>
          <p:nvSpPr>
            <p:cNvPr id="5" name="object 5"/>
            <p:cNvSpPr/>
            <p:nvPr/>
          </p:nvSpPr>
          <p:spPr>
            <a:xfrm>
              <a:off x="287591" y="191338"/>
              <a:ext cx="619125" cy="722630"/>
            </a:xfrm>
            <a:custGeom>
              <a:avLst/>
              <a:gdLst/>
              <a:ahLst/>
              <a:cxnLst/>
              <a:rect l="l" t="t" r="r" b="b"/>
              <a:pathLst>
                <a:path w="619125" h="722630">
                  <a:moveTo>
                    <a:pt x="619125" y="722223"/>
                  </a:moveTo>
                  <a:lnTo>
                    <a:pt x="0" y="722223"/>
                  </a:lnTo>
                  <a:lnTo>
                    <a:pt x="0" y="0"/>
                  </a:lnTo>
                  <a:lnTo>
                    <a:pt x="619125" y="0"/>
                  </a:lnTo>
                  <a:lnTo>
                    <a:pt x="619125" y="4762"/>
                  </a:lnTo>
                  <a:lnTo>
                    <a:pt x="9525" y="4762"/>
                  </a:lnTo>
                  <a:lnTo>
                    <a:pt x="4762" y="9524"/>
                  </a:lnTo>
                  <a:lnTo>
                    <a:pt x="9525" y="9524"/>
                  </a:lnTo>
                  <a:lnTo>
                    <a:pt x="9525" y="712698"/>
                  </a:lnTo>
                  <a:lnTo>
                    <a:pt x="4762" y="712698"/>
                  </a:lnTo>
                  <a:lnTo>
                    <a:pt x="9525" y="717461"/>
                  </a:lnTo>
                  <a:lnTo>
                    <a:pt x="619125" y="717461"/>
                  </a:lnTo>
                  <a:lnTo>
                    <a:pt x="619125" y="722223"/>
                  </a:lnTo>
                  <a:close/>
                </a:path>
                <a:path w="619125" h="722630">
                  <a:moveTo>
                    <a:pt x="9525" y="9524"/>
                  </a:moveTo>
                  <a:lnTo>
                    <a:pt x="4762" y="9524"/>
                  </a:lnTo>
                  <a:lnTo>
                    <a:pt x="9525" y="4762"/>
                  </a:lnTo>
                  <a:lnTo>
                    <a:pt x="9525" y="9524"/>
                  </a:lnTo>
                  <a:close/>
                </a:path>
                <a:path w="619125" h="722630">
                  <a:moveTo>
                    <a:pt x="609600" y="9524"/>
                  </a:moveTo>
                  <a:lnTo>
                    <a:pt x="9525" y="9524"/>
                  </a:lnTo>
                  <a:lnTo>
                    <a:pt x="9525" y="4762"/>
                  </a:lnTo>
                  <a:lnTo>
                    <a:pt x="609600" y="4762"/>
                  </a:lnTo>
                  <a:lnTo>
                    <a:pt x="609600" y="9524"/>
                  </a:lnTo>
                  <a:close/>
                </a:path>
                <a:path w="619125" h="722630">
                  <a:moveTo>
                    <a:pt x="609600" y="717461"/>
                  </a:moveTo>
                  <a:lnTo>
                    <a:pt x="609600" y="4762"/>
                  </a:lnTo>
                  <a:lnTo>
                    <a:pt x="614362" y="9524"/>
                  </a:lnTo>
                  <a:lnTo>
                    <a:pt x="619125" y="9524"/>
                  </a:lnTo>
                  <a:lnTo>
                    <a:pt x="619125" y="712698"/>
                  </a:lnTo>
                  <a:lnTo>
                    <a:pt x="614362" y="712698"/>
                  </a:lnTo>
                  <a:lnTo>
                    <a:pt x="609600" y="717461"/>
                  </a:lnTo>
                  <a:close/>
                </a:path>
                <a:path w="619125" h="722630">
                  <a:moveTo>
                    <a:pt x="619125" y="9524"/>
                  </a:moveTo>
                  <a:lnTo>
                    <a:pt x="614362" y="9524"/>
                  </a:lnTo>
                  <a:lnTo>
                    <a:pt x="609600" y="4762"/>
                  </a:lnTo>
                  <a:lnTo>
                    <a:pt x="619125" y="4762"/>
                  </a:lnTo>
                  <a:lnTo>
                    <a:pt x="619125" y="9524"/>
                  </a:lnTo>
                  <a:close/>
                </a:path>
                <a:path w="619125" h="722630">
                  <a:moveTo>
                    <a:pt x="9525" y="717461"/>
                  </a:moveTo>
                  <a:lnTo>
                    <a:pt x="4762" y="712698"/>
                  </a:lnTo>
                  <a:lnTo>
                    <a:pt x="9525" y="712698"/>
                  </a:lnTo>
                  <a:lnTo>
                    <a:pt x="9525" y="717461"/>
                  </a:lnTo>
                  <a:close/>
                </a:path>
                <a:path w="619125" h="722630">
                  <a:moveTo>
                    <a:pt x="609600" y="717461"/>
                  </a:moveTo>
                  <a:lnTo>
                    <a:pt x="9525" y="717461"/>
                  </a:lnTo>
                  <a:lnTo>
                    <a:pt x="9525" y="712698"/>
                  </a:lnTo>
                  <a:lnTo>
                    <a:pt x="609600" y="712698"/>
                  </a:lnTo>
                  <a:lnTo>
                    <a:pt x="609600" y="717461"/>
                  </a:lnTo>
                  <a:close/>
                </a:path>
                <a:path w="619125" h="722630">
                  <a:moveTo>
                    <a:pt x="619125" y="717461"/>
                  </a:moveTo>
                  <a:lnTo>
                    <a:pt x="609600" y="717461"/>
                  </a:lnTo>
                  <a:lnTo>
                    <a:pt x="614362" y="712698"/>
                  </a:lnTo>
                  <a:lnTo>
                    <a:pt x="619125" y="712698"/>
                  </a:lnTo>
                  <a:lnTo>
                    <a:pt x="619125" y="717461"/>
                  </a:lnTo>
                  <a:close/>
                </a:path>
              </a:pathLst>
            </a:custGeom>
            <a:solidFill>
              <a:srgbClr val="808080"/>
            </a:solidFill>
          </p:spPr>
          <p:txBody>
            <a:bodyPr wrap="square" lIns="0" tIns="0" rIns="0" bIns="0" rtlCol="0"/>
            <a:lstStyle/>
            <a:p>
              <a:pPr defTabSz="685800"/>
              <a:endParaRPr sz="1350" kern="0">
                <a:solidFill>
                  <a:sysClr val="windowText" lastClr="000000"/>
                </a:solidFill>
              </a:endParaRPr>
            </a:p>
          </p:txBody>
        </p:sp>
        <p:sp>
          <p:nvSpPr>
            <p:cNvPr id="6" name="object 6"/>
            <p:cNvSpPr/>
            <p:nvPr/>
          </p:nvSpPr>
          <p:spPr>
            <a:xfrm>
              <a:off x="635508" y="591311"/>
              <a:ext cx="556260" cy="460375"/>
            </a:xfrm>
            <a:custGeom>
              <a:avLst/>
              <a:gdLst/>
              <a:ahLst/>
              <a:cxnLst/>
              <a:rect l="l" t="t" r="r" b="b"/>
              <a:pathLst>
                <a:path w="556260" h="460375">
                  <a:moveTo>
                    <a:pt x="556260" y="460248"/>
                  </a:moveTo>
                  <a:lnTo>
                    <a:pt x="0" y="460248"/>
                  </a:lnTo>
                  <a:lnTo>
                    <a:pt x="0" y="0"/>
                  </a:lnTo>
                  <a:lnTo>
                    <a:pt x="556260" y="0"/>
                  </a:lnTo>
                  <a:lnTo>
                    <a:pt x="556260" y="460248"/>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grpSp>
      <p:grpSp>
        <p:nvGrpSpPr>
          <p:cNvPr id="7" name="object 7"/>
          <p:cNvGrpSpPr/>
          <p:nvPr/>
        </p:nvGrpSpPr>
        <p:grpSpPr>
          <a:xfrm>
            <a:off x="680238" y="1222962"/>
            <a:ext cx="6894671" cy="3836194"/>
            <a:chOff x="906983" y="1630616"/>
            <a:chExt cx="9192895" cy="5114925"/>
          </a:xfrm>
        </p:grpSpPr>
        <p:sp>
          <p:nvSpPr>
            <p:cNvPr id="8" name="object 8"/>
            <p:cNvSpPr/>
            <p:nvPr/>
          </p:nvSpPr>
          <p:spPr>
            <a:xfrm>
              <a:off x="906983" y="1630616"/>
              <a:ext cx="540385" cy="540385"/>
            </a:xfrm>
            <a:custGeom>
              <a:avLst/>
              <a:gdLst/>
              <a:ahLst/>
              <a:cxnLst/>
              <a:rect l="l" t="t" r="r" b="b"/>
              <a:pathLst>
                <a:path w="540385" h="540385">
                  <a:moveTo>
                    <a:pt x="450011" y="540004"/>
                  </a:moveTo>
                  <a:lnTo>
                    <a:pt x="90004" y="540004"/>
                  </a:lnTo>
                  <a:lnTo>
                    <a:pt x="55046" y="532905"/>
                  </a:lnTo>
                  <a:lnTo>
                    <a:pt x="26428" y="513575"/>
                  </a:lnTo>
                  <a:lnTo>
                    <a:pt x="7098" y="484957"/>
                  </a:lnTo>
                  <a:lnTo>
                    <a:pt x="0" y="449999"/>
                  </a:lnTo>
                  <a:lnTo>
                    <a:pt x="0" y="90004"/>
                  </a:lnTo>
                  <a:lnTo>
                    <a:pt x="7098" y="55046"/>
                  </a:lnTo>
                  <a:lnTo>
                    <a:pt x="26428" y="26428"/>
                  </a:lnTo>
                  <a:lnTo>
                    <a:pt x="55046" y="7098"/>
                  </a:lnTo>
                  <a:lnTo>
                    <a:pt x="90004" y="0"/>
                  </a:lnTo>
                  <a:lnTo>
                    <a:pt x="450011" y="0"/>
                  </a:lnTo>
                  <a:lnTo>
                    <a:pt x="484926" y="7098"/>
                  </a:lnTo>
                  <a:lnTo>
                    <a:pt x="513552" y="26428"/>
                  </a:lnTo>
                  <a:lnTo>
                    <a:pt x="520022" y="35979"/>
                  </a:lnTo>
                  <a:lnTo>
                    <a:pt x="90004" y="35979"/>
                  </a:lnTo>
                  <a:lnTo>
                    <a:pt x="68999" y="40232"/>
                  </a:lnTo>
                  <a:lnTo>
                    <a:pt x="51823" y="51823"/>
                  </a:lnTo>
                  <a:lnTo>
                    <a:pt x="40232" y="68999"/>
                  </a:lnTo>
                  <a:lnTo>
                    <a:pt x="35979" y="90004"/>
                  </a:lnTo>
                  <a:lnTo>
                    <a:pt x="35979" y="449999"/>
                  </a:lnTo>
                  <a:lnTo>
                    <a:pt x="40232" y="471004"/>
                  </a:lnTo>
                  <a:lnTo>
                    <a:pt x="51823" y="488180"/>
                  </a:lnTo>
                  <a:lnTo>
                    <a:pt x="68999" y="499771"/>
                  </a:lnTo>
                  <a:lnTo>
                    <a:pt x="90004" y="504024"/>
                  </a:lnTo>
                  <a:lnTo>
                    <a:pt x="520039" y="504024"/>
                  </a:lnTo>
                  <a:lnTo>
                    <a:pt x="513588" y="513575"/>
                  </a:lnTo>
                  <a:lnTo>
                    <a:pt x="484970" y="532905"/>
                  </a:lnTo>
                  <a:lnTo>
                    <a:pt x="450011" y="540004"/>
                  </a:lnTo>
                  <a:close/>
                </a:path>
                <a:path w="540385" h="540385">
                  <a:moveTo>
                    <a:pt x="520039" y="504024"/>
                  </a:moveTo>
                  <a:lnTo>
                    <a:pt x="450011" y="504024"/>
                  </a:lnTo>
                  <a:lnTo>
                    <a:pt x="471017" y="499771"/>
                  </a:lnTo>
                  <a:lnTo>
                    <a:pt x="488192" y="488180"/>
                  </a:lnTo>
                  <a:lnTo>
                    <a:pt x="499784" y="471004"/>
                  </a:lnTo>
                  <a:lnTo>
                    <a:pt x="504037" y="449999"/>
                  </a:lnTo>
                  <a:lnTo>
                    <a:pt x="504037" y="90004"/>
                  </a:lnTo>
                  <a:lnTo>
                    <a:pt x="499784" y="68999"/>
                  </a:lnTo>
                  <a:lnTo>
                    <a:pt x="488192" y="51823"/>
                  </a:lnTo>
                  <a:lnTo>
                    <a:pt x="471017" y="40232"/>
                  </a:lnTo>
                  <a:lnTo>
                    <a:pt x="450011" y="35979"/>
                  </a:lnTo>
                  <a:lnTo>
                    <a:pt x="520022" y="35979"/>
                  </a:lnTo>
                  <a:lnTo>
                    <a:pt x="532900" y="55046"/>
                  </a:lnTo>
                  <a:lnTo>
                    <a:pt x="540016" y="90004"/>
                  </a:lnTo>
                  <a:lnTo>
                    <a:pt x="540016" y="449999"/>
                  </a:lnTo>
                  <a:lnTo>
                    <a:pt x="532918" y="484957"/>
                  </a:lnTo>
                  <a:lnTo>
                    <a:pt x="520039" y="504024"/>
                  </a:lnTo>
                  <a:close/>
                </a:path>
                <a:path w="540385" h="540385">
                  <a:moveTo>
                    <a:pt x="106235" y="433768"/>
                  </a:moveTo>
                  <a:lnTo>
                    <a:pt x="112036" y="354649"/>
                  </a:lnTo>
                  <a:lnTo>
                    <a:pt x="124794" y="289954"/>
                  </a:lnTo>
                  <a:lnTo>
                    <a:pt x="148666" y="242887"/>
                  </a:lnTo>
                  <a:lnTo>
                    <a:pt x="254698" y="136855"/>
                  </a:lnTo>
                  <a:lnTo>
                    <a:pt x="289446" y="113866"/>
                  </a:lnTo>
                  <a:lnTo>
                    <a:pt x="328930" y="106222"/>
                  </a:lnTo>
                  <a:lnTo>
                    <a:pt x="349011" y="108131"/>
                  </a:lnTo>
                  <a:lnTo>
                    <a:pt x="368482" y="113866"/>
                  </a:lnTo>
                  <a:lnTo>
                    <a:pt x="386731" y="123437"/>
                  </a:lnTo>
                  <a:lnTo>
                    <a:pt x="403148" y="136855"/>
                  </a:lnTo>
                  <a:lnTo>
                    <a:pt x="406694" y="142201"/>
                  </a:lnTo>
                  <a:lnTo>
                    <a:pt x="328930" y="142201"/>
                  </a:lnTo>
                  <a:lnTo>
                    <a:pt x="315325" y="143513"/>
                  </a:lnTo>
                  <a:lnTo>
                    <a:pt x="280251" y="162280"/>
                  </a:lnTo>
                  <a:lnTo>
                    <a:pt x="174142" y="268376"/>
                  </a:lnTo>
                  <a:lnTo>
                    <a:pt x="155013" y="316796"/>
                  </a:lnTo>
                  <a:lnTo>
                    <a:pt x="148278" y="354649"/>
                  </a:lnTo>
                  <a:lnTo>
                    <a:pt x="143903" y="396163"/>
                  </a:lnTo>
                  <a:lnTo>
                    <a:pt x="287629" y="396163"/>
                  </a:lnTo>
                  <a:lnTo>
                    <a:pt x="250082" y="415214"/>
                  </a:lnTo>
                  <a:lnTo>
                    <a:pt x="186378" y="427880"/>
                  </a:lnTo>
                  <a:lnTo>
                    <a:pt x="130324" y="432886"/>
                  </a:lnTo>
                  <a:lnTo>
                    <a:pt x="106235" y="433768"/>
                  </a:lnTo>
                  <a:close/>
                </a:path>
                <a:path w="540385" h="540385">
                  <a:moveTo>
                    <a:pt x="287629" y="396163"/>
                  </a:moveTo>
                  <a:lnTo>
                    <a:pt x="143903" y="396163"/>
                  </a:lnTo>
                  <a:lnTo>
                    <a:pt x="185418" y="391753"/>
                  </a:lnTo>
                  <a:lnTo>
                    <a:pt x="223272" y="385006"/>
                  </a:lnTo>
                  <a:lnTo>
                    <a:pt x="271703" y="365925"/>
                  </a:lnTo>
                  <a:lnTo>
                    <a:pt x="377736" y="259829"/>
                  </a:lnTo>
                  <a:lnTo>
                    <a:pt x="397919" y="211054"/>
                  </a:lnTo>
                  <a:lnTo>
                    <a:pt x="392873" y="185091"/>
                  </a:lnTo>
                  <a:lnTo>
                    <a:pt x="367241" y="153667"/>
                  </a:lnTo>
                  <a:lnTo>
                    <a:pt x="328930" y="142201"/>
                  </a:lnTo>
                  <a:lnTo>
                    <a:pt x="406694" y="142201"/>
                  </a:lnTo>
                  <a:lnTo>
                    <a:pt x="426137" y="171520"/>
                  </a:lnTo>
                  <a:lnTo>
                    <a:pt x="433798" y="211054"/>
                  </a:lnTo>
                  <a:lnTo>
                    <a:pt x="426137" y="250617"/>
                  </a:lnTo>
                  <a:lnTo>
                    <a:pt x="403148" y="285318"/>
                  </a:lnTo>
                  <a:lnTo>
                    <a:pt x="297116" y="391350"/>
                  </a:lnTo>
                  <a:lnTo>
                    <a:pt x="287629" y="396163"/>
                  </a:lnTo>
                  <a:close/>
                </a:path>
              </a:pathLst>
            </a:custGeom>
            <a:solidFill>
              <a:srgbClr val="0948AA"/>
            </a:solidFill>
          </p:spPr>
          <p:txBody>
            <a:bodyPr wrap="square" lIns="0" tIns="0" rIns="0" bIns="0" rtlCol="0"/>
            <a:lstStyle/>
            <a:p>
              <a:pPr defTabSz="685800"/>
              <a:endParaRPr sz="1350" kern="0">
                <a:solidFill>
                  <a:sysClr val="windowText" lastClr="000000"/>
                </a:solidFill>
              </a:endParaRPr>
            </a:p>
          </p:txBody>
        </p:sp>
        <p:pic>
          <p:nvPicPr>
            <p:cNvPr id="9" name="object 9"/>
            <p:cNvPicPr/>
            <p:nvPr/>
          </p:nvPicPr>
          <p:blipFill>
            <a:blip r:embed="rId3" cstate="print"/>
            <a:stretch>
              <a:fillRect/>
            </a:stretch>
          </p:blipFill>
          <p:spPr>
            <a:xfrm>
              <a:off x="2208275" y="2924556"/>
              <a:ext cx="7891272" cy="3820667"/>
            </a:xfrm>
            <a:prstGeom prst="rect">
              <a:avLst/>
            </a:prstGeom>
          </p:spPr>
        </p:pic>
      </p:grpSp>
      <p:sp>
        <p:nvSpPr>
          <p:cNvPr id="10" name="object 10"/>
          <p:cNvSpPr txBox="1">
            <a:spLocks noGrp="1"/>
          </p:cNvSpPr>
          <p:nvPr>
            <p:ph type="title"/>
          </p:nvPr>
        </p:nvSpPr>
        <p:spPr>
          <a:prstGeom prst="rect">
            <a:avLst/>
          </a:prstGeom>
        </p:spPr>
        <p:txBody>
          <a:bodyPr vert="horz" wrap="square" lIns="0" tIns="10001" rIns="0" bIns="0" rtlCol="0">
            <a:spAutoFit/>
          </a:bodyPr>
          <a:lstStyle/>
          <a:p>
            <a:pPr marL="9525">
              <a:spcBef>
                <a:spcPts val="79"/>
              </a:spcBef>
            </a:pPr>
            <a:r>
              <a:rPr sz="2175" spc="53" dirty="0"/>
              <a:t>Current</a:t>
            </a:r>
            <a:r>
              <a:rPr sz="2175" spc="-53" dirty="0"/>
              <a:t> </a:t>
            </a:r>
            <a:r>
              <a:rPr sz="2175" spc="41" dirty="0"/>
              <a:t>Status</a:t>
            </a:r>
            <a:r>
              <a:rPr sz="2175" spc="-45" dirty="0"/>
              <a:t> </a:t>
            </a:r>
            <a:r>
              <a:rPr sz="2175" spc="56" dirty="0"/>
              <a:t>of</a:t>
            </a:r>
            <a:r>
              <a:rPr sz="2175" spc="-49" dirty="0"/>
              <a:t> </a:t>
            </a:r>
            <a:r>
              <a:rPr sz="2175" spc="-34" dirty="0"/>
              <a:t>CoT</a:t>
            </a:r>
            <a:r>
              <a:rPr sz="2175" spc="-45" dirty="0"/>
              <a:t> </a:t>
            </a:r>
            <a:r>
              <a:rPr sz="2175" dirty="0"/>
              <a:t>Faithfulness</a:t>
            </a:r>
            <a:r>
              <a:rPr sz="2175" spc="-49" dirty="0"/>
              <a:t> </a:t>
            </a:r>
            <a:r>
              <a:rPr sz="2175" spc="56" dirty="0"/>
              <a:t>in</a:t>
            </a:r>
            <a:r>
              <a:rPr sz="2175" spc="-45" dirty="0"/>
              <a:t> </a:t>
            </a:r>
            <a:r>
              <a:rPr sz="2175" dirty="0"/>
              <a:t>Reasoning</a:t>
            </a:r>
            <a:r>
              <a:rPr sz="2175" spc="-45" dirty="0"/>
              <a:t> </a:t>
            </a:r>
            <a:r>
              <a:rPr sz="2175" spc="-8" dirty="0"/>
              <a:t>Models</a:t>
            </a:r>
            <a:endParaRPr sz="2175"/>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4289"/>
            <a:ext cx="9144000" cy="5109210"/>
            <a:chOff x="0" y="45719"/>
            <a:chExt cx="12192000" cy="6812280"/>
          </a:xfrm>
        </p:grpSpPr>
        <p:pic>
          <p:nvPicPr>
            <p:cNvPr id="3" name="object 3"/>
            <p:cNvPicPr/>
            <p:nvPr/>
          </p:nvPicPr>
          <p:blipFill>
            <a:blip r:embed="rId2" cstate="print"/>
            <a:stretch>
              <a:fillRect/>
            </a:stretch>
          </p:blipFill>
          <p:spPr>
            <a:xfrm>
              <a:off x="0" y="45719"/>
              <a:ext cx="12192000" cy="6812280"/>
            </a:xfrm>
            <a:prstGeom prst="rect">
              <a:avLst/>
            </a:prstGeom>
          </p:spPr>
        </p:pic>
        <p:pic>
          <p:nvPicPr>
            <p:cNvPr id="4" name="object 4"/>
            <p:cNvPicPr/>
            <p:nvPr/>
          </p:nvPicPr>
          <p:blipFill>
            <a:blip r:embed="rId3" cstate="print"/>
            <a:stretch>
              <a:fillRect/>
            </a:stretch>
          </p:blipFill>
          <p:spPr>
            <a:xfrm>
              <a:off x="487464" y="1792389"/>
              <a:ext cx="5240274" cy="4929759"/>
            </a:xfrm>
            <a:prstGeom prst="rect">
              <a:avLst/>
            </a:prstGeom>
          </p:spPr>
        </p:pic>
        <p:sp>
          <p:nvSpPr>
            <p:cNvPr id="5" name="object 5"/>
            <p:cNvSpPr/>
            <p:nvPr/>
          </p:nvSpPr>
          <p:spPr>
            <a:xfrm>
              <a:off x="643636" y="1948891"/>
              <a:ext cx="4819015" cy="38100"/>
            </a:xfrm>
            <a:custGeom>
              <a:avLst/>
              <a:gdLst/>
              <a:ahLst/>
              <a:cxnLst/>
              <a:rect l="l" t="t" r="r" b="b"/>
              <a:pathLst>
                <a:path w="4819015" h="38100">
                  <a:moveTo>
                    <a:pt x="4819015" y="38099"/>
                  </a:moveTo>
                  <a:lnTo>
                    <a:pt x="0" y="38099"/>
                  </a:lnTo>
                  <a:lnTo>
                    <a:pt x="0" y="0"/>
                  </a:lnTo>
                  <a:lnTo>
                    <a:pt x="19050" y="0"/>
                  </a:lnTo>
                  <a:lnTo>
                    <a:pt x="4819015" y="0"/>
                  </a:lnTo>
                  <a:lnTo>
                    <a:pt x="4819015" y="38099"/>
                  </a:lnTo>
                  <a:close/>
                </a:path>
              </a:pathLst>
            </a:custGeom>
            <a:solidFill>
              <a:srgbClr val="0948AA"/>
            </a:solidFill>
          </p:spPr>
          <p:txBody>
            <a:bodyPr wrap="square" lIns="0" tIns="0" rIns="0" bIns="0" rtlCol="0"/>
            <a:lstStyle/>
            <a:p>
              <a:pPr defTabSz="685800"/>
              <a:endParaRPr sz="1350" kern="0">
                <a:solidFill>
                  <a:sysClr val="windowText" lastClr="000000"/>
                </a:solidFill>
              </a:endParaRPr>
            </a:p>
          </p:txBody>
        </p:sp>
      </p:grpSp>
      <p:sp>
        <p:nvSpPr>
          <p:cNvPr id="6" name="object 6"/>
          <p:cNvSpPr txBox="1"/>
          <p:nvPr/>
        </p:nvSpPr>
        <p:spPr>
          <a:xfrm>
            <a:off x="690086" y="1701165"/>
            <a:ext cx="2990374" cy="193803"/>
          </a:xfrm>
          <a:prstGeom prst="rect">
            <a:avLst/>
          </a:prstGeom>
        </p:spPr>
        <p:txBody>
          <a:bodyPr vert="horz" wrap="square" lIns="0" tIns="9049" rIns="0" bIns="0" rtlCol="0">
            <a:spAutoFit/>
          </a:bodyPr>
          <a:lstStyle/>
          <a:p>
            <a:pPr marL="9525" defTabSz="685800">
              <a:spcBef>
                <a:spcPts val="71"/>
              </a:spcBef>
            </a:pPr>
            <a:r>
              <a:rPr sz="1200" b="1" kern="0" spc="41" dirty="0">
                <a:solidFill>
                  <a:srgbClr val="252525"/>
                </a:solidFill>
                <a:latin typeface="Arial"/>
                <a:cs typeface="Arial"/>
              </a:rPr>
              <a:t>Initial</a:t>
            </a:r>
            <a:r>
              <a:rPr sz="1200" b="1" kern="0" spc="-41" dirty="0">
                <a:solidFill>
                  <a:srgbClr val="252525"/>
                </a:solidFill>
                <a:latin typeface="Arial"/>
                <a:cs typeface="Arial"/>
              </a:rPr>
              <a:t> </a:t>
            </a:r>
            <a:r>
              <a:rPr sz="1200" b="1" kern="0" spc="45" dirty="0">
                <a:solidFill>
                  <a:srgbClr val="252525"/>
                </a:solidFill>
                <a:latin typeface="Arial"/>
                <a:cs typeface="Arial"/>
              </a:rPr>
              <a:t>Improvement</a:t>
            </a:r>
            <a:r>
              <a:rPr sz="1200" b="1" kern="0" spc="-41" dirty="0">
                <a:solidFill>
                  <a:srgbClr val="252525"/>
                </a:solidFill>
                <a:latin typeface="Arial"/>
                <a:cs typeface="Arial"/>
              </a:rPr>
              <a:t> </a:t>
            </a:r>
            <a:r>
              <a:rPr sz="1200" b="1" kern="0" dirty="0">
                <a:solidFill>
                  <a:srgbClr val="252525"/>
                </a:solidFill>
                <a:latin typeface="Arial"/>
                <a:cs typeface="Arial"/>
              </a:rPr>
              <a:t>in</a:t>
            </a:r>
            <a:r>
              <a:rPr sz="1200" b="1" kern="0" spc="-41" dirty="0">
                <a:solidFill>
                  <a:srgbClr val="252525"/>
                </a:solidFill>
                <a:latin typeface="Arial"/>
                <a:cs typeface="Arial"/>
              </a:rPr>
              <a:t> </a:t>
            </a:r>
            <a:r>
              <a:rPr sz="1200" b="1" kern="0" spc="-15" dirty="0">
                <a:solidFill>
                  <a:srgbClr val="252525"/>
                </a:solidFill>
                <a:latin typeface="Arial"/>
                <a:cs typeface="Arial"/>
              </a:rPr>
              <a:t>CoT</a:t>
            </a:r>
            <a:r>
              <a:rPr sz="1200" b="1" kern="0" spc="-41" dirty="0">
                <a:solidFill>
                  <a:srgbClr val="252525"/>
                </a:solidFill>
                <a:latin typeface="Arial"/>
                <a:cs typeface="Arial"/>
              </a:rPr>
              <a:t> </a:t>
            </a:r>
            <a:r>
              <a:rPr sz="1200" b="1" kern="0" spc="-8" dirty="0">
                <a:solidFill>
                  <a:srgbClr val="252525"/>
                </a:solidFill>
                <a:latin typeface="Arial"/>
                <a:cs typeface="Arial"/>
              </a:rPr>
              <a:t>Faithfulness</a:t>
            </a:r>
            <a:endParaRPr sz="1200" kern="0">
              <a:solidFill>
                <a:sysClr val="windowText" lastClr="000000"/>
              </a:solidFill>
              <a:latin typeface="Arial"/>
              <a:cs typeface="Arial"/>
            </a:endParaRPr>
          </a:p>
        </p:txBody>
      </p:sp>
      <p:sp>
        <p:nvSpPr>
          <p:cNvPr id="7" name="object 7"/>
          <p:cNvSpPr txBox="1"/>
          <p:nvPr/>
        </p:nvSpPr>
        <p:spPr>
          <a:xfrm>
            <a:off x="690086" y="2085880"/>
            <a:ext cx="2938939" cy="2468433"/>
          </a:xfrm>
          <a:prstGeom prst="rect">
            <a:avLst/>
          </a:prstGeom>
        </p:spPr>
        <p:txBody>
          <a:bodyPr vert="horz" wrap="square" lIns="0" tIns="9525" rIns="0" bIns="0" rtlCol="0">
            <a:spAutoFit/>
          </a:bodyPr>
          <a:lstStyle/>
          <a:p>
            <a:pPr marL="9525" marR="3810" defTabSz="685800">
              <a:lnSpc>
                <a:spcPct val="150000"/>
              </a:lnSpc>
              <a:spcBef>
                <a:spcPts val="75"/>
              </a:spcBef>
            </a:pPr>
            <a:r>
              <a:rPr sz="1200" kern="0" dirty="0">
                <a:solidFill>
                  <a:srgbClr val="585858"/>
                </a:solidFill>
                <a:latin typeface="Arial MT"/>
                <a:cs typeface="Arial MT"/>
              </a:rPr>
              <a:t>Result</a:t>
            </a:r>
            <a:r>
              <a:rPr sz="1200" kern="0" spc="-34" dirty="0">
                <a:solidFill>
                  <a:srgbClr val="585858"/>
                </a:solidFill>
                <a:latin typeface="Arial MT"/>
                <a:cs typeface="Arial MT"/>
              </a:rPr>
              <a:t> </a:t>
            </a:r>
            <a:r>
              <a:rPr sz="1200" kern="0" dirty="0">
                <a:solidFill>
                  <a:srgbClr val="585858"/>
                </a:solidFill>
                <a:latin typeface="Arial MT"/>
                <a:cs typeface="Arial MT"/>
              </a:rPr>
              <a:t>-</a:t>
            </a:r>
            <a:r>
              <a:rPr sz="1200" kern="0" spc="-30" dirty="0">
                <a:solidFill>
                  <a:srgbClr val="585858"/>
                </a:solidFill>
                <a:latin typeface="Arial MT"/>
                <a:cs typeface="Arial MT"/>
              </a:rPr>
              <a:t> </a:t>
            </a:r>
            <a:r>
              <a:rPr sz="1200" kern="0" dirty="0">
                <a:solidFill>
                  <a:srgbClr val="585858"/>
                </a:solidFill>
                <a:latin typeface="Arial MT"/>
                <a:cs typeface="Arial MT"/>
              </a:rPr>
              <a:t>based</a:t>
            </a:r>
            <a:r>
              <a:rPr sz="1200" kern="0" spc="-30" dirty="0">
                <a:solidFill>
                  <a:srgbClr val="585858"/>
                </a:solidFill>
                <a:latin typeface="Arial MT"/>
                <a:cs typeface="Arial MT"/>
              </a:rPr>
              <a:t> </a:t>
            </a:r>
            <a:r>
              <a:rPr sz="1200" kern="0" spc="-79" dirty="0">
                <a:solidFill>
                  <a:srgbClr val="585858"/>
                </a:solidFill>
                <a:latin typeface="Arial MT"/>
                <a:cs typeface="Arial MT"/>
              </a:rPr>
              <a:t>RL</a:t>
            </a:r>
            <a:r>
              <a:rPr sz="1200" kern="0" spc="-30" dirty="0">
                <a:solidFill>
                  <a:srgbClr val="585858"/>
                </a:solidFill>
                <a:latin typeface="Arial MT"/>
                <a:cs typeface="Arial MT"/>
              </a:rPr>
              <a:t> </a:t>
            </a:r>
            <a:r>
              <a:rPr sz="1200" kern="0" dirty="0">
                <a:solidFill>
                  <a:srgbClr val="585858"/>
                </a:solidFill>
                <a:latin typeface="Arial MT"/>
                <a:cs typeface="Arial MT"/>
              </a:rPr>
              <a:t>can</a:t>
            </a:r>
            <a:r>
              <a:rPr sz="1200" kern="0" spc="-26" dirty="0">
                <a:solidFill>
                  <a:srgbClr val="585858"/>
                </a:solidFill>
                <a:latin typeface="Arial MT"/>
                <a:cs typeface="Arial MT"/>
              </a:rPr>
              <a:t> </a:t>
            </a:r>
            <a:r>
              <a:rPr sz="1200" kern="0" spc="26" dirty="0">
                <a:solidFill>
                  <a:srgbClr val="585858"/>
                </a:solidFill>
                <a:latin typeface="Arial MT"/>
                <a:cs typeface="Arial MT"/>
              </a:rPr>
              <a:t>significantly </a:t>
            </a:r>
            <a:r>
              <a:rPr sz="1200" kern="0" dirty="0">
                <a:solidFill>
                  <a:srgbClr val="585858"/>
                </a:solidFill>
                <a:latin typeface="Arial MT"/>
                <a:cs typeface="Arial MT"/>
              </a:rPr>
              <a:t>enhance</a:t>
            </a:r>
            <a:r>
              <a:rPr sz="1200" kern="0" spc="38" dirty="0">
                <a:solidFill>
                  <a:srgbClr val="585858"/>
                </a:solidFill>
                <a:latin typeface="Arial MT"/>
                <a:cs typeface="Arial MT"/>
              </a:rPr>
              <a:t> </a:t>
            </a:r>
            <a:r>
              <a:rPr sz="1200" kern="0" spc="-34" dirty="0">
                <a:solidFill>
                  <a:srgbClr val="585858"/>
                </a:solidFill>
                <a:latin typeface="Arial MT"/>
                <a:cs typeface="Arial MT"/>
              </a:rPr>
              <a:t>CoT</a:t>
            </a:r>
            <a:r>
              <a:rPr sz="1200" kern="0" spc="38" dirty="0">
                <a:solidFill>
                  <a:srgbClr val="585858"/>
                </a:solidFill>
                <a:latin typeface="Arial MT"/>
                <a:cs typeface="Arial MT"/>
              </a:rPr>
              <a:t> </a:t>
            </a:r>
            <a:r>
              <a:rPr sz="1200" kern="0" dirty="0">
                <a:solidFill>
                  <a:srgbClr val="585858"/>
                </a:solidFill>
                <a:latin typeface="Arial MT"/>
                <a:cs typeface="Arial MT"/>
              </a:rPr>
              <a:t>faithfulness</a:t>
            </a:r>
            <a:r>
              <a:rPr sz="1200" kern="0" spc="38" dirty="0">
                <a:solidFill>
                  <a:srgbClr val="585858"/>
                </a:solidFill>
                <a:latin typeface="Arial MT"/>
                <a:cs typeface="Arial MT"/>
              </a:rPr>
              <a:t> </a:t>
            </a:r>
            <a:r>
              <a:rPr sz="1200" kern="0" spc="53" dirty="0">
                <a:solidFill>
                  <a:srgbClr val="585858"/>
                </a:solidFill>
                <a:latin typeface="Arial MT"/>
                <a:cs typeface="Arial MT"/>
              </a:rPr>
              <a:t>in</a:t>
            </a:r>
            <a:r>
              <a:rPr sz="1200" kern="0" spc="45" dirty="0">
                <a:solidFill>
                  <a:srgbClr val="585858"/>
                </a:solidFill>
                <a:latin typeface="Arial MT"/>
                <a:cs typeface="Arial MT"/>
              </a:rPr>
              <a:t> the</a:t>
            </a:r>
            <a:r>
              <a:rPr sz="1200" kern="0" spc="38" dirty="0">
                <a:solidFill>
                  <a:srgbClr val="585858"/>
                </a:solidFill>
                <a:latin typeface="Arial MT"/>
                <a:cs typeface="Arial MT"/>
              </a:rPr>
              <a:t> </a:t>
            </a:r>
            <a:r>
              <a:rPr sz="1200" kern="0" spc="49" dirty="0">
                <a:solidFill>
                  <a:srgbClr val="585858"/>
                </a:solidFill>
                <a:latin typeface="Arial MT"/>
                <a:cs typeface="Arial MT"/>
              </a:rPr>
              <a:t>initial </a:t>
            </a:r>
            <a:r>
              <a:rPr sz="1200" kern="0" spc="45" dirty="0">
                <a:solidFill>
                  <a:srgbClr val="585858"/>
                </a:solidFill>
                <a:latin typeface="Arial MT"/>
                <a:cs typeface="Arial MT"/>
              </a:rPr>
              <a:t>training</a:t>
            </a:r>
            <a:r>
              <a:rPr sz="1200" kern="0" spc="-26" dirty="0">
                <a:solidFill>
                  <a:srgbClr val="585858"/>
                </a:solidFill>
                <a:latin typeface="Arial MT"/>
                <a:cs typeface="Arial MT"/>
              </a:rPr>
              <a:t> </a:t>
            </a:r>
            <a:r>
              <a:rPr sz="1200" kern="0" dirty="0">
                <a:solidFill>
                  <a:srgbClr val="585858"/>
                </a:solidFill>
                <a:latin typeface="Arial MT"/>
                <a:cs typeface="Arial MT"/>
              </a:rPr>
              <a:t>stage.</a:t>
            </a:r>
            <a:r>
              <a:rPr sz="1200" kern="0" spc="-26" dirty="0">
                <a:solidFill>
                  <a:srgbClr val="585858"/>
                </a:solidFill>
                <a:latin typeface="Arial MT"/>
                <a:cs typeface="Arial MT"/>
              </a:rPr>
              <a:t> </a:t>
            </a:r>
            <a:r>
              <a:rPr sz="1200" kern="0" dirty="0">
                <a:solidFill>
                  <a:srgbClr val="585858"/>
                </a:solidFill>
                <a:latin typeface="Arial MT"/>
                <a:cs typeface="Arial MT"/>
              </a:rPr>
              <a:t>In</a:t>
            </a:r>
            <a:r>
              <a:rPr sz="1200" kern="0" spc="-23" dirty="0">
                <a:solidFill>
                  <a:srgbClr val="585858"/>
                </a:solidFill>
                <a:latin typeface="Arial MT"/>
                <a:cs typeface="Arial MT"/>
              </a:rPr>
              <a:t> </a:t>
            </a:r>
            <a:r>
              <a:rPr sz="1200" kern="0" spc="-34" dirty="0">
                <a:solidFill>
                  <a:srgbClr val="585858"/>
                </a:solidFill>
                <a:latin typeface="Arial MT"/>
                <a:cs typeface="Arial MT"/>
              </a:rPr>
              <a:t>MMLU,</a:t>
            </a:r>
            <a:r>
              <a:rPr sz="1200" kern="0" spc="-26" dirty="0">
                <a:solidFill>
                  <a:srgbClr val="585858"/>
                </a:solidFill>
                <a:latin typeface="Arial MT"/>
                <a:cs typeface="Arial MT"/>
              </a:rPr>
              <a:t> </a:t>
            </a:r>
            <a:r>
              <a:rPr sz="1200" kern="0" dirty="0">
                <a:solidFill>
                  <a:srgbClr val="585858"/>
                </a:solidFill>
                <a:latin typeface="Arial MT"/>
                <a:cs typeface="Arial MT"/>
              </a:rPr>
              <a:t>there</a:t>
            </a:r>
            <a:r>
              <a:rPr sz="1200" kern="0" spc="-23" dirty="0">
                <a:solidFill>
                  <a:srgbClr val="585858"/>
                </a:solidFill>
                <a:latin typeface="Arial MT"/>
                <a:cs typeface="Arial MT"/>
              </a:rPr>
              <a:t> </a:t>
            </a:r>
            <a:r>
              <a:rPr sz="1200" kern="0" dirty="0">
                <a:solidFill>
                  <a:srgbClr val="585858"/>
                </a:solidFill>
                <a:latin typeface="Arial MT"/>
                <a:cs typeface="Arial MT"/>
              </a:rPr>
              <a:t>is</a:t>
            </a:r>
            <a:r>
              <a:rPr sz="1200" kern="0" spc="-26" dirty="0">
                <a:solidFill>
                  <a:srgbClr val="585858"/>
                </a:solidFill>
                <a:latin typeface="Arial MT"/>
                <a:cs typeface="Arial MT"/>
              </a:rPr>
              <a:t> </a:t>
            </a:r>
            <a:r>
              <a:rPr sz="1200" kern="0" dirty="0">
                <a:solidFill>
                  <a:srgbClr val="585858"/>
                </a:solidFill>
                <a:latin typeface="Arial MT"/>
                <a:cs typeface="Arial MT"/>
              </a:rPr>
              <a:t>a</a:t>
            </a:r>
            <a:r>
              <a:rPr sz="1200" kern="0" spc="-23" dirty="0">
                <a:solidFill>
                  <a:srgbClr val="585858"/>
                </a:solidFill>
                <a:latin typeface="Arial MT"/>
                <a:cs typeface="Arial MT"/>
              </a:rPr>
              <a:t> </a:t>
            </a:r>
            <a:r>
              <a:rPr sz="1200" kern="0" spc="-8" dirty="0">
                <a:solidFill>
                  <a:srgbClr val="585858"/>
                </a:solidFill>
                <a:latin typeface="Arial MT"/>
                <a:cs typeface="Arial MT"/>
              </a:rPr>
              <a:t>relative </a:t>
            </a:r>
            <a:r>
              <a:rPr sz="1200" kern="0" dirty="0">
                <a:solidFill>
                  <a:srgbClr val="585858"/>
                </a:solidFill>
                <a:latin typeface="Arial MT"/>
                <a:cs typeface="Arial MT"/>
              </a:rPr>
              <a:t>increase</a:t>
            </a:r>
            <a:r>
              <a:rPr sz="1200" kern="0" spc="-53" dirty="0">
                <a:solidFill>
                  <a:srgbClr val="585858"/>
                </a:solidFill>
                <a:latin typeface="Arial MT"/>
                <a:cs typeface="Arial MT"/>
              </a:rPr>
              <a:t> </a:t>
            </a:r>
            <a:r>
              <a:rPr sz="1200" kern="0" spc="45" dirty="0">
                <a:solidFill>
                  <a:srgbClr val="585858"/>
                </a:solidFill>
                <a:latin typeface="Arial MT"/>
                <a:cs typeface="Arial MT"/>
              </a:rPr>
              <a:t>of</a:t>
            </a:r>
            <a:r>
              <a:rPr sz="1200" kern="0" spc="-53" dirty="0">
                <a:solidFill>
                  <a:srgbClr val="585858"/>
                </a:solidFill>
                <a:latin typeface="Arial MT"/>
                <a:cs typeface="Arial MT"/>
              </a:rPr>
              <a:t> </a:t>
            </a:r>
            <a:r>
              <a:rPr sz="1200" kern="0" spc="-8" dirty="0">
                <a:solidFill>
                  <a:srgbClr val="585858"/>
                </a:solidFill>
                <a:latin typeface="Arial MT"/>
                <a:cs typeface="Arial MT"/>
              </a:rPr>
              <a:t>63%,</a:t>
            </a:r>
            <a:r>
              <a:rPr sz="1200" kern="0" spc="-56" dirty="0">
                <a:solidFill>
                  <a:srgbClr val="585858"/>
                </a:solidFill>
                <a:latin typeface="Arial MT"/>
                <a:cs typeface="Arial MT"/>
              </a:rPr>
              <a:t> </a:t>
            </a:r>
            <a:r>
              <a:rPr sz="1200" kern="0" spc="38" dirty="0">
                <a:solidFill>
                  <a:srgbClr val="585858"/>
                </a:solidFill>
                <a:latin typeface="Arial MT"/>
                <a:cs typeface="Arial MT"/>
              </a:rPr>
              <a:t>and</a:t>
            </a:r>
            <a:r>
              <a:rPr sz="1200" kern="0" spc="-49" dirty="0">
                <a:solidFill>
                  <a:srgbClr val="585858"/>
                </a:solidFill>
                <a:latin typeface="Arial MT"/>
                <a:cs typeface="Arial MT"/>
              </a:rPr>
              <a:t> </a:t>
            </a:r>
            <a:r>
              <a:rPr sz="1200" kern="0" spc="53" dirty="0">
                <a:solidFill>
                  <a:srgbClr val="585858"/>
                </a:solidFill>
                <a:latin typeface="Arial MT"/>
                <a:cs typeface="Arial MT"/>
              </a:rPr>
              <a:t>in</a:t>
            </a:r>
            <a:r>
              <a:rPr sz="1200" kern="0" spc="-49" dirty="0">
                <a:solidFill>
                  <a:srgbClr val="585858"/>
                </a:solidFill>
                <a:latin typeface="Arial MT"/>
                <a:cs typeface="Arial MT"/>
              </a:rPr>
              <a:t> </a:t>
            </a:r>
            <a:r>
              <a:rPr sz="1200" kern="0" spc="-68" dirty="0">
                <a:solidFill>
                  <a:srgbClr val="585858"/>
                </a:solidFill>
                <a:latin typeface="Arial MT"/>
                <a:cs typeface="Arial MT"/>
              </a:rPr>
              <a:t>GPQA,</a:t>
            </a:r>
            <a:r>
              <a:rPr sz="1200" kern="0" spc="-53" dirty="0">
                <a:solidFill>
                  <a:srgbClr val="585858"/>
                </a:solidFill>
                <a:latin typeface="Arial MT"/>
                <a:cs typeface="Arial MT"/>
              </a:rPr>
              <a:t> </a:t>
            </a:r>
            <a:r>
              <a:rPr sz="1200" kern="0" spc="79" dirty="0">
                <a:solidFill>
                  <a:srgbClr val="585858"/>
                </a:solidFill>
                <a:latin typeface="Arial MT"/>
                <a:cs typeface="Arial MT"/>
              </a:rPr>
              <a:t>it</a:t>
            </a:r>
            <a:r>
              <a:rPr sz="1200" kern="0" spc="-53" dirty="0">
                <a:solidFill>
                  <a:srgbClr val="585858"/>
                </a:solidFill>
                <a:latin typeface="Arial MT"/>
                <a:cs typeface="Arial MT"/>
              </a:rPr>
              <a:t> </a:t>
            </a:r>
            <a:r>
              <a:rPr sz="1200" kern="0" dirty="0">
                <a:solidFill>
                  <a:srgbClr val="585858"/>
                </a:solidFill>
                <a:latin typeface="Arial MT"/>
                <a:cs typeface="Arial MT"/>
              </a:rPr>
              <a:t>is</a:t>
            </a:r>
            <a:r>
              <a:rPr sz="1200" kern="0" spc="-49" dirty="0">
                <a:solidFill>
                  <a:srgbClr val="585858"/>
                </a:solidFill>
                <a:latin typeface="Arial MT"/>
                <a:cs typeface="Arial MT"/>
              </a:rPr>
              <a:t> </a:t>
            </a:r>
            <a:r>
              <a:rPr sz="1200" kern="0" spc="-15" dirty="0">
                <a:solidFill>
                  <a:srgbClr val="585858"/>
                </a:solidFill>
                <a:latin typeface="Arial MT"/>
                <a:cs typeface="Arial MT"/>
              </a:rPr>
              <a:t>41%.</a:t>
            </a:r>
            <a:endParaRPr sz="1200" kern="0">
              <a:solidFill>
                <a:sysClr val="windowText" lastClr="000000"/>
              </a:solidFill>
              <a:latin typeface="Arial MT"/>
              <a:cs typeface="Arial MT"/>
            </a:endParaRPr>
          </a:p>
          <a:p>
            <a:pPr marL="9525" marR="229076" defTabSz="685800">
              <a:lnSpc>
                <a:spcPct val="150000"/>
              </a:lnSpc>
            </a:pPr>
            <a:r>
              <a:rPr sz="1200" kern="0" dirty="0">
                <a:solidFill>
                  <a:srgbClr val="585858"/>
                </a:solidFill>
                <a:latin typeface="Arial MT"/>
                <a:cs typeface="Arial MT"/>
              </a:rPr>
              <a:t>This</a:t>
            </a:r>
            <a:r>
              <a:rPr sz="1200" kern="0" spc="-4" dirty="0">
                <a:solidFill>
                  <a:srgbClr val="585858"/>
                </a:solidFill>
                <a:latin typeface="Arial MT"/>
                <a:cs typeface="Arial MT"/>
              </a:rPr>
              <a:t> </a:t>
            </a:r>
            <a:r>
              <a:rPr sz="1200" kern="0" dirty="0">
                <a:solidFill>
                  <a:srgbClr val="585858"/>
                </a:solidFill>
                <a:latin typeface="Arial MT"/>
                <a:cs typeface="Arial MT"/>
              </a:rPr>
              <a:t>indicates </a:t>
            </a:r>
            <a:r>
              <a:rPr sz="1200" kern="0" spc="64" dirty="0">
                <a:solidFill>
                  <a:srgbClr val="585858"/>
                </a:solidFill>
                <a:latin typeface="Arial MT"/>
                <a:cs typeface="Arial MT"/>
              </a:rPr>
              <a:t>that</a:t>
            </a:r>
            <a:r>
              <a:rPr sz="1200" kern="0" spc="-4" dirty="0">
                <a:solidFill>
                  <a:srgbClr val="585858"/>
                </a:solidFill>
                <a:latin typeface="Arial MT"/>
                <a:cs typeface="Arial MT"/>
              </a:rPr>
              <a:t> </a:t>
            </a:r>
            <a:r>
              <a:rPr sz="1200" kern="0" spc="-79" dirty="0">
                <a:solidFill>
                  <a:srgbClr val="585858"/>
                </a:solidFill>
                <a:latin typeface="Arial MT"/>
                <a:cs typeface="Arial MT"/>
              </a:rPr>
              <a:t>RL</a:t>
            </a:r>
            <a:r>
              <a:rPr sz="1200" kern="0" spc="4" dirty="0">
                <a:solidFill>
                  <a:srgbClr val="585858"/>
                </a:solidFill>
                <a:latin typeface="Arial MT"/>
                <a:cs typeface="Arial MT"/>
              </a:rPr>
              <a:t> </a:t>
            </a:r>
            <a:r>
              <a:rPr sz="1200" kern="0" dirty="0">
                <a:solidFill>
                  <a:srgbClr val="585858"/>
                </a:solidFill>
                <a:latin typeface="Arial MT"/>
                <a:cs typeface="Arial MT"/>
              </a:rPr>
              <a:t>can</a:t>
            </a:r>
            <a:r>
              <a:rPr sz="1200" kern="0" spc="4" dirty="0">
                <a:solidFill>
                  <a:srgbClr val="585858"/>
                </a:solidFill>
                <a:latin typeface="Arial MT"/>
                <a:cs typeface="Arial MT"/>
              </a:rPr>
              <a:t> </a:t>
            </a:r>
            <a:r>
              <a:rPr sz="1200" kern="0" spc="41" dirty="0">
                <a:solidFill>
                  <a:srgbClr val="585858"/>
                </a:solidFill>
                <a:latin typeface="Arial MT"/>
                <a:cs typeface="Arial MT"/>
              </a:rPr>
              <a:t>help</a:t>
            </a:r>
            <a:r>
              <a:rPr sz="1200" kern="0" spc="-4" dirty="0">
                <a:solidFill>
                  <a:srgbClr val="585858"/>
                </a:solidFill>
                <a:latin typeface="Arial MT"/>
                <a:cs typeface="Arial MT"/>
              </a:rPr>
              <a:t> </a:t>
            </a:r>
            <a:r>
              <a:rPr sz="1200" kern="0" spc="-8" dirty="0">
                <a:solidFill>
                  <a:srgbClr val="585858"/>
                </a:solidFill>
                <a:latin typeface="Arial MT"/>
                <a:cs typeface="Arial MT"/>
              </a:rPr>
              <a:t>models </a:t>
            </a:r>
            <a:r>
              <a:rPr sz="1200" kern="0" dirty="0">
                <a:solidFill>
                  <a:srgbClr val="585858"/>
                </a:solidFill>
                <a:latin typeface="Arial MT"/>
                <a:cs typeface="Arial MT"/>
              </a:rPr>
              <a:t>learn</a:t>
            </a:r>
            <a:r>
              <a:rPr sz="1200" kern="0" spc="8" dirty="0">
                <a:solidFill>
                  <a:srgbClr val="585858"/>
                </a:solidFill>
                <a:latin typeface="Arial MT"/>
                <a:cs typeface="Arial MT"/>
              </a:rPr>
              <a:t> </a:t>
            </a:r>
            <a:r>
              <a:rPr sz="1200" kern="0" spc="75" dirty="0">
                <a:solidFill>
                  <a:srgbClr val="585858"/>
                </a:solidFill>
                <a:latin typeface="Arial MT"/>
                <a:cs typeface="Arial MT"/>
              </a:rPr>
              <a:t>to</a:t>
            </a:r>
            <a:r>
              <a:rPr sz="1200" kern="0" spc="11" dirty="0">
                <a:solidFill>
                  <a:srgbClr val="585858"/>
                </a:solidFill>
                <a:latin typeface="Arial MT"/>
                <a:cs typeface="Arial MT"/>
              </a:rPr>
              <a:t> </a:t>
            </a:r>
            <a:r>
              <a:rPr sz="1200" kern="0" dirty="0">
                <a:solidFill>
                  <a:srgbClr val="585858"/>
                </a:solidFill>
                <a:latin typeface="Arial MT"/>
                <a:cs typeface="Arial MT"/>
              </a:rPr>
              <a:t>generate</a:t>
            </a:r>
            <a:r>
              <a:rPr sz="1200" kern="0" spc="4" dirty="0">
                <a:solidFill>
                  <a:srgbClr val="585858"/>
                </a:solidFill>
                <a:latin typeface="Arial MT"/>
                <a:cs typeface="Arial MT"/>
              </a:rPr>
              <a:t> </a:t>
            </a:r>
            <a:r>
              <a:rPr sz="1200" kern="0" spc="41" dirty="0">
                <a:solidFill>
                  <a:srgbClr val="585858"/>
                </a:solidFill>
                <a:latin typeface="Arial MT"/>
                <a:cs typeface="Arial MT"/>
              </a:rPr>
              <a:t>more</a:t>
            </a:r>
            <a:r>
              <a:rPr sz="1200" kern="0" spc="4" dirty="0">
                <a:solidFill>
                  <a:srgbClr val="585858"/>
                </a:solidFill>
                <a:latin typeface="Arial MT"/>
                <a:cs typeface="Arial MT"/>
              </a:rPr>
              <a:t> </a:t>
            </a:r>
            <a:r>
              <a:rPr sz="1200" kern="0" spc="49" dirty="0">
                <a:solidFill>
                  <a:srgbClr val="585858"/>
                </a:solidFill>
                <a:latin typeface="Arial MT"/>
                <a:cs typeface="Arial MT"/>
              </a:rPr>
              <a:t>faithful</a:t>
            </a:r>
            <a:r>
              <a:rPr sz="1200" kern="0" spc="8" dirty="0">
                <a:solidFill>
                  <a:srgbClr val="585858"/>
                </a:solidFill>
                <a:latin typeface="Arial MT"/>
                <a:cs typeface="Arial MT"/>
              </a:rPr>
              <a:t> </a:t>
            </a:r>
            <a:r>
              <a:rPr sz="1200" kern="0" spc="-15" dirty="0">
                <a:solidFill>
                  <a:srgbClr val="585858"/>
                </a:solidFill>
                <a:latin typeface="Arial MT"/>
                <a:cs typeface="Arial MT"/>
              </a:rPr>
              <a:t>CoTs </a:t>
            </a:r>
            <a:r>
              <a:rPr sz="1200" kern="0" spc="45" dirty="0">
                <a:solidFill>
                  <a:srgbClr val="585858"/>
                </a:solidFill>
                <a:latin typeface="Arial MT"/>
                <a:cs typeface="Arial MT"/>
              </a:rPr>
              <a:t>during</a:t>
            </a:r>
            <a:r>
              <a:rPr sz="1200" kern="0" spc="-41" dirty="0">
                <a:solidFill>
                  <a:srgbClr val="585858"/>
                </a:solidFill>
                <a:latin typeface="Arial MT"/>
                <a:cs typeface="Arial MT"/>
              </a:rPr>
              <a:t> </a:t>
            </a:r>
            <a:r>
              <a:rPr sz="1200" kern="0" spc="45" dirty="0">
                <a:solidFill>
                  <a:srgbClr val="585858"/>
                </a:solidFill>
                <a:latin typeface="Arial MT"/>
                <a:cs typeface="Arial MT"/>
              </a:rPr>
              <a:t>the</a:t>
            </a:r>
            <a:r>
              <a:rPr sz="1200" kern="0" spc="-41" dirty="0">
                <a:solidFill>
                  <a:srgbClr val="585858"/>
                </a:solidFill>
                <a:latin typeface="Arial MT"/>
                <a:cs typeface="Arial MT"/>
              </a:rPr>
              <a:t> </a:t>
            </a:r>
            <a:r>
              <a:rPr sz="1200" kern="0" dirty="0">
                <a:solidFill>
                  <a:srgbClr val="585858"/>
                </a:solidFill>
                <a:latin typeface="Arial MT"/>
                <a:cs typeface="Arial MT"/>
              </a:rPr>
              <a:t>early</a:t>
            </a:r>
            <a:r>
              <a:rPr sz="1200" kern="0" spc="-41" dirty="0">
                <a:solidFill>
                  <a:srgbClr val="585858"/>
                </a:solidFill>
                <a:latin typeface="Arial MT"/>
                <a:cs typeface="Arial MT"/>
              </a:rPr>
              <a:t> </a:t>
            </a:r>
            <a:r>
              <a:rPr sz="1200" kern="0" dirty="0">
                <a:solidFill>
                  <a:srgbClr val="585858"/>
                </a:solidFill>
                <a:latin typeface="Arial MT"/>
                <a:cs typeface="Arial MT"/>
              </a:rPr>
              <a:t>stages</a:t>
            </a:r>
            <a:r>
              <a:rPr sz="1200" kern="0" spc="-41" dirty="0">
                <a:solidFill>
                  <a:srgbClr val="585858"/>
                </a:solidFill>
                <a:latin typeface="Arial MT"/>
                <a:cs typeface="Arial MT"/>
              </a:rPr>
              <a:t> </a:t>
            </a:r>
            <a:r>
              <a:rPr sz="1200" kern="0" spc="45" dirty="0">
                <a:solidFill>
                  <a:srgbClr val="585858"/>
                </a:solidFill>
                <a:latin typeface="Arial MT"/>
                <a:cs typeface="Arial MT"/>
              </a:rPr>
              <a:t>of</a:t>
            </a:r>
            <a:r>
              <a:rPr sz="1200" kern="0" spc="-45" dirty="0">
                <a:solidFill>
                  <a:srgbClr val="585858"/>
                </a:solidFill>
                <a:latin typeface="Arial MT"/>
                <a:cs typeface="Arial MT"/>
              </a:rPr>
              <a:t> </a:t>
            </a:r>
            <a:r>
              <a:rPr sz="1200" kern="0" spc="30" dirty="0">
                <a:solidFill>
                  <a:srgbClr val="585858"/>
                </a:solidFill>
                <a:latin typeface="Arial MT"/>
                <a:cs typeface="Arial MT"/>
              </a:rPr>
              <a:t>training, </a:t>
            </a:r>
            <a:r>
              <a:rPr sz="1200" kern="0" spc="49" dirty="0">
                <a:solidFill>
                  <a:srgbClr val="585858"/>
                </a:solidFill>
                <a:latin typeface="Arial MT"/>
                <a:cs typeface="Arial MT"/>
              </a:rPr>
              <a:t>improving</a:t>
            </a:r>
            <a:r>
              <a:rPr sz="1200" kern="0" spc="-60" dirty="0">
                <a:solidFill>
                  <a:srgbClr val="585858"/>
                </a:solidFill>
                <a:latin typeface="Arial MT"/>
                <a:cs typeface="Arial MT"/>
              </a:rPr>
              <a:t> </a:t>
            </a:r>
            <a:r>
              <a:rPr sz="1200" kern="0" spc="49" dirty="0">
                <a:solidFill>
                  <a:srgbClr val="585858"/>
                </a:solidFill>
                <a:latin typeface="Arial MT"/>
                <a:cs typeface="Arial MT"/>
              </a:rPr>
              <a:t>their</a:t>
            </a:r>
            <a:r>
              <a:rPr sz="1200" kern="0" spc="-60" dirty="0">
                <a:solidFill>
                  <a:srgbClr val="585858"/>
                </a:solidFill>
                <a:latin typeface="Arial MT"/>
                <a:cs typeface="Arial MT"/>
              </a:rPr>
              <a:t> </a:t>
            </a:r>
            <a:r>
              <a:rPr sz="1200" kern="0" spc="49" dirty="0">
                <a:solidFill>
                  <a:srgbClr val="585858"/>
                </a:solidFill>
                <a:latin typeface="Arial MT"/>
                <a:cs typeface="Arial MT"/>
              </a:rPr>
              <a:t>ability</a:t>
            </a:r>
            <a:r>
              <a:rPr sz="1200" kern="0" spc="-60" dirty="0">
                <a:solidFill>
                  <a:srgbClr val="585858"/>
                </a:solidFill>
                <a:latin typeface="Arial MT"/>
                <a:cs typeface="Arial MT"/>
              </a:rPr>
              <a:t> </a:t>
            </a:r>
            <a:r>
              <a:rPr sz="1200" kern="0" spc="75" dirty="0">
                <a:solidFill>
                  <a:srgbClr val="585858"/>
                </a:solidFill>
                <a:latin typeface="Arial MT"/>
                <a:cs typeface="Arial MT"/>
              </a:rPr>
              <a:t>to</a:t>
            </a:r>
            <a:r>
              <a:rPr sz="1200" kern="0" spc="-53" dirty="0">
                <a:solidFill>
                  <a:srgbClr val="585858"/>
                </a:solidFill>
                <a:latin typeface="Arial MT"/>
                <a:cs typeface="Arial MT"/>
              </a:rPr>
              <a:t> </a:t>
            </a:r>
            <a:r>
              <a:rPr sz="1200" kern="0" spc="-8" dirty="0">
                <a:solidFill>
                  <a:srgbClr val="585858"/>
                </a:solidFill>
                <a:latin typeface="Arial MT"/>
                <a:cs typeface="Arial MT"/>
              </a:rPr>
              <a:t>accurately </a:t>
            </a:r>
            <a:r>
              <a:rPr sz="1200" kern="0" dirty="0">
                <a:solidFill>
                  <a:srgbClr val="585858"/>
                </a:solidFill>
                <a:latin typeface="Arial MT"/>
                <a:cs typeface="Arial MT"/>
              </a:rPr>
              <a:t>reflect</a:t>
            </a:r>
            <a:r>
              <a:rPr sz="1200" kern="0" spc="79" dirty="0">
                <a:solidFill>
                  <a:srgbClr val="585858"/>
                </a:solidFill>
                <a:latin typeface="Arial MT"/>
                <a:cs typeface="Arial MT"/>
              </a:rPr>
              <a:t> </a:t>
            </a:r>
            <a:r>
              <a:rPr sz="1200" kern="0" spc="49" dirty="0">
                <a:solidFill>
                  <a:srgbClr val="585858"/>
                </a:solidFill>
                <a:latin typeface="Arial MT"/>
                <a:cs typeface="Arial MT"/>
              </a:rPr>
              <a:t>their</a:t>
            </a:r>
            <a:r>
              <a:rPr sz="1200" kern="0" spc="83" dirty="0">
                <a:solidFill>
                  <a:srgbClr val="585858"/>
                </a:solidFill>
                <a:latin typeface="Arial MT"/>
                <a:cs typeface="Arial MT"/>
              </a:rPr>
              <a:t> </a:t>
            </a:r>
            <a:r>
              <a:rPr sz="1200" kern="0" dirty="0">
                <a:solidFill>
                  <a:srgbClr val="585858"/>
                </a:solidFill>
                <a:latin typeface="Arial MT"/>
                <a:cs typeface="Arial MT"/>
              </a:rPr>
              <a:t>reasoning</a:t>
            </a:r>
            <a:r>
              <a:rPr sz="1200" kern="0" spc="83" dirty="0">
                <a:solidFill>
                  <a:srgbClr val="585858"/>
                </a:solidFill>
                <a:latin typeface="Arial MT"/>
                <a:cs typeface="Arial MT"/>
              </a:rPr>
              <a:t> </a:t>
            </a:r>
            <a:r>
              <a:rPr sz="1200" kern="0" spc="-8" dirty="0">
                <a:solidFill>
                  <a:srgbClr val="585858"/>
                </a:solidFill>
                <a:latin typeface="Arial MT"/>
                <a:cs typeface="Arial MT"/>
              </a:rPr>
              <a:t>process.</a:t>
            </a:r>
            <a:endParaRPr sz="1200" kern="0">
              <a:solidFill>
                <a:sysClr val="windowText" lastClr="000000"/>
              </a:solidFill>
              <a:latin typeface="Arial MT"/>
              <a:cs typeface="Arial MT"/>
            </a:endParaRPr>
          </a:p>
        </p:txBody>
      </p:sp>
      <p:sp>
        <p:nvSpPr>
          <p:cNvPr id="8" name="object 8"/>
          <p:cNvSpPr txBox="1"/>
          <p:nvPr/>
        </p:nvSpPr>
        <p:spPr>
          <a:xfrm>
            <a:off x="617696" y="1123055"/>
            <a:ext cx="5164455" cy="517930"/>
          </a:xfrm>
          <a:prstGeom prst="rect">
            <a:avLst/>
          </a:prstGeom>
        </p:spPr>
        <p:txBody>
          <a:bodyPr vert="horz" wrap="square" lIns="0" tIns="10001" rIns="0" bIns="0" rtlCol="0">
            <a:spAutoFit/>
          </a:bodyPr>
          <a:lstStyle/>
          <a:p>
            <a:pPr marL="9525" defTabSz="685800">
              <a:spcBef>
                <a:spcPts val="79"/>
              </a:spcBef>
              <a:tabLst>
                <a:tab pos="4694396" algn="l"/>
              </a:tabLst>
            </a:pPr>
            <a:r>
              <a:rPr sz="3300" kern="0" spc="-19" dirty="0">
                <a:solidFill>
                  <a:srgbClr val="0948AA"/>
                </a:solidFill>
                <a:latin typeface="Arial MT"/>
                <a:cs typeface="Arial MT"/>
              </a:rPr>
              <a:t>01</a:t>
            </a:r>
            <a:r>
              <a:rPr sz="3300" kern="0" dirty="0">
                <a:solidFill>
                  <a:srgbClr val="0948AA"/>
                </a:solidFill>
                <a:latin typeface="Arial MT"/>
                <a:cs typeface="Arial MT"/>
              </a:rPr>
              <a:t>	</a:t>
            </a:r>
            <a:r>
              <a:rPr sz="3300" kern="0" spc="-19" dirty="0">
                <a:solidFill>
                  <a:srgbClr val="0948AA"/>
                </a:solidFill>
                <a:latin typeface="Arial MT"/>
                <a:cs typeface="Arial MT"/>
              </a:rPr>
              <a:t>02</a:t>
            </a:r>
            <a:endParaRPr sz="3300" kern="0">
              <a:solidFill>
                <a:sysClr val="windowText" lastClr="000000"/>
              </a:solidFill>
              <a:latin typeface="Arial MT"/>
              <a:cs typeface="Arial MT"/>
            </a:endParaRPr>
          </a:p>
        </p:txBody>
      </p:sp>
      <p:grpSp>
        <p:nvGrpSpPr>
          <p:cNvPr id="9" name="object 9"/>
          <p:cNvGrpSpPr/>
          <p:nvPr/>
        </p:nvGrpSpPr>
        <p:grpSpPr>
          <a:xfrm>
            <a:off x="5051898" y="1344292"/>
            <a:ext cx="3418999" cy="3697129"/>
            <a:chOff x="6735864" y="1792389"/>
            <a:chExt cx="4558665" cy="4929505"/>
          </a:xfrm>
        </p:grpSpPr>
        <p:pic>
          <p:nvPicPr>
            <p:cNvPr id="10" name="object 10"/>
            <p:cNvPicPr/>
            <p:nvPr/>
          </p:nvPicPr>
          <p:blipFill>
            <a:blip r:embed="rId4" cstate="print"/>
            <a:stretch>
              <a:fillRect/>
            </a:stretch>
          </p:blipFill>
          <p:spPr>
            <a:xfrm>
              <a:off x="6735864" y="1792389"/>
              <a:ext cx="4558284" cy="4929124"/>
            </a:xfrm>
            <a:prstGeom prst="rect">
              <a:avLst/>
            </a:prstGeom>
          </p:spPr>
        </p:pic>
        <p:sp>
          <p:nvSpPr>
            <p:cNvPr id="11" name="object 11"/>
            <p:cNvSpPr/>
            <p:nvPr/>
          </p:nvSpPr>
          <p:spPr>
            <a:xfrm>
              <a:off x="6892543" y="1948891"/>
              <a:ext cx="3278504" cy="38100"/>
            </a:xfrm>
            <a:custGeom>
              <a:avLst/>
              <a:gdLst/>
              <a:ahLst/>
              <a:cxnLst/>
              <a:rect l="l" t="t" r="r" b="b"/>
              <a:pathLst>
                <a:path w="3278504" h="38100">
                  <a:moveTo>
                    <a:pt x="3278111" y="38099"/>
                  </a:moveTo>
                  <a:lnTo>
                    <a:pt x="0" y="38099"/>
                  </a:lnTo>
                  <a:lnTo>
                    <a:pt x="0" y="0"/>
                  </a:lnTo>
                  <a:lnTo>
                    <a:pt x="19050" y="0"/>
                  </a:lnTo>
                  <a:lnTo>
                    <a:pt x="3278111" y="0"/>
                  </a:lnTo>
                  <a:lnTo>
                    <a:pt x="3278111" y="38099"/>
                  </a:lnTo>
                  <a:close/>
                </a:path>
              </a:pathLst>
            </a:custGeom>
            <a:solidFill>
              <a:srgbClr val="0948AA"/>
            </a:solidFill>
          </p:spPr>
          <p:txBody>
            <a:bodyPr wrap="square" lIns="0" tIns="0" rIns="0" bIns="0" rtlCol="0"/>
            <a:lstStyle/>
            <a:p>
              <a:pPr defTabSz="685800"/>
              <a:endParaRPr sz="1350" kern="0">
                <a:solidFill>
                  <a:sysClr val="windowText" lastClr="000000"/>
                </a:solidFill>
              </a:endParaRPr>
            </a:p>
          </p:txBody>
        </p:sp>
      </p:grpSp>
      <p:sp>
        <p:nvSpPr>
          <p:cNvPr id="12" name="object 12"/>
          <p:cNvSpPr txBox="1"/>
          <p:nvPr/>
        </p:nvSpPr>
        <p:spPr>
          <a:xfrm>
            <a:off x="5263515" y="1753077"/>
            <a:ext cx="2736056" cy="193803"/>
          </a:xfrm>
          <a:prstGeom prst="rect">
            <a:avLst/>
          </a:prstGeom>
        </p:spPr>
        <p:txBody>
          <a:bodyPr vert="horz" wrap="square" lIns="0" tIns="9049" rIns="0" bIns="0" rtlCol="0">
            <a:spAutoFit/>
          </a:bodyPr>
          <a:lstStyle/>
          <a:p>
            <a:pPr marL="9525" defTabSz="685800">
              <a:spcBef>
                <a:spcPts val="71"/>
              </a:spcBef>
            </a:pPr>
            <a:r>
              <a:rPr sz="1200" b="1" kern="0" dirty="0">
                <a:solidFill>
                  <a:srgbClr val="252525"/>
                </a:solidFill>
                <a:latin typeface="Arial"/>
                <a:cs typeface="Arial"/>
              </a:rPr>
              <a:t>Gradual</a:t>
            </a:r>
            <a:r>
              <a:rPr sz="1200" b="1" kern="0" spc="64" dirty="0">
                <a:solidFill>
                  <a:srgbClr val="252525"/>
                </a:solidFill>
                <a:latin typeface="Arial"/>
                <a:cs typeface="Arial"/>
              </a:rPr>
              <a:t> </a:t>
            </a:r>
            <a:r>
              <a:rPr sz="1200" b="1" kern="0" dirty="0">
                <a:solidFill>
                  <a:srgbClr val="252525"/>
                </a:solidFill>
                <a:latin typeface="Arial"/>
                <a:cs typeface="Arial"/>
              </a:rPr>
              <a:t>Weakening</a:t>
            </a:r>
            <a:r>
              <a:rPr sz="1200" b="1" kern="0" spc="64" dirty="0">
                <a:solidFill>
                  <a:srgbClr val="252525"/>
                </a:solidFill>
                <a:latin typeface="Arial"/>
                <a:cs typeface="Arial"/>
              </a:rPr>
              <a:t> </a:t>
            </a:r>
            <a:r>
              <a:rPr sz="1200" b="1" kern="0" dirty="0">
                <a:solidFill>
                  <a:srgbClr val="252525"/>
                </a:solidFill>
                <a:latin typeface="Arial"/>
                <a:cs typeface="Arial"/>
              </a:rPr>
              <a:t>of</a:t>
            </a:r>
            <a:r>
              <a:rPr sz="1200" b="1" kern="0" spc="64" dirty="0">
                <a:solidFill>
                  <a:srgbClr val="252525"/>
                </a:solidFill>
                <a:latin typeface="Arial"/>
                <a:cs typeface="Arial"/>
              </a:rPr>
              <a:t> </a:t>
            </a:r>
            <a:r>
              <a:rPr sz="1200" b="1" kern="0" spc="38" dirty="0">
                <a:solidFill>
                  <a:srgbClr val="252525"/>
                </a:solidFill>
                <a:latin typeface="Arial"/>
                <a:cs typeface="Arial"/>
              </a:rPr>
              <a:t>Improvement</a:t>
            </a:r>
            <a:endParaRPr sz="1200" kern="0">
              <a:solidFill>
                <a:sysClr val="windowText" lastClr="000000"/>
              </a:solidFill>
              <a:latin typeface="Arial"/>
              <a:cs typeface="Arial"/>
            </a:endParaRPr>
          </a:p>
        </p:txBody>
      </p:sp>
      <p:sp>
        <p:nvSpPr>
          <p:cNvPr id="13" name="object 13"/>
          <p:cNvSpPr txBox="1"/>
          <p:nvPr/>
        </p:nvSpPr>
        <p:spPr>
          <a:xfrm>
            <a:off x="5376863" y="1965865"/>
            <a:ext cx="2668905" cy="2745432"/>
          </a:xfrm>
          <a:prstGeom prst="rect">
            <a:avLst/>
          </a:prstGeom>
        </p:spPr>
        <p:txBody>
          <a:bodyPr vert="horz" wrap="square" lIns="0" tIns="9525" rIns="0" bIns="0" rtlCol="0">
            <a:spAutoFit/>
          </a:bodyPr>
          <a:lstStyle/>
          <a:p>
            <a:pPr marL="9525" marR="107633" defTabSz="685800">
              <a:lnSpc>
                <a:spcPct val="150000"/>
              </a:lnSpc>
              <a:spcBef>
                <a:spcPts val="75"/>
              </a:spcBef>
            </a:pPr>
            <a:r>
              <a:rPr sz="1200" kern="0" dirty="0">
                <a:solidFill>
                  <a:srgbClr val="585858"/>
                </a:solidFill>
                <a:latin typeface="Arial MT"/>
                <a:cs typeface="Arial MT"/>
              </a:rPr>
              <a:t>However,</a:t>
            </a:r>
            <a:r>
              <a:rPr sz="1200" kern="0" spc="-23" dirty="0">
                <a:solidFill>
                  <a:srgbClr val="585858"/>
                </a:solidFill>
                <a:latin typeface="Arial MT"/>
                <a:cs typeface="Arial MT"/>
              </a:rPr>
              <a:t> </a:t>
            </a:r>
            <a:r>
              <a:rPr sz="1200" kern="0" spc="-30" dirty="0">
                <a:solidFill>
                  <a:srgbClr val="585858"/>
                </a:solidFill>
                <a:latin typeface="Arial MT"/>
                <a:cs typeface="Arial MT"/>
              </a:rPr>
              <a:t>as</a:t>
            </a:r>
            <a:r>
              <a:rPr sz="1200" kern="0" spc="-15" dirty="0">
                <a:solidFill>
                  <a:srgbClr val="585858"/>
                </a:solidFill>
                <a:latin typeface="Arial MT"/>
                <a:cs typeface="Arial MT"/>
              </a:rPr>
              <a:t> </a:t>
            </a:r>
            <a:r>
              <a:rPr sz="1200" kern="0" spc="45" dirty="0">
                <a:solidFill>
                  <a:srgbClr val="585858"/>
                </a:solidFill>
                <a:latin typeface="Arial MT"/>
                <a:cs typeface="Arial MT"/>
              </a:rPr>
              <a:t>training</a:t>
            </a:r>
            <a:r>
              <a:rPr sz="1200" kern="0" spc="-15" dirty="0">
                <a:solidFill>
                  <a:srgbClr val="585858"/>
                </a:solidFill>
                <a:latin typeface="Arial MT"/>
                <a:cs typeface="Arial MT"/>
              </a:rPr>
              <a:t> </a:t>
            </a:r>
            <a:r>
              <a:rPr sz="1200" kern="0" dirty="0">
                <a:solidFill>
                  <a:srgbClr val="585858"/>
                </a:solidFill>
                <a:latin typeface="Arial MT"/>
                <a:cs typeface="Arial MT"/>
              </a:rPr>
              <a:t>progresses,</a:t>
            </a:r>
            <a:r>
              <a:rPr sz="1200" kern="0" spc="-23" dirty="0">
                <a:solidFill>
                  <a:srgbClr val="585858"/>
                </a:solidFill>
                <a:latin typeface="Arial MT"/>
                <a:cs typeface="Arial MT"/>
              </a:rPr>
              <a:t> </a:t>
            </a:r>
            <a:r>
              <a:rPr sz="1200" kern="0" spc="26" dirty="0">
                <a:solidFill>
                  <a:srgbClr val="585858"/>
                </a:solidFill>
                <a:latin typeface="Arial MT"/>
                <a:cs typeface="Arial MT"/>
              </a:rPr>
              <a:t>the </a:t>
            </a:r>
            <a:r>
              <a:rPr sz="1200" kern="0" spc="49" dirty="0">
                <a:solidFill>
                  <a:srgbClr val="585858"/>
                </a:solidFill>
                <a:latin typeface="Arial MT"/>
                <a:cs typeface="Arial MT"/>
              </a:rPr>
              <a:t>improvement</a:t>
            </a:r>
            <a:r>
              <a:rPr sz="1200" kern="0" spc="-34" dirty="0">
                <a:solidFill>
                  <a:srgbClr val="585858"/>
                </a:solidFill>
                <a:latin typeface="Arial MT"/>
                <a:cs typeface="Arial MT"/>
              </a:rPr>
              <a:t> </a:t>
            </a:r>
            <a:r>
              <a:rPr sz="1200" kern="0" dirty="0">
                <a:solidFill>
                  <a:srgbClr val="585858"/>
                </a:solidFill>
                <a:latin typeface="Arial MT"/>
                <a:cs typeface="Arial MT"/>
              </a:rPr>
              <a:t>effect</a:t>
            </a:r>
            <a:r>
              <a:rPr sz="1200" kern="0" spc="-34" dirty="0">
                <a:solidFill>
                  <a:srgbClr val="585858"/>
                </a:solidFill>
                <a:latin typeface="Arial MT"/>
                <a:cs typeface="Arial MT"/>
              </a:rPr>
              <a:t> </a:t>
            </a:r>
            <a:r>
              <a:rPr sz="1200" kern="0" spc="45" dirty="0">
                <a:solidFill>
                  <a:srgbClr val="585858"/>
                </a:solidFill>
                <a:latin typeface="Arial MT"/>
                <a:cs typeface="Arial MT"/>
              </a:rPr>
              <a:t>of</a:t>
            </a:r>
            <a:r>
              <a:rPr sz="1200" kern="0" spc="-38" dirty="0">
                <a:solidFill>
                  <a:srgbClr val="585858"/>
                </a:solidFill>
                <a:latin typeface="Arial MT"/>
                <a:cs typeface="Arial MT"/>
              </a:rPr>
              <a:t> </a:t>
            </a:r>
            <a:r>
              <a:rPr sz="1200" kern="0" spc="-79" dirty="0">
                <a:solidFill>
                  <a:srgbClr val="585858"/>
                </a:solidFill>
                <a:latin typeface="Arial MT"/>
                <a:cs typeface="Arial MT"/>
              </a:rPr>
              <a:t>RL</a:t>
            </a:r>
            <a:r>
              <a:rPr sz="1200" kern="0" spc="-26" dirty="0">
                <a:solidFill>
                  <a:srgbClr val="585858"/>
                </a:solidFill>
                <a:latin typeface="Arial MT"/>
                <a:cs typeface="Arial MT"/>
              </a:rPr>
              <a:t> </a:t>
            </a:r>
            <a:r>
              <a:rPr sz="1200" kern="0" spc="53" dirty="0">
                <a:solidFill>
                  <a:srgbClr val="585858"/>
                </a:solidFill>
                <a:latin typeface="Arial MT"/>
                <a:cs typeface="Arial MT"/>
              </a:rPr>
              <a:t>on</a:t>
            </a:r>
            <a:r>
              <a:rPr sz="1200" kern="0" spc="-30" dirty="0">
                <a:solidFill>
                  <a:srgbClr val="585858"/>
                </a:solidFill>
                <a:latin typeface="Arial MT"/>
                <a:cs typeface="Arial MT"/>
              </a:rPr>
              <a:t> </a:t>
            </a:r>
            <a:r>
              <a:rPr sz="1200" kern="0" spc="-19" dirty="0">
                <a:solidFill>
                  <a:srgbClr val="585858"/>
                </a:solidFill>
                <a:latin typeface="Arial MT"/>
                <a:cs typeface="Arial MT"/>
              </a:rPr>
              <a:t>CoT </a:t>
            </a:r>
            <a:r>
              <a:rPr sz="1200" kern="0" spc="8" dirty="0">
                <a:solidFill>
                  <a:srgbClr val="585858"/>
                </a:solidFill>
                <a:latin typeface="Arial MT"/>
                <a:cs typeface="Arial MT"/>
              </a:rPr>
              <a:t>faithfulness</a:t>
            </a:r>
            <a:r>
              <a:rPr sz="1200" kern="0" spc="116" dirty="0">
                <a:solidFill>
                  <a:srgbClr val="585858"/>
                </a:solidFill>
                <a:latin typeface="Arial MT"/>
                <a:cs typeface="Arial MT"/>
              </a:rPr>
              <a:t> </a:t>
            </a:r>
            <a:r>
              <a:rPr sz="1200" kern="0" spc="8" dirty="0">
                <a:solidFill>
                  <a:srgbClr val="585858"/>
                </a:solidFill>
                <a:latin typeface="Arial MT"/>
                <a:cs typeface="Arial MT"/>
              </a:rPr>
              <a:t>gradually</a:t>
            </a:r>
            <a:r>
              <a:rPr sz="1200" kern="0" spc="116" dirty="0">
                <a:solidFill>
                  <a:srgbClr val="585858"/>
                </a:solidFill>
                <a:latin typeface="Arial MT"/>
                <a:cs typeface="Arial MT"/>
              </a:rPr>
              <a:t> </a:t>
            </a:r>
            <a:r>
              <a:rPr sz="1200" kern="0" spc="8" dirty="0">
                <a:solidFill>
                  <a:srgbClr val="585858"/>
                </a:solidFill>
                <a:latin typeface="Arial MT"/>
                <a:cs typeface="Arial MT"/>
              </a:rPr>
              <a:t>weakens.</a:t>
            </a:r>
            <a:r>
              <a:rPr sz="1200" kern="0" spc="113" dirty="0">
                <a:solidFill>
                  <a:srgbClr val="585858"/>
                </a:solidFill>
                <a:latin typeface="Arial MT"/>
                <a:cs typeface="Arial MT"/>
              </a:rPr>
              <a:t> </a:t>
            </a:r>
            <a:r>
              <a:rPr sz="1200" kern="0" spc="-19" dirty="0">
                <a:solidFill>
                  <a:srgbClr val="585858"/>
                </a:solidFill>
                <a:latin typeface="Arial MT"/>
                <a:cs typeface="Arial MT"/>
              </a:rPr>
              <a:t>In </a:t>
            </a:r>
            <a:r>
              <a:rPr sz="1200" kern="0" spc="-34" dirty="0">
                <a:solidFill>
                  <a:srgbClr val="585858"/>
                </a:solidFill>
                <a:latin typeface="Arial MT"/>
                <a:cs typeface="Arial MT"/>
              </a:rPr>
              <a:t>MMLU,</a:t>
            </a:r>
            <a:r>
              <a:rPr sz="1200" kern="0" spc="-26" dirty="0">
                <a:solidFill>
                  <a:srgbClr val="585858"/>
                </a:solidFill>
                <a:latin typeface="Arial MT"/>
                <a:cs typeface="Arial MT"/>
              </a:rPr>
              <a:t> </a:t>
            </a:r>
            <a:r>
              <a:rPr sz="1200" kern="0" spc="79" dirty="0">
                <a:solidFill>
                  <a:srgbClr val="585858"/>
                </a:solidFill>
                <a:latin typeface="Arial MT"/>
                <a:cs typeface="Arial MT"/>
              </a:rPr>
              <a:t>it</a:t>
            </a:r>
            <a:r>
              <a:rPr sz="1200" kern="0" spc="-19" dirty="0">
                <a:solidFill>
                  <a:srgbClr val="585858"/>
                </a:solidFill>
                <a:latin typeface="Arial MT"/>
                <a:cs typeface="Arial MT"/>
              </a:rPr>
              <a:t> </a:t>
            </a:r>
            <a:r>
              <a:rPr sz="1200" kern="0" dirty="0">
                <a:solidFill>
                  <a:srgbClr val="585858"/>
                </a:solidFill>
                <a:latin typeface="Arial MT"/>
                <a:cs typeface="Arial MT"/>
              </a:rPr>
              <a:t>stabilizes</a:t>
            </a:r>
            <a:r>
              <a:rPr sz="1200" kern="0" spc="-23" dirty="0">
                <a:solidFill>
                  <a:srgbClr val="585858"/>
                </a:solidFill>
                <a:latin typeface="Arial MT"/>
                <a:cs typeface="Arial MT"/>
              </a:rPr>
              <a:t> </a:t>
            </a:r>
            <a:r>
              <a:rPr sz="1200" kern="0" spc="49" dirty="0">
                <a:solidFill>
                  <a:srgbClr val="585858"/>
                </a:solidFill>
                <a:latin typeface="Arial MT"/>
                <a:cs typeface="Arial MT"/>
              </a:rPr>
              <a:t>at</a:t>
            </a:r>
            <a:r>
              <a:rPr sz="1200" kern="0" spc="-19" dirty="0">
                <a:solidFill>
                  <a:srgbClr val="585858"/>
                </a:solidFill>
                <a:latin typeface="Arial MT"/>
                <a:cs typeface="Arial MT"/>
              </a:rPr>
              <a:t> </a:t>
            </a:r>
            <a:r>
              <a:rPr sz="1200" kern="0" spc="45" dirty="0">
                <a:solidFill>
                  <a:srgbClr val="585858"/>
                </a:solidFill>
                <a:latin typeface="Arial MT"/>
                <a:cs typeface="Arial MT"/>
              </a:rPr>
              <a:t>around</a:t>
            </a:r>
            <a:r>
              <a:rPr sz="1200" kern="0" spc="-19" dirty="0">
                <a:solidFill>
                  <a:srgbClr val="585858"/>
                </a:solidFill>
                <a:latin typeface="Arial MT"/>
                <a:cs typeface="Arial MT"/>
              </a:rPr>
              <a:t> </a:t>
            </a:r>
            <a:r>
              <a:rPr sz="1200" kern="0" spc="-15" dirty="0">
                <a:solidFill>
                  <a:srgbClr val="585858"/>
                </a:solidFill>
                <a:latin typeface="Arial MT"/>
                <a:cs typeface="Arial MT"/>
              </a:rPr>
              <a:t>28%, </a:t>
            </a:r>
            <a:r>
              <a:rPr sz="1200" kern="0" spc="38" dirty="0">
                <a:solidFill>
                  <a:srgbClr val="585858"/>
                </a:solidFill>
                <a:latin typeface="Arial MT"/>
                <a:cs typeface="Arial MT"/>
              </a:rPr>
              <a:t>and</a:t>
            </a:r>
            <a:r>
              <a:rPr sz="1200" kern="0" spc="-64" dirty="0">
                <a:solidFill>
                  <a:srgbClr val="585858"/>
                </a:solidFill>
                <a:latin typeface="Arial MT"/>
                <a:cs typeface="Arial MT"/>
              </a:rPr>
              <a:t> </a:t>
            </a:r>
            <a:r>
              <a:rPr sz="1200" kern="0" spc="53" dirty="0">
                <a:solidFill>
                  <a:srgbClr val="585858"/>
                </a:solidFill>
                <a:latin typeface="Arial MT"/>
                <a:cs typeface="Arial MT"/>
              </a:rPr>
              <a:t>in</a:t>
            </a:r>
            <a:r>
              <a:rPr sz="1200" kern="0" spc="-56" dirty="0">
                <a:solidFill>
                  <a:srgbClr val="585858"/>
                </a:solidFill>
                <a:latin typeface="Arial MT"/>
                <a:cs typeface="Arial MT"/>
              </a:rPr>
              <a:t> </a:t>
            </a:r>
            <a:r>
              <a:rPr sz="1200" kern="0" spc="-68" dirty="0">
                <a:solidFill>
                  <a:srgbClr val="585858"/>
                </a:solidFill>
                <a:latin typeface="Arial MT"/>
                <a:cs typeface="Arial MT"/>
              </a:rPr>
              <a:t>GPQA,</a:t>
            </a:r>
            <a:r>
              <a:rPr sz="1200" kern="0" spc="-64" dirty="0">
                <a:solidFill>
                  <a:srgbClr val="585858"/>
                </a:solidFill>
                <a:latin typeface="Arial MT"/>
                <a:cs typeface="Arial MT"/>
              </a:rPr>
              <a:t> </a:t>
            </a:r>
            <a:r>
              <a:rPr sz="1200" kern="0" spc="79" dirty="0">
                <a:solidFill>
                  <a:srgbClr val="585858"/>
                </a:solidFill>
                <a:latin typeface="Arial MT"/>
                <a:cs typeface="Arial MT"/>
              </a:rPr>
              <a:t>it</a:t>
            </a:r>
            <a:r>
              <a:rPr sz="1200" kern="0" spc="-60" dirty="0">
                <a:solidFill>
                  <a:srgbClr val="585858"/>
                </a:solidFill>
                <a:latin typeface="Arial MT"/>
                <a:cs typeface="Arial MT"/>
              </a:rPr>
              <a:t> </a:t>
            </a:r>
            <a:r>
              <a:rPr sz="1200" kern="0" dirty="0">
                <a:solidFill>
                  <a:srgbClr val="585858"/>
                </a:solidFill>
                <a:latin typeface="Arial MT"/>
                <a:cs typeface="Arial MT"/>
              </a:rPr>
              <a:t>is</a:t>
            </a:r>
            <a:r>
              <a:rPr sz="1200" kern="0" spc="-60" dirty="0">
                <a:solidFill>
                  <a:srgbClr val="585858"/>
                </a:solidFill>
                <a:latin typeface="Arial MT"/>
                <a:cs typeface="Arial MT"/>
              </a:rPr>
              <a:t> </a:t>
            </a:r>
            <a:r>
              <a:rPr sz="1200" kern="0" spc="-15" dirty="0">
                <a:solidFill>
                  <a:srgbClr val="585858"/>
                </a:solidFill>
                <a:latin typeface="Arial MT"/>
                <a:cs typeface="Arial MT"/>
              </a:rPr>
              <a:t>20%.</a:t>
            </a:r>
            <a:endParaRPr sz="1200" kern="0">
              <a:solidFill>
                <a:sysClr val="windowText" lastClr="000000"/>
              </a:solidFill>
              <a:latin typeface="Arial MT"/>
              <a:cs typeface="Arial MT"/>
            </a:endParaRPr>
          </a:p>
          <a:p>
            <a:pPr marL="9525" marR="3810" defTabSz="685800">
              <a:lnSpc>
                <a:spcPct val="150000"/>
              </a:lnSpc>
            </a:pPr>
            <a:r>
              <a:rPr sz="1200" kern="0" dirty="0">
                <a:solidFill>
                  <a:srgbClr val="585858"/>
                </a:solidFill>
                <a:latin typeface="Arial MT"/>
                <a:cs typeface="Arial MT"/>
              </a:rPr>
              <a:t>This suggests</a:t>
            </a:r>
            <a:r>
              <a:rPr sz="1200" kern="0" spc="4" dirty="0">
                <a:solidFill>
                  <a:srgbClr val="585858"/>
                </a:solidFill>
                <a:latin typeface="Arial MT"/>
                <a:cs typeface="Arial MT"/>
              </a:rPr>
              <a:t> </a:t>
            </a:r>
            <a:r>
              <a:rPr sz="1200" kern="0" spc="64" dirty="0">
                <a:solidFill>
                  <a:srgbClr val="585858"/>
                </a:solidFill>
                <a:latin typeface="Arial MT"/>
                <a:cs typeface="Arial MT"/>
              </a:rPr>
              <a:t>that</a:t>
            </a:r>
            <a:r>
              <a:rPr sz="1200" kern="0" dirty="0">
                <a:solidFill>
                  <a:srgbClr val="585858"/>
                </a:solidFill>
                <a:latin typeface="Arial MT"/>
                <a:cs typeface="Arial MT"/>
              </a:rPr>
              <a:t> relying</a:t>
            </a:r>
            <a:r>
              <a:rPr sz="1200" kern="0" spc="4" dirty="0">
                <a:solidFill>
                  <a:srgbClr val="585858"/>
                </a:solidFill>
                <a:latin typeface="Arial MT"/>
                <a:cs typeface="Arial MT"/>
              </a:rPr>
              <a:t> </a:t>
            </a:r>
            <a:r>
              <a:rPr sz="1200" kern="0" dirty="0">
                <a:solidFill>
                  <a:srgbClr val="585858"/>
                </a:solidFill>
                <a:latin typeface="Arial MT"/>
                <a:cs typeface="Arial MT"/>
              </a:rPr>
              <a:t>solely </a:t>
            </a:r>
            <a:r>
              <a:rPr sz="1200" kern="0" spc="53" dirty="0">
                <a:solidFill>
                  <a:srgbClr val="585858"/>
                </a:solidFill>
                <a:latin typeface="Arial MT"/>
                <a:cs typeface="Arial MT"/>
              </a:rPr>
              <a:t>on</a:t>
            </a:r>
            <a:r>
              <a:rPr sz="1200" kern="0" spc="8" dirty="0">
                <a:solidFill>
                  <a:srgbClr val="585858"/>
                </a:solidFill>
                <a:latin typeface="Arial MT"/>
                <a:cs typeface="Arial MT"/>
              </a:rPr>
              <a:t> </a:t>
            </a:r>
            <a:r>
              <a:rPr sz="1200" kern="0" spc="-41" dirty="0">
                <a:solidFill>
                  <a:srgbClr val="585858"/>
                </a:solidFill>
                <a:latin typeface="Arial MT"/>
                <a:cs typeface="Arial MT"/>
              </a:rPr>
              <a:t>RL </a:t>
            </a:r>
            <a:r>
              <a:rPr sz="1200" kern="0" dirty="0">
                <a:solidFill>
                  <a:srgbClr val="585858"/>
                </a:solidFill>
                <a:latin typeface="Arial MT"/>
                <a:cs typeface="Arial MT"/>
              </a:rPr>
              <a:t>may</a:t>
            </a:r>
            <a:r>
              <a:rPr sz="1200" kern="0" spc="-26" dirty="0">
                <a:solidFill>
                  <a:srgbClr val="585858"/>
                </a:solidFill>
                <a:latin typeface="Arial MT"/>
                <a:cs typeface="Arial MT"/>
              </a:rPr>
              <a:t> </a:t>
            </a:r>
            <a:r>
              <a:rPr sz="1200" kern="0" spc="68" dirty="0">
                <a:solidFill>
                  <a:srgbClr val="585858"/>
                </a:solidFill>
                <a:latin typeface="Arial MT"/>
                <a:cs typeface="Arial MT"/>
              </a:rPr>
              <a:t>not</a:t>
            </a:r>
            <a:r>
              <a:rPr sz="1200" kern="0" spc="-23" dirty="0">
                <a:solidFill>
                  <a:srgbClr val="585858"/>
                </a:solidFill>
                <a:latin typeface="Arial MT"/>
                <a:cs typeface="Arial MT"/>
              </a:rPr>
              <a:t> </a:t>
            </a:r>
            <a:r>
              <a:rPr sz="1200" kern="0" dirty="0">
                <a:solidFill>
                  <a:srgbClr val="585858"/>
                </a:solidFill>
                <a:latin typeface="Arial MT"/>
                <a:cs typeface="Arial MT"/>
              </a:rPr>
              <a:t>be</a:t>
            </a:r>
            <a:r>
              <a:rPr sz="1200" kern="0" spc="-23" dirty="0">
                <a:solidFill>
                  <a:srgbClr val="585858"/>
                </a:solidFill>
                <a:latin typeface="Arial MT"/>
                <a:cs typeface="Arial MT"/>
              </a:rPr>
              <a:t> </a:t>
            </a:r>
            <a:r>
              <a:rPr sz="1200" kern="0" spc="34" dirty="0">
                <a:solidFill>
                  <a:srgbClr val="585858"/>
                </a:solidFill>
                <a:latin typeface="Arial MT"/>
                <a:cs typeface="Arial MT"/>
              </a:rPr>
              <a:t>sufficient</a:t>
            </a:r>
            <a:r>
              <a:rPr sz="1200" kern="0" spc="-26" dirty="0">
                <a:solidFill>
                  <a:srgbClr val="585858"/>
                </a:solidFill>
                <a:latin typeface="Arial MT"/>
                <a:cs typeface="Arial MT"/>
              </a:rPr>
              <a:t> </a:t>
            </a:r>
            <a:r>
              <a:rPr sz="1200" kern="0" spc="75" dirty="0">
                <a:solidFill>
                  <a:srgbClr val="585858"/>
                </a:solidFill>
                <a:latin typeface="Arial MT"/>
                <a:cs typeface="Arial MT"/>
              </a:rPr>
              <a:t>to</a:t>
            </a:r>
            <a:r>
              <a:rPr sz="1200" kern="0" spc="-19" dirty="0">
                <a:solidFill>
                  <a:srgbClr val="585858"/>
                </a:solidFill>
                <a:latin typeface="Arial MT"/>
                <a:cs typeface="Arial MT"/>
              </a:rPr>
              <a:t> </a:t>
            </a:r>
            <a:r>
              <a:rPr sz="1200" kern="0" dirty="0">
                <a:solidFill>
                  <a:srgbClr val="585858"/>
                </a:solidFill>
                <a:latin typeface="Arial MT"/>
                <a:cs typeface="Arial MT"/>
              </a:rPr>
              <a:t>achieve</a:t>
            </a:r>
            <a:r>
              <a:rPr sz="1200" kern="0" spc="-23" dirty="0">
                <a:solidFill>
                  <a:srgbClr val="585858"/>
                </a:solidFill>
                <a:latin typeface="Arial MT"/>
                <a:cs typeface="Arial MT"/>
              </a:rPr>
              <a:t> </a:t>
            </a:r>
            <a:r>
              <a:rPr sz="1200" kern="0" spc="23" dirty="0">
                <a:solidFill>
                  <a:srgbClr val="585858"/>
                </a:solidFill>
                <a:latin typeface="Arial MT"/>
                <a:cs typeface="Arial MT"/>
              </a:rPr>
              <a:t>high </a:t>
            </a:r>
            <a:r>
              <a:rPr sz="1200" kern="0" spc="-34" dirty="0">
                <a:solidFill>
                  <a:srgbClr val="585858"/>
                </a:solidFill>
                <a:latin typeface="Arial MT"/>
                <a:cs typeface="Arial MT"/>
              </a:rPr>
              <a:t>CoT</a:t>
            </a:r>
            <a:r>
              <a:rPr sz="1200" kern="0" spc="19" dirty="0">
                <a:solidFill>
                  <a:srgbClr val="585858"/>
                </a:solidFill>
                <a:latin typeface="Arial MT"/>
                <a:cs typeface="Arial MT"/>
              </a:rPr>
              <a:t> </a:t>
            </a:r>
            <a:r>
              <a:rPr sz="1200" kern="0" dirty="0">
                <a:solidFill>
                  <a:srgbClr val="585858"/>
                </a:solidFill>
                <a:latin typeface="Arial MT"/>
                <a:cs typeface="Arial MT"/>
              </a:rPr>
              <a:t>faithfulness</a:t>
            </a:r>
            <a:r>
              <a:rPr sz="1200" kern="0" spc="23" dirty="0">
                <a:solidFill>
                  <a:srgbClr val="585858"/>
                </a:solidFill>
                <a:latin typeface="Arial MT"/>
                <a:cs typeface="Arial MT"/>
              </a:rPr>
              <a:t> </a:t>
            </a:r>
            <a:r>
              <a:rPr sz="1200" kern="0" spc="53" dirty="0">
                <a:solidFill>
                  <a:srgbClr val="585858"/>
                </a:solidFill>
                <a:latin typeface="Arial MT"/>
                <a:cs typeface="Arial MT"/>
              </a:rPr>
              <a:t>in</a:t>
            </a:r>
            <a:r>
              <a:rPr sz="1200" kern="0" spc="26" dirty="0">
                <a:solidFill>
                  <a:srgbClr val="585858"/>
                </a:solidFill>
                <a:latin typeface="Arial MT"/>
                <a:cs typeface="Arial MT"/>
              </a:rPr>
              <a:t> </a:t>
            </a:r>
            <a:r>
              <a:rPr sz="1200" kern="0" spc="45" dirty="0">
                <a:solidFill>
                  <a:srgbClr val="585858"/>
                </a:solidFill>
                <a:latin typeface="Arial MT"/>
                <a:cs typeface="Arial MT"/>
              </a:rPr>
              <a:t>the</a:t>
            </a:r>
            <a:r>
              <a:rPr sz="1200" kern="0" spc="23" dirty="0">
                <a:solidFill>
                  <a:srgbClr val="585858"/>
                </a:solidFill>
                <a:latin typeface="Arial MT"/>
                <a:cs typeface="Arial MT"/>
              </a:rPr>
              <a:t> </a:t>
            </a:r>
            <a:r>
              <a:rPr sz="1200" kern="0" spc="45" dirty="0">
                <a:solidFill>
                  <a:srgbClr val="585858"/>
                </a:solidFill>
                <a:latin typeface="Arial MT"/>
                <a:cs typeface="Arial MT"/>
              </a:rPr>
              <a:t>long</a:t>
            </a:r>
            <a:r>
              <a:rPr sz="1200" kern="0" spc="19" dirty="0">
                <a:solidFill>
                  <a:srgbClr val="585858"/>
                </a:solidFill>
                <a:latin typeface="Arial MT"/>
                <a:cs typeface="Arial MT"/>
              </a:rPr>
              <a:t> </a:t>
            </a:r>
            <a:r>
              <a:rPr sz="1200" kern="0" dirty="0">
                <a:solidFill>
                  <a:srgbClr val="585858"/>
                </a:solidFill>
                <a:latin typeface="Arial MT"/>
                <a:cs typeface="Arial MT"/>
              </a:rPr>
              <a:t>run,</a:t>
            </a:r>
            <a:r>
              <a:rPr sz="1200" kern="0" spc="19" dirty="0">
                <a:solidFill>
                  <a:srgbClr val="585858"/>
                </a:solidFill>
                <a:latin typeface="Arial MT"/>
                <a:cs typeface="Arial MT"/>
              </a:rPr>
              <a:t> and </a:t>
            </a:r>
            <a:r>
              <a:rPr sz="1200" kern="0" spc="45" dirty="0">
                <a:solidFill>
                  <a:srgbClr val="585858"/>
                </a:solidFill>
                <a:latin typeface="Arial MT"/>
                <a:cs typeface="Arial MT"/>
              </a:rPr>
              <a:t>other</a:t>
            </a:r>
            <a:r>
              <a:rPr sz="1200" kern="0" dirty="0">
                <a:solidFill>
                  <a:srgbClr val="585858"/>
                </a:solidFill>
                <a:latin typeface="Arial MT"/>
                <a:cs typeface="Arial MT"/>
              </a:rPr>
              <a:t> </a:t>
            </a:r>
            <a:r>
              <a:rPr sz="1200" kern="0" spc="41" dirty="0">
                <a:solidFill>
                  <a:srgbClr val="585858"/>
                </a:solidFill>
                <a:latin typeface="Arial MT"/>
                <a:cs typeface="Arial MT"/>
              </a:rPr>
              <a:t>methods</a:t>
            </a:r>
            <a:r>
              <a:rPr sz="1200" kern="0" dirty="0">
                <a:solidFill>
                  <a:srgbClr val="585858"/>
                </a:solidFill>
                <a:latin typeface="Arial MT"/>
                <a:cs typeface="Arial MT"/>
              </a:rPr>
              <a:t> may be needed </a:t>
            </a:r>
            <a:r>
              <a:rPr sz="1200" kern="0" spc="56" dirty="0">
                <a:solidFill>
                  <a:srgbClr val="585858"/>
                </a:solidFill>
                <a:latin typeface="Arial MT"/>
                <a:cs typeface="Arial MT"/>
              </a:rPr>
              <a:t>to </a:t>
            </a:r>
            <a:r>
              <a:rPr sz="1200" kern="0" spc="45" dirty="0">
                <a:solidFill>
                  <a:srgbClr val="585858"/>
                </a:solidFill>
                <a:latin typeface="Arial MT"/>
                <a:cs typeface="Arial MT"/>
              </a:rPr>
              <a:t>further</a:t>
            </a:r>
            <a:r>
              <a:rPr sz="1200" kern="0" spc="-53" dirty="0">
                <a:solidFill>
                  <a:srgbClr val="585858"/>
                </a:solidFill>
                <a:latin typeface="Arial MT"/>
                <a:cs typeface="Arial MT"/>
              </a:rPr>
              <a:t> </a:t>
            </a:r>
            <a:r>
              <a:rPr sz="1200" kern="0" spc="41" dirty="0">
                <a:solidFill>
                  <a:srgbClr val="585858"/>
                </a:solidFill>
                <a:latin typeface="Arial MT"/>
                <a:cs typeface="Arial MT"/>
              </a:rPr>
              <a:t>improve</a:t>
            </a:r>
            <a:r>
              <a:rPr sz="1200" kern="0" spc="-49" dirty="0">
                <a:solidFill>
                  <a:srgbClr val="585858"/>
                </a:solidFill>
                <a:latin typeface="Arial MT"/>
                <a:cs typeface="Arial MT"/>
              </a:rPr>
              <a:t> </a:t>
            </a:r>
            <a:r>
              <a:rPr sz="1200" kern="0" spc="26" dirty="0">
                <a:solidFill>
                  <a:srgbClr val="585858"/>
                </a:solidFill>
                <a:latin typeface="Arial MT"/>
                <a:cs typeface="Arial MT"/>
              </a:rPr>
              <a:t>it.</a:t>
            </a:r>
            <a:endParaRPr sz="1200" kern="0">
              <a:solidFill>
                <a:sysClr val="windowText" lastClr="000000"/>
              </a:solidFill>
              <a:latin typeface="Arial MT"/>
              <a:cs typeface="Arial MT"/>
            </a:endParaRPr>
          </a:p>
        </p:txBody>
      </p:sp>
      <p:grpSp>
        <p:nvGrpSpPr>
          <p:cNvPr id="14" name="object 14"/>
          <p:cNvGrpSpPr/>
          <p:nvPr/>
        </p:nvGrpSpPr>
        <p:grpSpPr>
          <a:xfrm>
            <a:off x="215693" y="143504"/>
            <a:ext cx="678180" cy="645319"/>
            <a:chOff x="287591" y="191338"/>
            <a:chExt cx="904240" cy="860425"/>
          </a:xfrm>
        </p:grpSpPr>
        <p:sp>
          <p:nvSpPr>
            <p:cNvPr id="15" name="object 15"/>
            <p:cNvSpPr/>
            <p:nvPr/>
          </p:nvSpPr>
          <p:spPr>
            <a:xfrm>
              <a:off x="287591" y="191338"/>
              <a:ext cx="619125" cy="722630"/>
            </a:xfrm>
            <a:custGeom>
              <a:avLst/>
              <a:gdLst/>
              <a:ahLst/>
              <a:cxnLst/>
              <a:rect l="l" t="t" r="r" b="b"/>
              <a:pathLst>
                <a:path w="619125" h="722630">
                  <a:moveTo>
                    <a:pt x="619125" y="722223"/>
                  </a:moveTo>
                  <a:lnTo>
                    <a:pt x="0" y="722223"/>
                  </a:lnTo>
                  <a:lnTo>
                    <a:pt x="0" y="0"/>
                  </a:lnTo>
                  <a:lnTo>
                    <a:pt x="619125" y="0"/>
                  </a:lnTo>
                  <a:lnTo>
                    <a:pt x="619125" y="4762"/>
                  </a:lnTo>
                  <a:lnTo>
                    <a:pt x="9525" y="4762"/>
                  </a:lnTo>
                  <a:lnTo>
                    <a:pt x="4762" y="9524"/>
                  </a:lnTo>
                  <a:lnTo>
                    <a:pt x="9525" y="9524"/>
                  </a:lnTo>
                  <a:lnTo>
                    <a:pt x="9525" y="712698"/>
                  </a:lnTo>
                  <a:lnTo>
                    <a:pt x="4762" y="712698"/>
                  </a:lnTo>
                  <a:lnTo>
                    <a:pt x="9525" y="717461"/>
                  </a:lnTo>
                  <a:lnTo>
                    <a:pt x="619125" y="717461"/>
                  </a:lnTo>
                  <a:lnTo>
                    <a:pt x="619125" y="722223"/>
                  </a:lnTo>
                  <a:close/>
                </a:path>
                <a:path w="619125" h="722630">
                  <a:moveTo>
                    <a:pt x="9525" y="9524"/>
                  </a:moveTo>
                  <a:lnTo>
                    <a:pt x="4762" y="9524"/>
                  </a:lnTo>
                  <a:lnTo>
                    <a:pt x="9525" y="4762"/>
                  </a:lnTo>
                  <a:lnTo>
                    <a:pt x="9525" y="9524"/>
                  </a:lnTo>
                  <a:close/>
                </a:path>
                <a:path w="619125" h="722630">
                  <a:moveTo>
                    <a:pt x="609600" y="9524"/>
                  </a:moveTo>
                  <a:lnTo>
                    <a:pt x="9525" y="9524"/>
                  </a:lnTo>
                  <a:lnTo>
                    <a:pt x="9525" y="4762"/>
                  </a:lnTo>
                  <a:lnTo>
                    <a:pt x="609600" y="4762"/>
                  </a:lnTo>
                  <a:lnTo>
                    <a:pt x="609600" y="9524"/>
                  </a:lnTo>
                  <a:close/>
                </a:path>
                <a:path w="619125" h="722630">
                  <a:moveTo>
                    <a:pt x="609600" y="717461"/>
                  </a:moveTo>
                  <a:lnTo>
                    <a:pt x="609600" y="4762"/>
                  </a:lnTo>
                  <a:lnTo>
                    <a:pt x="614362" y="9524"/>
                  </a:lnTo>
                  <a:lnTo>
                    <a:pt x="619125" y="9524"/>
                  </a:lnTo>
                  <a:lnTo>
                    <a:pt x="619125" y="712698"/>
                  </a:lnTo>
                  <a:lnTo>
                    <a:pt x="614362" y="712698"/>
                  </a:lnTo>
                  <a:lnTo>
                    <a:pt x="609600" y="717461"/>
                  </a:lnTo>
                  <a:close/>
                </a:path>
                <a:path w="619125" h="722630">
                  <a:moveTo>
                    <a:pt x="619125" y="9524"/>
                  </a:moveTo>
                  <a:lnTo>
                    <a:pt x="614362" y="9524"/>
                  </a:lnTo>
                  <a:lnTo>
                    <a:pt x="609600" y="4762"/>
                  </a:lnTo>
                  <a:lnTo>
                    <a:pt x="619125" y="4762"/>
                  </a:lnTo>
                  <a:lnTo>
                    <a:pt x="619125" y="9524"/>
                  </a:lnTo>
                  <a:close/>
                </a:path>
                <a:path w="619125" h="722630">
                  <a:moveTo>
                    <a:pt x="9525" y="717461"/>
                  </a:moveTo>
                  <a:lnTo>
                    <a:pt x="4762" y="712698"/>
                  </a:lnTo>
                  <a:lnTo>
                    <a:pt x="9525" y="712698"/>
                  </a:lnTo>
                  <a:lnTo>
                    <a:pt x="9525" y="717461"/>
                  </a:lnTo>
                  <a:close/>
                </a:path>
                <a:path w="619125" h="722630">
                  <a:moveTo>
                    <a:pt x="609600" y="717461"/>
                  </a:moveTo>
                  <a:lnTo>
                    <a:pt x="9525" y="717461"/>
                  </a:lnTo>
                  <a:lnTo>
                    <a:pt x="9525" y="712698"/>
                  </a:lnTo>
                  <a:lnTo>
                    <a:pt x="609600" y="712698"/>
                  </a:lnTo>
                  <a:lnTo>
                    <a:pt x="609600" y="717461"/>
                  </a:lnTo>
                  <a:close/>
                </a:path>
                <a:path w="619125" h="722630">
                  <a:moveTo>
                    <a:pt x="619125" y="717461"/>
                  </a:moveTo>
                  <a:lnTo>
                    <a:pt x="609600" y="717461"/>
                  </a:lnTo>
                  <a:lnTo>
                    <a:pt x="614362" y="712698"/>
                  </a:lnTo>
                  <a:lnTo>
                    <a:pt x="619125" y="712698"/>
                  </a:lnTo>
                  <a:lnTo>
                    <a:pt x="619125" y="717461"/>
                  </a:lnTo>
                  <a:close/>
                </a:path>
              </a:pathLst>
            </a:custGeom>
            <a:solidFill>
              <a:srgbClr val="808080"/>
            </a:solidFill>
          </p:spPr>
          <p:txBody>
            <a:bodyPr wrap="square" lIns="0" tIns="0" rIns="0" bIns="0" rtlCol="0"/>
            <a:lstStyle/>
            <a:p>
              <a:pPr defTabSz="685800"/>
              <a:endParaRPr sz="1350" kern="0">
                <a:solidFill>
                  <a:sysClr val="windowText" lastClr="000000"/>
                </a:solidFill>
              </a:endParaRPr>
            </a:p>
          </p:txBody>
        </p:sp>
        <p:sp>
          <p:nvSpPr>
            <p:cNvPr id="16" name="object 16"/>
            <p:cNvSpPr/>
            <p:nvPr/>
          </p:nvSpPr>
          <p:spPr>
            <a:xfrm>
              <a:off x="635508" y="591311"/>
              <a:ext cx="556260" cy="460375"/>
            </a:xfrm>
            <a:custGeom>
              <a:avLst/>
              <a:gdLst/>
              <a:ahLst/>
              <a:cxnLst/>
              <a:rect l="l" t="t" r="r" b="b"/>
              <a:pathLst>
                <a:path w="556260" h="460375">
                  <a:moveTo>
                    <a:pt x="556260" y="460248"/>
                  </a:moveTo>
                  <a:lnTo>
                    <a:pt x="0" y="460248"/>
                  </a:lnTo>
                  <a:lnTo>
                    <a:pt x="0" y="0"/>
                  </a:lnTo>
                  <a:lnTo>
                    <a:pt x="556260" y="0"/>
                  </a:lnTo>
                  <a:lnTo>
                    <a:pt x="556260" y="460248"/>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grpSp>
      <p:sp>
        <p:nvSpPr>
          <p:cNvPr id="17" name="object 17"/>
          <p:cNvSpPr txBox="1">
            <a:spLocks noGrp="1"/>
          </p:cNvSpPr>
          <p:nvPr>
            <p:ph type="title"/>
          </p:nvPr>
        </p:nvSpPr>
        <p:spPr>
          <a:xfrm>
            <a:off x="542325" y="471773"/>
            <a:ext cx="6542246" cy="261194"/>
          </a:xfrm>
          <a:prstGeom prst="rect">
            <a:avLst/>
          </a:prstGeom>
        </p:spPr>
        <p:txBody>
          <a:bodyPr vert="horz" wrap="square" lIns="0" tIns="12859" rIns="0" bIns="0" rtlCol="0">
            <a:spAutoFit/>
          </a:bodyPr>
          <a:lstStyle/>
          <a:p>
            <a:pPr marL="9525">
              <a:spcBef>
                <a:spcPts val="101"/>
              </a:spcBef>
            </a:pPr>
            <a:r>
              <a:rPr sz="1613" spc="75" dirty="0"/>
              <a:t>Impact</a:t>
            </a:r>
            <a:r>
              <a:rPr sz="1613" spc="-45" dirty="0"/>
              <a:t> </a:t>
            </a:r>
            <a:r>
              <a:rPr sz="1613" spc="56" dirty="0"/>
              <a:t>of</a:t>
            </a:r>
            <a:r>
              <a:rPr sz="1613" spc="-45" dirty="0"/>
              <a:t> </a:t>
            </a:r>
            <a:r>
              <a:rPr sz="1613" spc="53" dirty="0"/>
              <a:t>Outcome</a:t>
            </a:r>
            <a:r>
              <a:rPr sz="1613" spc="-45" dirty="0"/>
              <a:t> </a:t>
            </a:r>
            <a:r>
              <a:rPr sz="1613" spc="68" dirty="0"/>
              <a:t>-</a:t>
            </a:r>
            <a:r>
              <a:rPr sz="1613" spc="-49" dirty="0"/>
              <a:t> </a:t>
            </a:r>
            <a:r>
              <a:rPr sz="1613" dirty="0"/>
              <a:t>based</a:t>
            </a:r>
            <a:r>
              <a:rPr sz="1613" spc="-41" dirty="0"/>
              <a:t> </a:t>
            </a:r>
            <a:r>
              <a:rPr sz="1613" spc="53" dirty="0"/>
              <a:t>Reinforcement</a:t>
            </a:r>
            <a:r>
              <a:rPr sz="1613" spc="-41" dirty="0"/>
              <a:t> </a:t>
            </a:r>
            <a:r>
              <a:rPr sz="1613" spc="38" dirty="0"/>
              <a:t>Learning</a:t>
            </a:r>
            <a:r>
              <a:rPr sz="1613" spc="-45" dirty="0"/>
              <a:t> </a:t>
            </a:r>
            <a:r>
              <a:rPr sz="1613" dirty="0"/>
              <a:t>(RL)</a:t>
            </a:r>
            <a:r>
              <a:rPr sz="1613" spc="-45" dirty="0"/>
              <a:t> </a:t>
            </a:r>
            <a:r>
              <a:rPr sz="1613" spc="49" dirty="0"/>
              <a:t>on</a:t>
            </a:r>
            <a:r>
              <a:rPr sz="1613" spc="-41" dirty="0"/>
              <a:t> </a:t>
            </a:r>
            <a:r>
              <a:rPr sz="1613" spc="-19" dirty="0"/>
              <a:t>CoT</a:t>
            </a:r>
            <a:endParaRPr sz="1613"/>
          </a:p>
        </p:txBody>
      </p:sp>
      <p:sp>
        <p:nvSpPr>
          <p:cNvPr id="18" name="object 18"/>
          <p:cNvSpPr txBox="1"/>
          <p:nvPr/>
        </p:nvSpPr>
        <p:spPr>
          <a:xfrm>
            <a:off x="542325" y="747046"/>
            <a:ext cx="1286351" cy="261194"/>
          </a:xfrm>
          <a:prstGeom prst="rect">
            <a:avLst/>
          </a:prstGeom>
        </p:spPr>
        <p:txBody>
          <a:bodyPr vert="horz" wrap="square" lIns="0" tIns="12859" rIns="0" bIns="0" rtlCol="0">
            <a:spAutoFit/>
          </a:bodyPr>
          <a:lstStyle/>
          <a:p>
            <a:pPr marL="9525" defTabSz="685800">
              <a:spcBef>
                <a:spcPts val="101"/>
              </a:spcBef>
            </a:pPr>
            <a:r>
              <a:rPr sz="1613" b="1" kern="0" spc="26" dirty="0">
                <a:solidFill>
                  <a:srgbClr val="252525"/>
                </a:solidFill>
                <a:latin typeface="Arial"/>
                <a:cs typeface="Arial"/>
              </a:rPr>
              <a:t>Faithfulness</a:t>
            </a:r>
            <a:endParaRPr sz="1613" kern="0">
              <a:solidFill>
                <a:sysClr val="windowText" lastClr="000000"/>
              </a:solidFill>
              <a:latin typeface="Aria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24800" y="3949465"/>
            <a:ext cx="1219200" cy="1194435"/>
            <a:chOff x="10566400" y="5265953"/>
            <a:chExt cx="1625600" cy="1592580"/>
          </a:xfrm>
        </p:grpSpPr>
        <p:sp>
          <p:nvSpPr>
            <p:cNvPr id="3" name="object 3"/>
            <p:cNvSpPr/>
            <p:nvPr/>
          </p:nvSpPr>
          <p:spPr>
            <a:xfrm>
              <a:off x="10566400" y="5265953"/>
              <a:ext cx="1625600" cy="1592580"/>
            </a:xfrm>
            <a:custGeom>
              <a:avLst/>
              <a:gdLst/>
              <a:ahLst/>
              <a:cxnLst/>
              <a:rect l="l" t="t" r="r" b="b"/>
              <a:pathLst>
                <a:path w="1625600" h="1592579">
                  <a:moveTo>
                    <a:pt x="1625600" y="1592046"/>
                  </a:moveTo>
                  <a:lnTo>
                    <a:pt x="0" y="1592046"/>
                  </a:lnTo>
                  <a:lnTo>
                    <a:pt x="137706" y="1522945"/>
                  </a:lnTo>
                  <a:lnTo>
                    <a:pt x="184763" y="1496959"/>
                  </a:lnTo>
                  <a:lnTo>
                    <a:pt x="231311" y="1470473"/>
                  </a:lnTo>
                  <a:lnTo>
                    <a:pt x="277344" y="1443492"/>
                  </a:lnTo>
                  <a:lnTo>
                    <a:pt x="322855" y="1416022"/>
                  </a:lnTo>
                  <a:lnTo>
                    <a:pt x="367837" y="1388068"/>
                  </a:lnTo>
                  <a:lnTo>
                    <a:pt x="412283" y="1359634"/>
                  </a:lnTo>
                  <a:lnTo>
                    <a:pt x="456187" y="1330726"/>
                  </a:lnTo>
                  <a:lnTo>
                    <a:pt x="499542" y="1301350"/>
                  </a:lnTo>
                  <a:lnTo>
                    <a:pt x="542341" y="1271509"/>
                  </a:lnTo>
                  <a:lnTo>
                    <a:pt x="584577" y="1241210"/>
                  </a:lnTo>
                  <a:lnTo>
                    <a:pt x="626245" y="1210457"/>
                  </a:lnTo>
                  <a:lnTo>
                    <a:pt x="667336" y="1179256"/>
                  </a:lnTo>
                  <a:lnTo>
                    <a:pt x="707845" y="1147612"/>
                  </a:lnTo>
                  <a:lnTo>
                    <a:pt x="747764" y="1115530"/>
                  </a:lnTo>
                  <a:lnTo>
                    <a:pt x="787088" y="1083015"/>
                  </a:lnTo>
                  <a:lnTo>
                    <a:pt x="825808" y="1050072"/>
                  </a:lnTo>
                  <a:lnTo>
                    <a:pt x="863919" y="1016706"/>
                  </a:lnTo>
                  <a:lnTo>
                    <a:pt x="901414" y="982923"/>
                  </a:lnTo>
                  <a:lnTo>
                    <a:pt x="938286" y="948727"/>
                  </a:lnTo>
                  <a:lnTo>
                    <a:pt x="974528" y="914124"/>
                  </a:lnTo>
                  <a:lnTo>
                    <a:pt x="1010134" y="879119"/>
                  </a:lnTo>
                  <a:lnTo>
                    <a:pt x="1045096" y="843717"/>
                  </a:lnTo>
                  <a:lnTo>
                    <a:pt x="1079409" y="807923"/>
                  </a:lnTo>
                  <a:lnTo>
                    <a:pt x="1113066" y="771742"/>
                  </a:lnTo>
                  <a:lnTo>
                    <a:pt x="1146059" y="735180"/>
                  </a:lnTo>
                  <a:lnTo>
                    <a:pt x="1178382" y="698242"/>
                  </a:lnTo>
                  <a:lnTo>
                    <a:pt x="1210028" y="660932"/>
                  </a:lnTo>
                  <a:lnTo>
                    <a:pt x="1240991" y="623256"/>
                  </a:lnTo>
                  <a:lnTo>
                    <a:pt x="1271264" y="585219"/>
                  </a:lnTo>
                  <a:lnTo>
                    <a:pt x="1300840" y="546826"/>
                  </a:lnTo>
                  <a:lnTo>
                    <a:pt x="1329713" y="508082"/>
                  </a:lnTo>
                  <a:lnTo>
                    <a:pt x="1357875" y="468993"/>
                  </a:lnTo>
                  <a:lnTo>
                    <a:pt x="1385320" y="429563"/>
                  </a:lnTo>
                  <a:lnTo>
                    <a:pt x="1412042" y="389798"/>
                  </a:lnTo>
                  <a:lnTo>
                    <a:pt x="1438033" y="349703"/>
                  </a:lnTo>
                  <a:lnTo>
                    <a:pt x="1463287" y="309283"/>
                  </a:lnTo>
                  <a:lnTo>
                    <a:pt x="1487797" y="268543"/>
                  </a:lnTo>
                  <a:lnTo>
                    <a:pt x="1511557" y="227488"/>
                  </a:lnTo>
                  <a:lnTo>
                    <a:pt x="1534559" y="186123"/>
                  </a:lnTo>
                  <a:lnTo>
                    <a:pt x="1556797" y="144454"/>
                  </a:lnTo>
                  <a:lnTo>
                    <a:pt x="1578265" y="102486"/>
                  </a:lnTo>
                  <a:lnTo>
                    <a:pt x="1598955" y="60223"/>
                  </a:lnTo>
                  <a:lnTo>
                    <a:pt x="1625600" y="0"/>
                  </a:lnTo>
                  <a:lnTo>
                    <a:pt x="1625600" y="1592046"/>
                  </a:lnTo>
                  <a:close/>
                </a:path>
              </a:pathLst>
            </a:custGeom>
            <a:solidFill>
              <a:srgbClr val="C1D7FA"/>
            </a:solidFill>
          </p:spPr>
          <p:txBody>
            <a:bodyPr wrap="square" lIns="0" tIns="0" rIns="0" bIns="0" rtlCol="0"/>
            <a:lstStyle/>
            <a:p>
              <a:pPr defTabSz="685800"/>
              <a:endParaRPr sz="1350" kern="0">
                <a:solidFill>
                  <a:sysClr val="windowText" lastClr="000000"/>
                </a:solidFill>
              </a:endParaRPr>
            </a:p>
          </p:txBody>
        </p:sp>
        <p:sp>
          <p:nvSpPr>
            <p:cNvPr id="4" name="object 4"/>
            <p:cNvSpPr/>
            <p:nvPr/>
          </p:nvSpPr>
          <p:spPr>
            <a:xfrm>
              <a:off x="11297323" y="5774537"/>
              <a:ext cx="894715" cy="1083945"/>
            </a:xfrm>
            <a:custGeom>
              <a:avLst/>
              <a:gdLst/>
              <a:ahLst/>
              <a:cxnLst/>
              <a:rect l="l" t="t" r="r" b="b"/>
              <a:pathLst>
                <a:path w="894715" h="1083945">
                  <a:moveTo>
                    <a:pt x="894676" y="1083462"/>
                  </a:moveTo>
                  <a:lnTo>
                    <a:pt x="0" y="1083462"/>
                  </a:lnTo>
                  <a:lnTo>
                    <a:pt x="60604" y="1037348"/>
                  </a:lnTo>
                  <a:lnTo>
                    <a:pt x="94972" y="1008528"/>
                  </a:lnTo>
                  <a:lnTo>
                    <a:pt x="129147" y="978828"/>
                  </a:lnTo>
                  <a:lnTo>
                    <a:pt x="163127" y="948256"/>
                  </a:lnTo>
                  <a:lnTo>
                    <a:pt x="196909" y="916816"/>
                  </a:lnTo>
                  <a:lnTo>
                    <a:pt x="230490" y="884516"/>
                  </a:lnTo>
                  <a:lnTo>
                    <a:pt x="263868" y="851361"/>
                  </a:lnTo>
                  <a:lnTo>
                    <a:pt x="297040" y="817357"/>
                  </a:lnTo>
                  <a:lnTo>
                    <a:pt x="330004" y="782511"/>
                  </a:lnTo>
                  <a:lnTo>
                    <a:pt x="362756" y="746829"/>
                  </a:lnTo>
                  <a:lnTo>
                    <a:pt x="395293" y="710316"/>
                  </a:lnTo>
                  <a:lnTo>
                    <a:pt x="427614" y="672979"/>
                  </a:lnTo>
                  <a:lnTo>
                    <a:pt x="459714" y="634825"/>
                  </a:lnTo>
                  <a:lnTo>
                    <a:pt x="491593" y="595858"/>
                  </a:lnTo>
                  <a:lnTo>
                    <a:pt x="523246" y="556086"/>
                  </a:lnTo>
                  <a:lnTo>
                    <a:pt x="554671" y="515514"/>
                  </a:lnTo>
                  <a:lnTo>
                    <a:pt x="585866" y="474148"/>
                  </a:lnTo>
                  <a:lnTo>
                    <a:pt x="616827" y="431996"/>
                  </a:lnTo>
                  <a:lnTo>
                    <a:pt x="647553" y="389061"/>
                  </a:lnTo>
                  <a:lnTo>
                    <a:pt x="678039" y="345352"/>
                  </a:lnTo>
                  <a:lnTo>
                    <a:pt x="708284" y="300874"/>
                  </a:lnTo>
                  <a:lnTo>
                    <a:pt x="738285" y="255633"/>
                  </a:lnTo>
                  <a:lnTo>
                    <a:pt x="768038" y="209635"/>
                  </a:lnTo>
                  <a:lnTo>
                    <a:pt x="797543" y="162887"/>
                  </a:lnTo>
                  <a:lnTo>
                    <a:pt x="826794" y="115394"/>
                  </a:lnTo>
                  <a:lnTo>
                    <a:pt x="855791" y="67162"/>
                  </a:lnTo>
                  <a:lnTo>
                    <a:pt x="884529" y="18199"/>
                  </a:lnTo>
                  <a:lnTo>
                    <a:pt x="894676" y="0"/>
                  </a:lnTo>
                  <a:lnTo>
                    <a:pt x="894676" y="1083462"/>
                  </a:lnTo>
                  <a:close/>
                </a:path>
              </a:pathLst>
            </a:custGeom>
            <a:solidFill>
              <a:srgbClr val="82B0F8"/>
            </a:solidFill>
          </p:spPr>
          <p:txBody>
            <a:bodyPr wrap="square" lIns="0" tIns="0" rIns="0" bIns="0" rtlCol="0"/>
            <a:lstStyle/>
            <a:p>
              <a:pPr defTabSz="685800"/>
              <a:endParaRPr sz="1350" kern="0">
                <a:solidFill>
                  <a:sysClr val="windowText" lastClr="000000"/>
                </a:solidFill>
              </a:endParaRPr>
            </a:p>
          </p:txBody>
        </p:sp>
        <p:sp>
          <p:nvSpPr>
            <p:cNvPr id="5" name="object 5"/>
            <p:cNvSpPr/>
            <p:nvPr/>
          </p:nvSpPr>
          <p:spPr>
            <a:xfrm>
              <a:off x="11514035" y="6036970"/>
              <a:ext cx="678180" cy="821055"/>
            </a:xfrm>
            <a:custGeom>
              <a:avLst/>
              <a:gdLst/>
              <a:ahLst/>
              <a:cxnLst/>
              <a:rect l="l" t="t" r="r" b="b"/>
              <a:pathLst>
                <a:path w="678179" h="821054">
                  <a:moveTo>
                    <a:pt x="677964" y="821029"/>
                  </a:moveTo>
                  <a:lnTo>
                    <a:pt x="0" y="821029"/>
                  </a:lnTo>
                  <a:lnTo>
                    <a:pt x="45910" y="786091"/>
                  </a:lnTo>
                  <a:lnTo>
                    <a:pt x="79739" y="757568"/>
                  </a:lnTo>
                  <a:lnTo>
                    <a:pt x="113320" y="727922"/>
                  </a:lnTo>
                  <a:lnTo>
                    <a:pt x="146648" y="697162"/>
                  </a:lnTo>
                  <a:lnTo>
                    <a:pt x="179721" y="665300"/>
                  </a:lnTo>
                  <a:lnTo>
                    <a:pt x="212532" y="632344"/>
                  </a:lnTo>
                  <a:lnTo>
                    <a:pt x="245077" y="598305"/>
                  </a:lnTo>
                  <a:lnTo>
                    <a:pt x="277352" y="563194"/>
                  </a:lnTo>
                  <a:lnTo>
                    <a:pt x="309352" y="527021"/>
                  </a:lnTo>
                  <a:lnTo>
                    <a:pt x="341073" y="489795"/>
                  </a:lnTo>
                  <a:lnTo>
                    <a:pt x="372510" y="451527"/>
                  </a:lnTo>
                  <a:lnTo>
                    <a:pt x="403658" y="412228"/>
                  </a:lnTo>
                  <a:lnTo>
                    <a:pt x="434514" y="371907"/>
                  </a:lnTo>
                  <a:lnTo>
                    <a:pt x="465072" y="330574"/>
                  </a:lnTo>
                  <a:lnTo>
                    <a:pt x="495328" y="288240"/>
                  </a:lnTo>
                  <a:lnTo>
                    <a:pt x="525277" y="244915"/>
                  </a:lnTo>
                  <a:lnTo>
                    <a:pt x="554915" y="200609"/>
                  </a:lnTo>
                  <a:lnTo>
                    <a:pt x="584238" y="155332"/>
                  </a:lnTo>
                  <a:lnTo>
                    <a:pt x="613241" y="109095"/>
                  </a:lnTo>
                  <a:lnTo>
                    <a:pt x="641919" y="61907"/>
                  </a:lnTo>
                  <a:lnTo>
                    <a:pt x="670267" y="13779"/>
                  </a:lnTo>
                  <a:lnTo>
                    <a:pt x="677964" y="0"/>
                  </a:lnTo>
                  <a:lnTo>
                    <a:pt x="677964" y="821029"/>
                  </a:lnTo>
                  <a:close/>
                </a:path>
              </a:pathLst>
            </a:custGeom>
            <a:solidFill>
              <a:srgbClr val="4488F4"/>
            </a:solidFill>
          </p:spPr>
          <p:txBody>
            <a:bodyPr wrap="square" lIns="0" tIns="0" rIns="0" bIns="0" rtlCol="0"/>
            <a:lstStyle/>
            <a:p>
              <a:pPr defTabSz="685800"/>
              <a:endParaRPr sz="1350" kern="0">
                <a:solidFill>
                  <a:sysClr val="windowText" lastClr="000000"/>
                </a:solidFill>
              </a:endParaRPr>
            </a:p>
          </p:txBody>
        </p:sp>
      </p:grpSp>
      <p:grpSp>
        <p:nvGrpSpPr>
          <p:cNvPr id="6" name="object 6"/>
          <p:cNvGrpSpPr/>
          <p:nvPr/>
        </p:nvGrpSpPr>
        <p:grpSpPr>
          <a:xfrm>
            <a:off x="215693" y="143504"/>
            <a:ext cx="678180" cy="645319"/>
            <a:chOff x="287591" y="191338"/>
            <a:chExt cx="904240" cy="860425"/>
          </a:xfrm>
        </p:grpSpPr>
        <p:sp>
          <p:nvSpPr>
            <p:cNvPr id="7" name="object 7"/>
            <p:cNvSpPr/>
            <p:nvPr/>
          </p:nvSpPr>
          <p:spPr>
            <a:xfrm>
              <a:off x="287591" y="191338"/>
              <a:ext cx="619125" cy="722630"/>
            </a:xfrm>
            <a:custGeom>
              <a:avLst/>
              <a:gdLst/>
              <a:ahLst/>
              <a:cxnLst/>
              <a:rect l="l" t="t" r="r" b="b"/>
              <a:pathLst>
                <a:path w="619125" h="722630">
                  <a:moveTo>
                    <a:pt x="619125" y="722223"/>
                  </a:moveTo>
                  <a:lnTo>
                    <a:pt x="0" y="722223"/>
                  </a:lnTo>
                  <a:lnTo>
                    <a:pt x="0" y="0"/>
                  </a:lnTo>
                  <a:lnTo>
                    <a:pt x="619125" y="0"/>
                  </a:lnTo>
                  <a:lnTo>
                    <a:pt x="619125" y="4762"/>
                  </a:lnTo>
                  <a:lnTo>
                    <a:pt x="9525" y="4762"/>
                  </a:lnTo>
                  <a:lnTo>
                    <a:pt x="4762" y="9524"/>
                  </a:lnTo>
                  <a:lnTo>
                    <a:pt x="9525" y="9524"/>
                  </a:lnTo>
                  <a:lnTo>
                    <a:pt x="9525" y="712698"/>
                  </a:lnTo>
                  <a:lnTo>
                    <a:pt x="4762" y="712698"/>
                  </a:lnTo>
                  <a:lnTo>
                    <a:pt x="9525" y="717461"/>
                  </a:lnTo>
                  <a:lnTo>
                    <a:pt x="619125" y="717461"/>
                  </a:lnTo>
                  <a:lnTo>
                    <a:pt x="619125" y="722223"/>
                  </a:lnTo>
                  <a:close/>
                </a:path>
                <a:path w="619125" h="722630">
                  <a:moveTo>
                    <a:pt x="9525" y="9524"/>
                  </a:moveTo>
                  <a:lnTo>
                    <a:pt x="4762" y="9524"/>
                  </a:lnTo>
                  <a:lnTo>
                    <a:pt x="9525" y="4762"/>
                  </a:lnTo>
                  <a:lnTo>
                    <a:pt x="9525" y="9524"/>
                  </a:lnTo>
                  <a:close/>
                </a:path>
                <a:path w="619125" h="722630">
                  <a:moveTo>
                    <a:pt x="609600" y="9524"/>
                  </a:moveTo>
                  <a:lnTo>
                    <a:pt x="9525" y="9524"/>
                  </a:lnTo>
                  <a:lnTo>
                    <a:pt x="9525" y="4762"/>
                  </a:lnTo>
                  <a:lnTo>
                    <a:pt x="609600" y="4762"/>
                  </a:lnTo>
                  <a:lnTo>
                    <a:pt x="609600" y="9524"/>
                  </a:lnTo>
                  <a:close/>
                </a:path>
                <a:path w="619125" h="722630">
                  <a:moveTo>
                    <a:pt x="609600" y="717461"/>
                  </a:moveTo>
                  <a:lnTo>
                    <a:pt x="609600" y="4762"/>
                  </a:lnTo>
                  <a:lnTo>
                    <a:pt x="614362" y="9524"/>
                  </a:lnTo>
                  <a:lnTo>
                    <a:pt x="619125" y="9524"/>
                  </a:lnTo>
                  <a:lnTo>
                    <a:pt x="619125" y="712698"/>
                  </a:lnTo>
                  <a:lnTo>
                    <a:pt x="614362" y="712698"/>
                  </a:lnTo>
                  <a:lnTo>
                    <a:pt x="609600" y="717461"/>
                  </a:lnTo>
                  <a:close/>
                </a:path>
                <a:path w="619125" h="722630">
                  <a:moveTo>
                    <a:pt x="619125" y="9524"/>
                  </a:moveTo>
                  <a:lnTo>
                    <a:pt x="614362" y="9524"/>
                  </a:lnTo>
                  <a:lnTo>
                    <a:pt x="609600" y="4762"/>
                  </a:lnTo>
                  <a:lnTo>
                    <a:pt x="619125" y="4762"/>
                  </a:lnTo>
                  <a:lnTo>
                    <a:pt x="619125" y="9524"/>
                  </a:lnTo>
                  <a:close/>
                </a:path>
                <a:path w="619125" h="722630">
                  <a:moveTo>
                    <a:pt x="9525" y="717461"/>
                  </a:moveTo>
                  <a:lnTo>
                    <a:pt x="4762" y="712698"/>
                  </a:lnTo>
                  <a:lnTo>
                    <a:pt x="9525" y="712698"/>
                  </a:lnTo>
                  <a:lnTo>
                    <a:pt x="9525" y="717461"/>
                  </a:lnTo>
                  <a:close/>
                </a:path>
                <a:path w="619125" h="722630">
                  <a:moveTo>
                    <a:pt x="609600" y="717461"/>
                  </a:moveTo>
                  <a:lnTo>
                    <a:pt x="9525" y="717461"/>
                  </a:lnTo>
                  <a:lnTo>
                    <a:pt x="9525" y="712698"/>
                  </a:lnTo>
                  <a:lnTo>
                    <a:pt x="609600" y="712698"/>
                  </a:lnTo>
                  <a:lnTo>
                    <a:pt x="609600" y="717461"/>
                  </a:lnTo>
                  <a:close/>
                </a:path>
                <a:path w="619125" h="722630">
                  <a:moveTo>
                    <a:pt x="619125" y="717461"/>
                  </a:moveTo>
                  <a:lnTo>
                    <a:pt x="609600" y="717461"/>
                  </a:lnTo>
                  <a:lnTo>
                    <a:pt x="614362" y="712698"/>
                  </a:lnTo>
                  <a:lnTo>
                    <a:pt x="619125" y="712698"/>
                  </a:lnTo>
                  <a:lnTo>
                    <a:pt x="619125" y="717461"/>
                  </a:lnTo>
                  <a:close/>
                </a:path>
              </a:pathLst>
            </a:custGeom>
            <a:solidFill>
              <a:srgbClr val="808080"/>
            </a:solidFill>
          </p:spPr>
          <p:txBody>
            <a:bodyPr wrap="square" lIns="0" tIns="0" rIns="0" bIns="0" rtlCol="0"/>
            <a:lstStyle/>
            <a:p>
              <a:pPr defTabSz="685800"/>
              <a:endParaRPr sz="1350" kern="0">
                <a:solidFill>
                  <a:sysClr val="windowText" lastClr="000000"/>
                </a:solidFill>
              </a:endParaRPr>
            </a:p>
          </p:txBody>
        </p:sp>
        <p:sp>
          <p:nvSpPr>
            <p:cNvPr id="8" name="object 8"/>
            <p:cNvSpPr/>
            <p:nvPr/>
          </p:nvSpPr>
          <p:spPr>
            <a:xfrm>
              <a:off x="635508" y="591311"/>
              <a:ext cx="556260" cy="460375"/>
            </a:xfrm>
            <a:custGeom>
              <a:avLst/>
              <a:gdLst/>
              <a:ahLst/>
              <a:cxnLst/>
              <a:rect l="l" t="t" r="r" b="b"/>
              <a:pathLst>
                <a:path w="556260" h="460375">
                  <a:moveTo>
                    <a:pt x="556260" y="460248"/>
                  </a:moveTo>
                  <a:lnTo>
                    <a:pt x="0" y="460248"/>
                  </a:lnTo>
                  <a:lnTo>
                    <a:pt x="0" y="0"/>
                  </a:lnTo>
                  <a:lnTo>
                    <a:pt x="556260" y="0"/>
                  </a:lnTo>
                  <a:lnTo>
                    <a:pt x="556260" y="460248"/>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grpSp>
      <p:sp>
        <p:nvSpPr>
          <p:cNvPr id="9" name="object 9"/>
          <p:cNvSpPr txBox="1">
            <a:spLocks noGrp="1"/>
          </p:cNvSpPr>
          <p:nvPr>
            <p:ph type="title"/>
          </p:nvPr>
        </p:nvSpPr>
        <p:spPr>
          <a:xfrm>
            <a:off x="542325" y="471773"/>
            <a:ext cx="6542246" cy="261194"/>
          </a:xfrm>
          <a:prstGeom prst="rect">
            <a:avLst/>
          </a:prstGeom>
        </p:spPr>
        <p:txBody>
          <a:bodyPr vert="horz" wrap="square" lIns="0" tIns="12859" rIns="0" bIns="0" rtlCol="0">
            <a:spAutoFit/>
          </a:bodyPr>
          <a:lstStyle/>
          <a:p>
            <a:pPr marL="9525">
              <a:spcBef>
                <a:spcPts val="101"/>
              </a:spcBef>
            </a:pPr>
            <a:r>
              <a:rPr sz="1613" spc="75" dirty="0"/>
              <a:t>Impact</a:t>
            </a:r>
            <a:r>
              <a:rPr sz="1613" spc="-45" dirty="0"/>
              <a:t> </a:t>
            </a:r>
            <a:r>
              <a:rPr sz="1613" spc="56" dirty="0"/>
              <a:t>of</a:t>
            </a:r>
            <a:r>
              <a:rPr sz="1613" spc="-45" dirty="0"/>
              <a:t> </a:t>
            </a:r>
            <a:r>
              <a:rPr sz="1613" spc="53" dirty="0"/>
              <a:t>Outcome</a:t>
            </a:r>
            <a:r>
              <a:rPr sz="1613" spc="-45" dirty="0"/>
              <a:t> </a:t>
            </a:r>
            <a:r>
              <a:rPr sz="1613" spc="68" dirty="0"/>
              <a:t>-</a:t>
            </a:r>
            <a:r>
              <a:rPr sz="1613" spc="-49" dirty="0"/>
              <a:t> </a:t>
            </a:r>
            <a:r>
              <a:rPr sz="1613" dirty="0"/>
              <a:t>based</a:t>
            </a:r>
            <a:r>
              <a:rPr sz="1613" spc="-41" dirty="0"/>
              <a:t> </a:t>
            </a:r>
            <a:r>
              <a:rPr sz="1613" spc="53" dirty="0"/>
              <a:t>Reinforcement</a:t>
            </a:r>
            <a:r>
              <a:rPr sz="1613" spc="-41" dirty="0"/>
              <a:t> </a:t>
            </a:r>
            <a:r>
              <a:rPr sz="1613" spc="38" dirty="0"/>
              <a:t>Learning</a:t>
            </a:r>
            <a:r>
              <a:rPr sz="1613" spc="-45" dirty="0"/>
              <a:t> </a:t>
            </a:r>
            <a:r>
              <a:rPr sz="1613" dirty="0"/>
              <a:t>(RL)</a:t>
            </a:r>
            <a:r>
              <a:rPr sz="1613" spc="-45" dirty="0"/>
              <a:t> </a:t>
            </a:r>
            <a:r>
              <a:rPr sz="1613" spc="49" dirty="0"/>
              <a:t>on</a:t>
            </a:r>
            <a:r>
              <a:rPr sz="1613" spc="-41" dirty="0"/>
              <a:t> </a:t>
            </a:r>
            <a:r>
              <a:rPr sz="1613" spc="-19" dirty="0"/>
              <a:t>CoT</a:t>
            </a:r>
            <a:endParaRPr sz="1613"/>
          </a:p>
        </p:txBody>
      </p:sp>
      <p:sp>
        <p:nvSpPr>
          <p:cNvPr id="10" name="object 10"/>
          <p:cNvSpPr txBox="1"/>
          <p:nvPr/>
        </p:nvSpPr>
        <p:spPr>
          <a:xfrm>
            <a:off x="542325" y="747046"/>
            <a:ext cx="1286351" cy="261194"/>
          </a:xfrm>
          <a:prstGeom prst="rect">
            <a:avLst/>
          </a:prstGeom>
        </p:spPr>
        <p:txBody>
          <a:bodyPr vert="horz" wrap="square" lIns="0" tIns="12859" rIns="0" bIns="0" rtlCol="0">
            <a:spAutoFit/>
          </a:bodyPr>
          <a:lstStyle/>
          <a:p>
            <a:pPr marL="9525" defTabSz="685800">
              <a:spcBef>
                <a:spcPts val="101"/>
              </a:spcBef>
            </a:pPr>
            <a:r>
              <a:rPr sz="1613" b="1" kern="0" spc="26" dirty="0">
                <a:solidFill>
                  <a:srgbClr val="252525"/>
                </a:solidFill>
                <a:latin typeface="Arial"/>
                <a:cs typeface="Arial"/>
              </a:rPr>
              <a:t>Faithfulness</a:t>
            </a:r>
            <a:endParaRPr sz="1613" kern="0">
              <a:solidFill>
                <a:sysClr val="windowText" lastClr="000000"/>
              </a:solidFill>
              <a:latin typeface="Arial"/>
              <a:cs typeface="Arial"/>
            </a:endParaRPr>
          </a:p>
        </p:txBody>
      </p:sp>
      <p:pic>
        <p:nvPicPr>
          <p:cNvPr id="11" name="object 11"/>
          <p:cNvPicPr/>
          <p:nvPr/>
        </p:nvPicPr>
        <p:blipFill>
          <a:blip r:embed="rId2" cstate="print"/>
          <a:stretch>
            <a:fillRect/>
          </a:stretch>
        </p:blipFill>
        <p:spPr>
          <a:xfrm>
            <a:off x="1656207" y="1168145"/>
            <a:ext cx="5554980" cy="345757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24801" y="3949541"/>
            <a:ext cx="1219676" cy="1194435"/>
            <a:chOff x="10566400" y="5266054"/>
            <a:chExt cx="1626235" cy="1592580"/>
          </a:xfrm>
        </p:grpSpPr>
        <p:sp>
          <p:nvSpPr>
            <p:cNvPr id="3" name="object 3"/>
            <p:cNvSpPr/>
            <p:nvPr/>
          </p:nvSpPr>
          <p:spPr>
            <a:xfrm>
              <a:off x="10566400" y="5266054"/>
              <a:ext cx="1625600" cy="1591945"/>
            </a:xfrm>
            <a:custGeom>
              <a:avLst/>
              <a:gdLst/>
              <a:ahLst/>
              <a:cxnLst/>
              <a:rect l="l" t="t" r="r" b="b"/>
              <a:pathLst>
                <a:path w="1625600" h="1591945">
                  <a:moveTo>
                    <a:pt x="1625600" y="1591945"/>
                  </a:moveTo>
                  <a:lnTo>
                    <a:pt x="0" y="1591945"/>
                  </a:lnTo>
                  <a:lnTo>
                    <a:pt x="137706" y="1522844"/>
                  </a:lnTo>
                  <a:lnTo>
                    <a:pt x="184763" y="1496859"/>
                  </a:lnTo>
                  <a:lnTo>
                    <a:pt x="231311" y="1470375"/>
                  </a:lnTo>
                  <a:lnTo>
                    <a:pt x="277344" y="1443396"/>
                  </a:lnTo>
                  <a:lnTo>
                    <a:pt x="322855" y="1415928"/>
                  </a:lnTo>
                  <a:lnTo>
                    <a:pt x="367837" y="1387976"/>
                  </a:lnTo>
                  <a:lnTo>
                    <a:pt x="412283" y="1359544"/>
                  </a:lnTo>
                  <a:lnTo>
                    <a:pt x="456187" y="1330638"/>
                  </a:lnTo>
                  <a:lnTo>
                    <a:pt x="499542" y="1301264"/>
                  </a:lnTo>
                  <a:lnTo>
                    <a:pt x="542341" y="1271425"/>
                  </a:lnTo>
                  <a:lnTo>
                    <a:pt x="584577" y="1241128"/>
                  </a:lnTo>
                  <a:lnTo>
                    <a:pt x="626245" y="1210378"/>
                  </a:lnTo>
                  <a:lnTo>
                    <a:pt x="667336" y="1179179"/>
                  </a:lnTo>
                  <a:lnTo>
                    <a:pt x="707845" y="1147537"/>
                  </a:lnTo>
                  <a:lnTo>
                    <a:pt x="747764" y="1115457"/>
                  </a:lnTo>
                  <a:lnTo>
                    <a:pt x="787088" y="1082945"/>
                  </a:lnTo>
                  <a:lnTo>
                    <a:pt x="825808" y="1050004"/>
                  </a:lnTo>
                  <a:lnTo>
                    <a:pt x="863919" y="1016640"/>
                  </a:lnTo>
                  <a:lnTo>
                    <a:pt x="901414" y="982860"/>
                  </a:lnTo>
                  <a:lnTo>
                    <a:pt x="938286" y="948666"/>
                  </a:lnTo>
                  <a:lnTo>
                    <a:pt x="974528" y="914066"/>
                  </a:lnTo>
                  <a:lnTo>
                    <a:pt x="1010134" y="879063"/>
                  </a:lnTo>
                  <a:lnTo>
                    <a:pt x="1045096" y="843664"/>
                  </a:lnTo>
                  <a:lnTo>
                    <a:pt x="1079409" y="807872"/>
                  </a:lnTo>
                  <a:lnTo>
                    <a:pt x="1113066" y="771694"/>
                  </a:lnTo>
                  <a:lnTo>
                    <a:pt x="1146059" y="735135"/>
                  </a:lnTo>
                  <a:lnTo>
                    <a:pt x="1178382" y="698199"/>
                  </a:lnTo>
                  <a:lnTo>
                    <a:pt x="1210028" y="660892"/>
                  </a:lnTo>
                  <a:lnTo>
                    <a:pt x="1240991" y="623218"/>
                  </a:lnTo>
                  <a:lnTo>
                    <a:pt x="1271264" y="585184"/>
                  </a:lnTo>
                  <a:lnTo>
                    <a:pt x="1300840" y="546793"/>
                  </a:lnTo>
                  <a:lnTo>
                    <a:pt x="1329713" y="508052"/>
                  </a:lnTo>
                  <a:lnTo>
                    <a:pt x="1357875" y="468966"/>
                  </a:lnTo>
                  <a:lnTo>
                    <a:pt x="1385320" y="429539"/>
                  </a:lnTo>
                  <a:lnTo>
                    <a:pt x="1412042" y="389776"/>
                  </a:lnTo>
                  <a:lnTo>
                    <a:pt x="1438033" y="349684"/>
                  </a:lnTo>
                  <a:lnTo>
                    <a:pt x="1463287" y="309266"/>
                  </a:lnTo>
                  <a:lnTo>
                    <a:pt x="1487797" y="268529"/>
                  </a:lnTo>
                  <a:lnTo>
                    <a:pt x="1511557" y="227477"/>
                  </a:lnTo>
                  <a:lnTo>
                    <a:pt x="1534559" y="186115"/>
                  </a:lnTo>
                  <a:lnTo>
                    <a:pt x="1556797" y="144448"/>
                  </a:lnTo>
                  <a:lnTo>
                    <a:pt x="1578265" y="102483"/>
                  </a:lnTo>
                  <a:lnTo>
                    <a:pt x="1598955" y="60223"/>
                  </a:lnTo>
                  <a:lnTo>
                    <a:pt x="1625600" y="0"/>
                  </a:lnTo>
                  <a:lnTo>
                    <a:pt x="1625600" y="1591945"/>
                  </a:lnTo>
                  <a:close/>
                </a:path>
              </a:pathLst>
            </a:custGeom>
            <a:solidFill>
              <a:srgbClr val="C1D7FA"/>
            </a:solidFill>
          </p:spPr>
          <p:txBody>
            <a:bodyPr wrap="square" lIns="0" tIns="0" rIns="0" bIns="0" rtlCol="0"/>
            <a:lstStyle/>
            <a:p>
              <a:pPr defTabSz="685800"/>
              <a:endParaRPr sz="1350" kern="0">
                <a:solidFill>
                  <a:sysClr val="windowText" lastClr="000000"/>
                </a:solidFill>
              </a:endParaRPr>
            </a:p>
          </p:txBody>
        </p:sp>
        <p:sp>
          <p:nvSpPr>
            <p:cNvPr id="4" name="object 4"/>
            <p:cNvSpPr/>
            <p:nvPr/>
          </p:nvSpPr>
          <p:spPr>
            <a:xfrm>
              <a:off x="11296967" y="5774372"/>
              <a:ext cx="894715" cy="1083310"/>
            </a:xfrm>
            <a:custGeom>
              <a:avLst/>
              <a:gdLst/>
              <a:ahLst/>
              <a:cxnLst/>
              <a:rect l="l" t="t" r="r" b="b"/>
              <a:pathLst>
                <a:path w="894715" h="1083309">
                  <a:moveTo>
                    <a:pt x="894715" y="1083310"/>
                  </a:moveTo>
                  <a:lnTo>
                    <a:pt x="0" y="1083310"/>
                  </a:lnTo>
                  <a:lnTo>
                    <a:pt x="60604" y="1037209"/>
                  </a:lnTo>
                  <a:lnTo>
                    <a:pt x="94973" y="1008391"/>
                  </a:lnTo>
                  <a:lnTo>
                    <a:pt x="129150" y="978695"/>
                  </a:lnTo>
                  <a:lnTo>
                    <a:pt x="163131" y="948126"/>
                  </a:lnTo>
                  <a:lnTo>
                    <a:pt x="196915" y="916690"/>
                  </a:lnTo>
                  <a:lnTo>
                    <a:pt x="230498" y="884394"/>
                  </a:lnTo>
                  <a:lnTo>
                    <a:pt x="263877" y="851243"/>
                  </a:lnTo>
                  <a:lnTo>
                    <a:pt x="297051" y="817243"/>
                  </a:lnTo>
                  <a:lnTo>
                    <a:pt x="330015" y="782402"/>
                  </a:lnTo>
                  <a:lnTo>
                    <a:pt x="362769" y="746724"/>
                  </a:lnTo>
                  <a:lnTo>
                    <a:pt x="395308" y="710216"/>
                  </a:lnTo>
                  <a:lnTo>
                    <a:pt x="427630" y="672884"/>
                  </a:lnTo>
                  <a:lnTo>
                    <a:pt x="459732" y="634734"/>
                  </a:lnTo>
                  <a:lnTo>
                    <a:pt x="491612" y="595772"/>
                  </a:lnTo>
                  <a:lnTo>
                    <a:pt x="523266" y="556005"/>
                  </a:lnTo>
                  <a:lnTo>
                    <a:pt x="554693" y="515439"/>
                  </a:lnTo>
                  <a:lnTo>
                    <a:pt x="585889" y="474078"/>
                  </a:lnTo>
                  <a:lnTo>
                    <a:pt x="616852" y="431931"/>
                  </a:lnTo>
                  <a:lnTo>
                    <a:pt x="647579" y="389003"/>
                  </a:lnTo>
                  <a:lnTo>
                    <a:pt x="678067" y="345299"/>
                  </a:lnTo>
                  <a:lnTo>
                    <a:pt x="708313" y="300827"/>
                  </a:lnTo>
                  <a:lnTo>
                    <a:pt x="738316" y="255591"/>
                  </a:lnTo>
                  <a:lnTo>
                    <a:pt x="768071" y="209599"/>
                  </a:lnTo>
                  <a:lnTo>
                    <a:pt x="797576" y="162856"/>
                  </a:lnTo>
                  <a:lnTo>
                    <a:pt x="826829" y="115369"/>
                  </a:lnTo>
                  <a:lnTo>
                    <a:pt x="855827" y="67144"/>
                  </a:lnTo>
                  <a:lnTo>
                    <a:pt x="884567" y="18186"/>
                  </a:lnTo>
                  <a:lnTo>
                    <a:pt x="894715" y="0"/>
                  </a:lnTo>
                  <a:lnTo>
                    <a:pt x="894715" y="1083310"/>
                  </a:lnTo>
                  <a:close/>
                </a:path>
              </a:pathLst>
            </a:custGeom>
            <a:solidFill>
              <a:srgbClr val="82B0F8"/>
            </a:solidFill>
          </p:spPr>
          <p:txBody>
            <a:bodyPr wrap="square" lIns="0" tIns="0" rIns="0" bIns="0" rtlCol="0"/>
            <a:lstStyle/>
            <a:p>
              <a:pPr defTabSz="685800"/>
              <a:endParaRPr sz="1350" kern="0">
                <a:solidFill>
                  <a:sysClr val="windowText" lastClr="000000"/>
                </a:solidFill>
              </a:endParaRPr>
            </a:p>
          </p:txBody>
        </p:sp>
        <p:sp>
          <p:nvSpPr>
            <p:cNvPr id="5" name="object 5"/>
            <p:cNvSpPr/>
            <p:nvPr/>
          </p:nvSpPr>
          <p:spPr>
            <a:xfrm>
              <a:off x="11514137" y="6037262"/>
              <a:ext cx="678180" cy="821055"/>
            </a:xfrm>
            <a:custGeom>
              <a:avLst/>
              <a:gdLst/>
              <a:ahLst/>
              <a:cxnLst/>
              <a:rect l="l" t="t" r="r" b="b"/>
              <a:pathLst>
                <a:path w="678179" h="821054">
                  <a:moveTo>
                    <a:pt x="678179" y="821054"/>
                  </a:moveTo>
                  <a:lnTo>
                    <a:pt x="0" y="821054"/>
                  </a:lnTo>
                  <a:lnTo>
                    <a:pt x="45935" y="786104"/>
                  </a:lnTo>
                  <a:lnTo>
                    <a:pt x="79774" y="757583"/>
                  </a:lnTo>
                  <a:lnTo>
                    <a:pt x="113364" y="727938"/>
                  </a:lnTo>
                  <a:lnTo>
                    <a:pt x="146702" y="697179"/>
                  </a:lnTo>
                  <a:lnTo>
                    <a:pt x="179784" y="665317"/>
                  </a:lnTo>
                  <a:lnTo>
                    <a:pt x="212605" y="632362"/>
                  </a:lnTo>
                  <a:lnTo>
                    <a:pt x="245159" y="598323"/>
                  </a:lnTo>
                  <a:lnTo>
                    <a:pt x="277444" y="563212"/>
                  </a:lnTo>
                  <a:lnTo>
                    <a:pt x="309453" y="527038"/>
                  </a:lnTo>
                  <a:lnTo>
                    <a:pt x="341184" y="489812"/>
                  </a:lnTo>
                  <a:lnTo>
                    <a:pt x="372630" y="451543"/>
                  </a:lnTo>
                  <a:lnTo>
                    <a:pt x="403788" y="412243"/>
                  </a:lnTo>
                  <a:lnTo>
                    <a:pt x="434653" y="371920"/>
                  </a:lnTo>
                  <a:lnTo>
                    <a:pt x="465221" y="330586"/>
                  </a:lnTo>
                  <a:lnTo>
                    <a:pt x="495486" y="288251"/>
                  </a:lnTo>
                  <a:lnTo>
                    <a:pt x="525445" y="244924"/>
                  </a:lnTo>
                  <a:lnTo>
                    <a:pt x="555093" y="200616"/>
                  </a:lnTo>
                  <a:lnTo>
                    <a:pt x="584426" y="155338"/>
                  </a:lnTo>
                  <a:lnTo>
                    <a:pt x="613438" y="109098"/>
                  </a:lnTo>
                  <a:lnTo>
                    <a:pt x="642125" y="61909"/>
                  </a:lnTo>
                  <a:lnTo>
                    <a:pt x="670483" y="13779"/>
                  </a:lnTo>
                  <a:lnTo>
                    <a:pt x="678179" y="0"/>
                  </a:lnTo>
                  <a:lnTo>
                    <a:pt x="678179" y="821054"/>
                  </a:lnTo>
                  <a:close/>
                </a:path>
              </a:pathLst>
            </a:custGeom>
            <a:solidFill>
              <a:srgbClr val="4488F4"/>
            </a:solidFill>
          </p:spPr>
          <p:txBody>
            <a:bodyPr wrap="square" lIns="0" tIns="0" rIns="0" bIns="0" rtlCol="0"/>
            <a:lstStyle/>
            <a:p>
              <a:pPr defTabSz="685800"/>
              <a:endParaRPr sz="1350" kern="0">
                <a:solidFill>
                  <a:sysClr val="windowText" lastClr="000000"/>
                </a:solidFill>
              </a:endParaRPr>
            </a:p>
          </p:txBody>
        </p:sp>
      </p:grpSp>
      <p:grpSp>
        <p:nvGrpSpPr>
          <p:cNvPr id="6" name="object 6"/>
          <p:cNvGrpSpPr/>
          <p:nvPr/>
        </p:nvGrpSpPr>
        <p:grpSpPr>
          <a:xfrm>
            <a:off x="215693" y="143504"/>
            <a:ext cx="678180" cy="645319"/>
            <a:chOff x="287591" y="191338"/>
            <a:chExt cx="904240" cy="860425"/>
          </a:xfrm>
        </p:grpSpPr>
        <p:sp>
          <p:nvSpPr>
            <p:cNvPr id="7" name="object 7"/>
            <p:cNvSpPr/>
            <p:nvPr/>
          </p:nvSpPr>
          <p:spPr>
            <a:xfrm>
              <a:off x="287591" y="191338"/>
              <a:ext cx="619125" cy="722630"/>
            </a:xfrm>
            <a:custGeom>
              <a:avLst/>
              <a:gdLst/>
              <a:ahLst/>
              <a:cxnLst/>
              <a:rect l="l" t="t" r="r" b="b"/>
              <a:pathLst>
                <a:path w="619125" h="722630">
                  <a:moveTo>
                    <a:pt x="619125" y="722223"/>
                  </a:moveTo>
                  <a:lnTo>
                    <a:pt x="0" y="722223"/>
                  </a:lnTo>
                  <a:lnTo>
                    <a:pt x="0" y="0"/>
                  </a:lnTo>
                  <a:lnTo>
                    <a:pt x="619125" y="0"/>
                  </a:lnTo>
                  <a:lnTo>
                    <a:pt x="619125" y="4762"/>
                  </a:lnTo>
                  <a:lnTo>
                    <a:pt x="9525" y="4762"/>
                  </a:lnTo>
                  <a:lnTo>
                    <a:pt x="4762" y="9524"/>
                  </a:lnTo>
                  <a:lnTo>
                    <a:pt x="9525" y="9524"/>
                  </a:lnTo>
                  <a:lnTo>
                    <a:pt x="9525" y="712698"/>
                  </a:lnTo>
                  <a:lnTo>
                    <a:pt x="4762" y="712698"/>
                  </a:lnTo>
                  <a:lnTo>
                    <a:pt x="9525" y="717461"/>
                  </a:lnTo>
                  <a:lnTo>
                    <a:pt x="619125" y="717461"/>
                  </a:lnTo>
                  <a:lnTo>
                    <a:pt x="619125" y="722223"/>
                  </a:lnTo>
                  <a:close/>
                </a:path>
                <a:path w="619125" h="722630">
                  <a:moveTo>
                    <a:pt x="9525" y="9524"/>
                  </a:moveTo>
                  <a:lnTo>
                    <a:pt x="4762" y="9524"/>
                  </a:lnTo>
                  <a:lnTo>
                    <a:pt x="9525" y="4762"/>
                  </a:lnTo>
                  <a:lnTo>
                    <a:pt x="9525" y="9524"/>
                  </a:lnTo>
                  <a:close/>
                </a:path>
                <a:path w="619125" h="722630">
                  <a:moveTo>
                    <a:pt x="609600" y="9524"/>
                  </a:moveTo>
                  <a:lnTo>
                    <a:pt x="9525" y="9524"/>
                  </a:lnTo>
                  <a:lnTo>
                    <a:pt x="9525" y="4762"/>
                  </a:lnTo>
                  <a:lnTo>
                    <a:pt x="609600" y="4762"/>
                  </a:lnTo>
                  <a:lnTo>
                    <a:pt x="609600" y="9524"/>
                  </a:lnTo>
                  <a:close/>
                </a:path>
                <a:path w="619125" h="722630">
                  <a:moveTo>
                    <a:pt x="609600" y="717461"/>
                  </a:moveTo>
                  <a:lnTo>
                    <a:pt x="609600" y="4762"/>
                  </a:lnTo>
                  <a:lnTo>
                    <a:pt x="614362" y="9524"/>
                  </a:lnTo>
                  <a:lnTo>
                    <a:pt x="619125" y="9524"/>
                  </a:lnTo>
                  <a:lnTo>
                    <a:pt x="619125" y="712698"/>
                  </a:lnTo>
                  <a:lnTo>
                    <a:pt x="614362" y="712698"/>
                  </a:lnTo>
                  <a:lnTo>
                    <a:pt x="609600" y="717461"/>
                  </a:lnTo>
                  <a:close/>
                </a:path>
                <a:path w="619125" h="722630">
                  <a:moveTo>
                    <a:pt x="619125" y="9524"/>
                  </a:moveTo>
                  <a:lnTo>
                    <a:pt x="614362" y="9524"/>
                  </a:lnTo>
                  <a:lnTo>
                    <a:pt x="609600" y="4762"/>
                  </a:lnTo>
                  <a:lnTo>
                    <a:pt x="619125" y="4762"/>
                  </a:lnTo>
                  <a:lnTo>
                    <a:pt x="619125" y="9524"/>
                  </a:lnTo>
                  <a:close/>
                </a:path>
                <a:path w="619125" h="722630">
                  <a:moveTo>
                    <a:pt x="9525" y="717461"/>
                  </a:moveTo>
                  <a:lnTo>
                    <a:pt x="4762" y="712698"/>
                  </a:lnTo>
                  <a:lnTo>
                    <a:pt x="9525" y="712698"/>
                  </a:lnTo>
                  <a:lnTo>
                    <a:pt x="9525" y="717461"/>
                  </a:lnTo>
                  <a:close/>
                </a:path>
                <a:path w="619125" h="722630">
                  <a:moveTo>
                    <a:pt x="609600" y="717461"/>
                  </a:moveTo>
                  <a:lnTo>
                    <a:pt x="9525" y="717461"/>
                  </a:lnTo>
                  <a:lnTo>
                    <a:pt x="9525" y="712698"/>
                  </a:lnTo>
                  <a:lnTo>
                    <a:pt x="609600" y="712698"/>
                  </a:lnTo>
                  <a:lnTo>
                    <a:pt x="609600" y="717461"/>
                  </a:lnTo>
                  <a:close/>
                </a:path>
                <a:path w="619125" h="722630">
                  <a:moveTo>
                    <a:pt x="619125" y="717461"/>
                  </a:moveTo>
                  <a:lnTo>
                    <a:pt x="609600" y="717461"/>
                  </a:lnTo>
                  <a:lnTo>
                    <a:pt x="614362" y="712698"/>
                  </a:lnTo>
                  <a:lnTo>
                    <a:pt x="619125" y="712698"/>
                  </a:lnTo>
                  <a:lnTo>
                    <a:pt x="619125" y="717461"/>
                  </a:lnTo>
                  <a:close/>
                </a:path>
              </a:pathLst>
            </a:custGeom>
            <a:solidFill>
              <a:srgbClr val="808080"/>
            </a:solidFill>
          </p:spPr>
          <p:txBody>
            <a:bodyPr wrap="square" lIns="0" tIns="0" rIns="0" bIns="0" rtlCol="0"/>
            <a:lstStyle/>
            <a:p>
              <a:pPr defTabSz="685800"/>
              <a:endParaRPr sz="1350" kern="0">
                <a:solidFill>
                  <a:sysClr val="windowText" lastClr="000000"/>
                </a:solidFill>
              </a:endParaRPr>
            </a:p>
          </p:txBody>
        </p:sp>
        <p:sp>
          <p:nvSpPr>
            <p:cNvPr id="8" name="object 8"/>
            <p:cNvSpPr/>
            <p:nvPr/>
          </p:nvSpPr>
          <p:spPr>
            <a:xfrm>
              <a:off x="635508" y="591311"/>
              <a:ext cx="556260" cy="460375"/>
            </a:xfrm>
            <a:custGeom>
              <a:avLst/>
              <a:gdLst/>
              <a:ahLst/>
              <a:cxnLst/>
              <a:rect l="l" t="t" r="r" b="b"/>
              <a:pathLst>
                <a:path w="556260" h="460375">
                  <a:moveTo>
                    <a:pt x="556260" y="460248"/>
                  </a:moveTo>
                  <a:lnTo>
                    <a:pt x="0" y="460248"/>
                  </a:lnTo>
                  <a:lnTo>
                    <a:pt x="0" y="0"/>
                  </a:lnTo>
                  <a:lnTo>
                    <a:pt x="556260" y="0"/>
                  </a:lnTo>
                  <a:lnTo>
                    <a:pt x="556260" y="460248"/>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grpSp>
      <p:sp>
        <p:nvSpPr>
          <p:cNvPr id="9" name="object 9"/>
          <p:cNvSpPr txBox="1">
            <a:spLocks noGrp="1"/>
          </p:cNvSpPr>
          <p:nvPr>
            <p:ph type="title"/>
          </p:nvPr>
        </p:nvSpPr>
        <p:spPr>
          <a:xfrm>
            <a:off x="406743" y="353830"/>
            <a:ext cx="5663565" cy="702115"/>
          </a:xfrm>
          <a:prstGeom prst="rect">
            <a:avLst/>
          </a:prstGeom>
        </p:spPr>
        <p:txBody>
          <a:bodyPr vert="horz" wrap="square" lIns="0" tIns="9525" rIns="0" bIns="0" rtlCol="0">
            <a:spAutoFit/>
          </a:bodyPr>
          <a:lstStyle/>
          <a:p>
            <a:pPr marL="9525">
              <a:spcBef>
                <a:spcPts val="75"/>
              </a:spcBef>
            </a:pPr>
            <a:r>
              <a:rPr spc="56" dirty="0"/>
              <a:t>Performance</a:t>
            </a:r>
            <a:r>
              <a:rPr spc="-113" dirty="0"/>
              <a:t> </a:t>
            </a:r>
            <a:r>
              <a:rPr spc="53" dirty="0"/>
              <a:t>of</a:t>
            </a:r>
            <a:r>
              <a:rPr spc="-109" dirty="0"/>
              <a:t> </a:t>
            </a:r>
            <a:r>
              <a:rPr spc="-30" dirty="0"/>
              <a:t>CoT</a:t>
            </a:r>
            <a:r>
              <a:rPr spc="-109" dirty="0"/>
              <a:t> </a:t>
            </a:r>
            <a:r>
              <a:rPr spc="49" dirty="0"/>
              <a:t>in</a:t>
            </a:r>
            <a:r>
              <a:rPr spc="-109" dirty="0"/>
              <a:t> </a:t>
            </a:r>
            <a:r>
              <a:rPr spc="-98" dirty="0"/>
              <a:t>RL</a:t>
            </a:r>
            <a:r>
              <a:rPr spc="-109" dirty="0"/>
              <a:t> </a:t>
            </a:r>
            <a:r>
              <a:rPr spc="60" dirty="0"/>
              <a:t>Reward</a:t>
            </a:r>
            <a:r>
              <a:rPr spc="-116" dirty="0"/>
              <a:t> </a:t>
            </a:r>
            <a:r>
              <a:rPr spc="26" dirty="0"/>
              <a:t>Hacking</a:t>
            </a:r>
          </a:p>
        </p:txBody>
      </p:sp>
      <p:pic>
        <p:nvPicPr>
          <p:cNvPr id="10" name="object 10"/>
          <p:cNvPicPr/>
          <p:nvPr/>
        </p:nvPicPr>
        <p:blipFill>
          <a:blip r:embed="rId2" cstate="print"/>
          <a:stretch>
            <a:fillRect/>
          </a:stretch>
        </p:blipFill>
        <p:spPr>
          <a:xfrm>
            <a:off x="521208" y="843533"/>
            <a:ext cx="4926330" cy="4183380"/>
          </a:xfrm>
          <a:prstGeom prst="rect">
            <a:avLst/>
          </a:prstGeom>
        </p:spPr>
      </p:pic>
      <p:sp>
        <p:nvSpPr>
          <p:cNvPr id="11" name="object 11"/>
          <p:cNvSpPr txBox="1"/>
          <p:nvPr/>
        </p:nvSpPr>
        <p:spPr>
          <a:xfrm>
            <a:off x="5737860" y="1343025"/>
            <a:ext cx="2540318" cy="2968153"/>
          </a:xfrm>
          <a:prstGeom prst="rect">
            <a:avLst/>
          </a:prstGeom>
        </p:spPr>
        <p:txBody>
          <a:bodyPr vert="horz" wrap="square" lIns="0" tIns="10001" rIns="0" bIns="0" rtlCol="0">
            <a:spAutoFit/>
          </a:bodyPr>
          <a:lstStyle/>
          <a:p>
            <a:pPr marL="9525" defTabSz="685800">
              <a:spcBef>
                <a:spcPts val="79"/>
              </a:spcBef>
            </a:pPr>
            <a:r>
              <a:rPr sz="1500" b="1" kern="0" dirty="0">
                <a:solidFill>
                  <a:srgbClr val="404040"/>
                </a:solidFill>
                <a:latin typeface="Arial"/>
                <a:cs typeface="Arial"/>
              </a:rPr>
              <a:t>Low</a:t>
            </a:r>
            <a:r>
              <a:rPr sz="1500" b="1" kern="0" spc="-8" dirty="0">
                <a:solidFill>
                  <a:srgbClr val="404040"/>
                </a:solidFill>
                <a:latin typeface="Arial"/>
                <a:cs typeface="Arial"/>
              </a:rPr>
              <a:t> </a:t>
            </a:r>
            <a:r>
              <a:rPr sz="1500" b="1" kern="0" spc="34" dirty="0">
                <a:solidFill>
                  <a:srgbClr val="404040"/>
                </a:solidFill>
                <a:latin typeface="Arial"/>
                <a:cs typeface="Arial"/>
              </a:rPr>
              <a:t>Detection</a:t>
            </a:r>
            <a:r>
              <a:rPr sz="1500" b="1" kern="0" spc="-4" dirty="0">
                <a:solidFill>
                  <a:srgbClr val="404040"/>
                </a:solidFill>
                <a:latin typeface="Arial"/>
                <a:cs typeface="Arial"/>
              </a:rPr>
              <a:t> </a:t>
            </a:r>
            <a:r>
              <a:rPr sz="1500" b="1" kern="0" dirty="0">
                <a:solidFill>
                  <a:srgbClr val="404040"/>
                </a:solidFill>
                <a:latin typeface="Arial"/>
                <a:cs typeface="Arial"/>
              </a:rPr>
              <a:t>Rate</a:t>
            </a:r>
            <a:r>
              <a:rPr sz="1500" b="1" kern="0" spc="-4" dirty="0">
                <a:solidFill>
                  <a:srgbClr val="404040"/>
                </a:solidFill>
                <a:latin typeface="Arial"/>
                <a:cs typeface="Arial"/>
              </a:rPr>
              <a:t> </a:t>
            </a:r>
            <a:r>
              <a:rPr sz="1500" b="1" kern="0" dirty="0">
                <a:solidFill>
                  <a:srgbClr val="404040"/>
                </a:solidFill>
                <a:latin typeface="Arial"/>
                <a:cs typeface="Arial"/>
              </a:rPr>
              <a:t>by </a:t>
            </a:r>
            <a:r>
              <a:rPr sz="1500" b="1" kern="0" spc="-19" dirty="0">
                <a:solidFill>
                  <a:srgbClr val="404040"/>
                </a:solidFill>
                <a:latin typeface="Arial"/>
                <a:cs typeface="Arial"/>
              </a:rPr>
              <a:t>CoT</a:t>
            </a:r>
            <a:endParaRPr sz="1500" kern="0">
              <a:solidFill>
                <a:sysClr val="windowText" lastClr="000000"/>
              </a:solidFill>
              <a:latin typeface="Arial"/>
              <a:cs typeface="Arial"/>
            </a:endParaRPr>
          </a:p>
          <a:p>
            <a:pPr defTabSz="685800">
              <a:spcBef>
                <a:spcPts val="821"/>
              </a:spcBef>
            </a:pPr>
            <a:endParaRPr sz="1500" kern="0">
              <a:solidFill>
                <a:sysClr val="windowText" lastClr="000000"/>
              </a:solidFill>
              <a:latin typeface="Arial"/>
              <a:cs typeface="Arial"/>
            </a:endParaRPr>
          </a:p>
          <a:p>
            <a:pPr marL="76200" marR="3810" indent="-476" algn="ctr" defTabSz="685800">
              <a:lnSpc>
                <a:spcPct val="150000"/>
              </a:lnSpc>
            </a:pPr>
            <a:r>
              <a:rPr sz="1050" kern="0" dirty="0">
                <a:solidFill>
                  <a:srgbClr val="404040"/>
                </a:solidFill>
                <a:latin typeface="Arial MT"/>
                <a:cs typeface="Arial MT"/>
              </a:rPr>
              <a:t>However,</a:t>
            </a:r>
            <a:r>
              <a:rPr sz="1050" kern="0" spc="-23" dirty="0">
                <a:solidFill>
                  <a:srgbClr val="404040"/>
                </a:solidFill>
                <a:latin typeface="Arial MT"/>
                <a:cs typeface="Arial MT"/>
              </a:rPr>
              <a:t> </a:t>
            </a:r>
            <a:r>
              <a:rPr sz="1050" kern="0" spc="45" dirty="0">
                <a:solidFill>
                  <a:srgbClr val="404040"/>
                </a:solidFill>
                <a:latin typeface="Arial MT"/>
                <a:cs typeface="Arial MT"/>
              </a:rPr>
              <a:t>the</a:t>
            </a:r>
            <a:r>
              <a:rPr sz="1050" kern="0" spc="-26" dirty="0">
                <a:solidFill>
                  <a:srgbClr val="404040"/>
                </a:solidFill>
                <a:latin typeface="Arial MT"/>
                <a:cs typeface="Arial MT"/>
              </a:rPr>
              <a:t> CoT </a:t>
            </a:r>
            <a:r>
              <a:rPr sz="1050" kern="0" spc="45" dirty="0">
                <a:solidFill>
                  <a:srgbClr val="404040"/>
                </a:solidFill>
                <a:latin typeface="Arial MT"/>
                <a:cs typeface="Arial MT"/>
              </a:rPr>
              <a:t>mentioned</a:t>
            </a:r>
            <a:r>
              <a:rPr sz="1050" kern="0" spc="-23" dirty="0">
                <a:solidFill>
                  <a:srgbClr val="404040"/>
                </a:solidFill>
                <a:latin typeface="Arial MT"/>
                <a:cs typeface="Arial MT"/>
              </a:rPr>
              <a:t> </a:t>
            </a:r>
            <a:r>
              <a:rPr sz="1050" kern="0" spc="26" dirty="0">
                <a:solidFill>
                  <a:srgbClr val="404040"/>
                </a:solidFill>
                <a:latin typeface="Arial MT"/>
                <a:cs typeface="Arial MT"/>
              </a:rPr>
              <a:t>the</a:t>
            </a:r>
            <a:r>
              <a:rPr sz="1050" kern="0" spc="375" dirty="0">
                <a:solidFill>
                  <a:srgbClr val="404040"/>
                </a:solidFill>
                <a:latin typeface="Arial MT"/>
                <a:cs typeface="Arial MT"/>
              </a:rPr>
              <a:t> </a:t>
            </a:r>
            <a:r>
              <a:rPr sz="1050" kern="0" dirty="0">
                <a:solidFill>
                  <a:srgbClr val="404040"/>
                </a:solidFill>
                <a:latin typeface="Arial MT"/>
                <a:cs typeface="Arial MT"/>
              </a:rPr>
              <a:t>reward</a:t>
            </a:r>
            <a:r>
              <a:rPr sz="1050" kern="0" spc="-15" dirty="0">
                <a:solidFill>
                  <a:srgbClr val="404040"/>
                </a:solidFill>
                <a:latin typeface="Arial MT"/>
                <a:cs typeface="Arial MT"/>
              </a:rPr>
              <a:t> </a:t>
            </a:r>
            <a:r>
              <a:rPr sz="1050" kern="0" dirty="0">
                <a:solidFill>
                  <a:srgbClr val="404040"/>
                </a:solidFill>
                <a:latin typeface="Arial MT"/>
                <a:cs typeface="Arial MT"/>
              </a:rPr>
              <a:t>hack</a:t>
            </a:r>
            <a:r>
              <a:rPr sz="1050" kern="0" spc="-15" dirty="0">
                <a:solidFill>
                  <a:srgbClr val="404040"/>
                </a:solidFill>
                <a:latin typeface="Arial MT"/>
                <a:cs typeface="Arial MT"/>
              </a:rPr>
              <a:t> </a:t>
            </a:r>
            <a:r>
              <a:rPr sz="1050" kern="0" spc="45" dirty="0">
                <a:solidFill>
                  <a:srgbClr val="404040"/>
                </a:solidFill>
                <a:latin typeface="Arial MT"/>
                <a:cs typeface="Arial MT"/>
              </a:rPr>
              <a:t>in</a:t>
            </a:r>
            <a:r>
              <a:rPr sz="1050" kern="0" spc="-15" dirty="0">
                <a:solidFill>
                  <a:srgbClr val="404040"/>
                </a:solidFill>
                <a:latin typeface="Arial MT"/>
                <a:cs typeface="Arial MT"/>
              </a:rPr>
              <a:t> less</a:t>
            </a:r>
            <a:r>
              <a:rPr sz="1050" kern="0" spc="-11" dirty="0">
                <a:solidFill>
                  <a:srgbClr val="404040"/>
                </a:solidFill>
                <a:latin typeface="Arial MT"/>
                <a:cs typeface="Arial MT"/>
              </a:rPr>
              <a:t> </a:t>
            </a:r>
            <a:r>
              <a:rPr sz="1050" kern="0" spc="49" dirty="0">
                <a:solidFill>
                  <a:srgbClr val="404040"/>
                </a:solidFill>
                <a:latin typeface="Arial MT"/>
                <a:cs typeface="Arial MT"/>
              </a:rPr>
              <a:t>than</a:t>
            </a:r>
            <a:r>
              <a:rPr sz="1050" kern="0" spc="-11" dirty="0">
                <a:solidFill>
                  <a:srgbClr val="404040"/>
                </a:solidFill>
                <a:latin typeface="Arial MT"/>
                <a:cs typeface="Arial MT"/>
              </a:rPr>
              <a:t> </a:t>
            </a:r>
            <a:r>
              <a:rPr sz="1050" kern="0" dirty="0">
                <a:solidFill>
                  <a:srgbClr val="404040"/>
                </a:solidFill>
                <a:latin typeface="Arial MT"/>
                <a:cs typeface="Arial MT"/>
              </a:rPr>
              <a:t>2%</a:t>
            </a:r>
            <a:r>
              <a:rPr sz="1050" kern="0" spc="-15" dirty="0">
                <a:solidFill>
                  <a:srgbClr val="404040"/>
                </a:solidFill>
                <a:latin typeface="Arial MT"/>
                <a:cs typeface="Arial MT"/>
              </a:rPr>
              <a:t> </a:t>
            </a:r>
            <a:r>
              <a:rPr sz="1050" kern="0" spc="41" dirty="0">
                <a:solidFill>
                  <a:srgbClr val="404040"/>
                </a:solidFill>
                <a:latin typeface="Arial MT"/>
                <a:cs typeface="Arial MT"/>
              </a:rPr>
              <a:t>of</a:t>
            </a:r>
            <a:r>
              <a:rPr sz="1050" kern="0" spc="-11" dirty="0">
                <a:solidFill>
                  <a:srgbClr val="404040"/>
                </a:solidFill>
                <a:latin typeface="Arial MT"/>
                <a:cs typeface="Arial MT"/>
              </a:rPr>
              <a:t> </a:t>
            </a:r>
            <a:r>
              <a:rPr sz="1050" kern="0" spc="26" dirty="0">
                <a:solidFill>
                  <a:srgbClr val="404040"/>
                </a:solidFill>
                <a:latin typeface="Arial MT"/>
                <a:cs typeface="Arial MT"/>
              </a:rPr>
              <a:t>the </a:t>
            </a:r>
            <a:r>
              <a:rPr sz="1050" kern="0" dirty="0">
                <a:solidFill>
                  <a:srgbClr val="404040"/>
                </a:solidFill>
                <a:latin typeface="Arial MT"/>
                <a:cs typeface="Arial MT"/>
              </a:rPr>
              <a:t>examples.</a:t>
            </a:r>
            <a:r>
              <a:rPr sz="1050" kern="0" spc="8" dirty="0">
                <a:solidFill>
                  <a:srgbClr val="404040"/>
                </a:solidFill>
                <a:latin typeface="Arial MT"/>
                <a:cs typeface="Arial MT"/>
              </a:rPr>
              <a:t> </a:t>
            </a:r>
            <a:r>
              <a:rPr sz="1050" kern="0" dirty="0">
                <a:solidFill>
                  <a:srgbClr val="404040"/>
                </a:solidFill>
                <a:latin typeface="Arial MT"/>
                <a:cs typeface="Arial MT"/>
              </a:rPr>
              <a:t>This</a:t>
            </a:r>
            <a:r>
              <a:rPr sz="1050" kern="0" spc="8" dirty="0">
                <a:solidFill>
                  <a:srgbClr val="404040"/>
                </a:solidFill>
                <a:latin typeface="Arial MT"/>
                <a:cs typeface="Arial MT"/>
              </a:rPr>
              <a:t> </a:t>
            </a:r>
            <a:r>
              <a:rPr sz="1050" kern="0" dirty="0">
                <a:solidFill>
                  <a:srgbClr val="404040"/>
                </a:solidFill>
                <a:latin typeface="Arial MT"/>
                <a:cs typeface="Arial MT"/>
              </a:rPr>
              <a:t>clearly</a:t>
            </a:r>
            <a:r>
              <a:rPr sz="1050" kern="0" spc="4" dirty="0">
                <a:solidFill>
                  <a:srgbClr val="404040"/>
                </a:solidFill>
                <a:latin typeface="Arial MT"/>
                <a:cs typeface="Arial MT"/>
              </a:rPr>
              <a:t> </a:t>
            </a:r>
            <a:r>
              <a:rPr sz="1050" kern="0" dirty="0">
                <a:solidFill>
                  <a:srgbClr val="404040"/>
                </a:solidFill>
                <a:latin typeface="Arial MT"/>
                <a:cs typeface="Arial MT"/>
              </a:rPr>
              <a:t>shows</a:t>
            </a:r>
            <a:r>
              <a:rPr sz="1050" kern="0" spc="8" dirty="0">
                <a:solidFill>
                  <a:srgbClr val="404040"/>
                </a:solidFill>
                <a:latin typeface="Arial MT"/>
                <a:cs typeface="Arial MT"/>
              </a:rPr>
              <a:t> </a:t>
            </a:r>
            <a:r>
              <a:rPr sz="1050" kern="0" spc="56" dirty="0">
                <a:solidFill>
                  <a:srgbClr val="404040"/>
                </a:solidFill>
                <a:latin typeface="Arial MT"/>
                <a:cs typeface="Arial MT"/>
              </a:rPr>
              <a:t>that</a:t>
            </a:r>
            <a:r>
              <a:rPr sz="1050" kern="0" dirty="0">
                <a:solidFill>
                  <a:srgbClr val="404040"/>
                </a:solidFill>
                <a:latin typeface="Arial MT"/>
                <a:cs typeface="Arial MT"/>
              </a:rPr>
              <a:t> </a:t>
            </a:r>
            <a:r>
              <a:rPr sz="1050" kern="0" spc="-26" dirty="0">
                <a:solidFill>
                  <a:srgbClr val="404040"/>
                </a:solidFill>
                <a:latin typeface="Arial MT"/>
                <a:cs typeface="Arial MT"/>
              </a:rPr>
              <a:t>CoT</a:t>
            </a:r>
            <a:r>
              <a:rPr sz="1050" kern="0" spc="4" dirty="0">
                <a:solidFill>
                  <a:srgbClr val="404040"/>
                </a:solidFill>
                <a:latin typeface="Arial MT"/>
                <a:cs typeface="Arial MT"/>
              </a:rPr>
              <a:t> </a:t>
            </a:r>
            <a:r>
              <a:rPr sz="1050" kern="0" spc="-19" dirty="0">
                <a:solidFill>
                  <a:srgbClr val="404040"/>
                </a:solidFill>
                <a:latin typeface="Arial MT"/>
                <a:cs typeface="Arial MT"/>
              </a:rPr>
              <a:t>is </a:t>
            </a:r>
            <a:r>
              <a:rPr sz="1050" kern="0" spc="64" dirty="0">
                <a:solidFill>
                  <a:srgbClr val="404040"/>
                </a:solidFill>
                <a:latin typeface="Arial MT"/>
                <a:cs typeface="Arial MT"/>
              </a:rPr>
              <a:t>not</a:t>
            </a:r>
            <a:r>
              <a:rPr sz="1050" kern="0" spc="-11" dirty="0">
                <a:solidFill>
                  <a:srgbClr val="404040"/>
                </a:solidFill>
                <a:latin typeface="Arial MT"/>
                <a:cs typeface="Arial MT"/>
              </a:rPr>
              <a:t> </a:t>
            </a:r>
            <a:r>
              <a:rPr sz="1050" kern="0" dirty="0">
                <a:solidFill>
                  <a:srgbClr val="404040"/>
                </a:solidFill>
                <a:latin typeface="Arial MT"/>
                <a:cs typeface="Arial MT"/>
              </a:rPr>
              <a:t>effective</a:t>
            </a:r>
            <a:r>
              <a:rPr sz="1050" kern="0" spc="-11" dirty="0">
                <a:solidFill>
                  <a:srgbClr val="404040"/>
                </a:solidFill>
                <a:latin typeface="Arial MT"/>
                <a:cs typeface="Arial MT"/>
              </a:rPr>
              <a:t> </a:t>
            </a:r>
            <a:r>
              <a:rPr sz="1050" kern="0" spc="45" dirty="0">
                <a:solidFill>
                  <a:srgbClr val="404040"/>
                </a:solidFill>
                <a:latin typeface="Arial MT"/>
                <a:cs typeface="Arial MT"/>
              </a:rPr>
              <a:t>in</a:t>
            </a:r>
            <a:r>
              <a:rPr sz="1050" kern="0" spc="-11" dirty="0">
                <a:solidFill>
                  <a:srgbClr val="404040"/>
                </a:solidFill>
                <a:latin typeface="Arial MT"/>
                <a:cs typeface="Arial MT"/>
              </a:rPr>
              <a:t> </a:t>
            </a:r>
            <a:r>
              <a:rPr sz="1050" kern="0" spc="34" dirty="0">
                <a:solidFill>
                  <a:srgbClr val="404040"/>
                </a:solidFill>
                <a:latin typeface="Arial MT"/>
                <a:cs typeface="Arial MT"/>
              </a:rPr>
              <a:t>detecting</a:t>
            </a:r>
            <a:r>
              <a:rPr sz="1050" kern="0" spc="-8" dirty="0">
                <a:solidFill>
                  <a:srgbClr val="404040"/>
                </a:solidFill>
                <a:latin typeface="Arial MT"/>
                <a:cs typeface="Arial MT"/>
              </a:rPr>
              <a:t> reward</a:t>
            </a:r>
            <a:r>
              <a:rPr sz="1050" kern="0" spc="375" dirty="0">
                <a:solidFill>
                  <a:srgbClr val="404040"/>
                </a:solidFill>
                <a:latin typeface="Arial MT"/>
                <a:cs typeface="Arial MT"/>
              </a:rPr>
              <a:t> </a:t>
            </a:r>
            <a:r>
              <a:rPr sz="1050" kern="0" dirty="0">
                <a:solidFill>
                  <a:srgbClr val="404040"/>
                </a:solidFill>
                <a:latin typeface="Arial MT"/>
                <a:cs typeface="Arial MT"/>
              </a:rPr>
              <a:t>hacking</a:t>
            </a:r>
            <a:r>
              <a:rPr sz="1050" kern="0" spc="30" dirty="0">
                <a:solidFill>
                  <a:srgbClr val="404040"/>
                </a:solidFill>
                <a:latin typeface="Arial MT"/>
                <a:cs typeface="Arial MT"/>
              </a:rPr>
              <a:t> </a:t>
            </a:r>
            <a:r>
              <a:rPr sz="1050" kern="0" spc="45" dirty="0">
                <a:solidFill>
                  <a:srgbClr val="404040"/>
                </a:solidFill>
                <a:latin typeface="Arial MT"/>
                <a:cs typeface="Arial MT"/>
              </a:rPr>
              <a:t>in</a:t>
            </a:r>
            <a:r>
              <a:rPr sz="1050" kern="0" spc="30" dirty="0">
                <a:solidFill>
                  <a:srgbClr val="404040"/>
                </a:solidFill>
                <a:latin typeface="Arial MT"/>
                <a:cs typeface="Arial MT"/>
              </a:rPr>
              <a:t> </a:t>
            </a:r>
            <a:r>
              <a:rPr sz="1050" kern="0" spc="-19" dirty="0">
                <a:solidFill>
                  <a:srgbClr val="404040"/>
                </a:solidFill>
                <a:latin typeface="Arial MT"/>
                <a:cs typeface="Arial MT"/>
              </a:rPr>
              <a:t>RL.</a:t>
            </a:r>
            <a:endParaRPr sz="1050" kern="0">
              <a:solidFill>
                <a:sysClr val="windowText" lastClr="000000"/>
              </a:solidFill>
              <a:latin typeface="Arial MT"/>
              <a:cs typeface="Arial MT"/>
            </a:endParaRPr>
          </a:p>
          <a:p>
            <a:pPr marL="76676" marR="4286" algn="ctr" defTabSz="685800">
              <a:lnSpc>
                <a:spcPct val="150000"/>
              </a:lnSpc>
            </a:pPr>
            <a:r>
              <a:rPr sz="1050" kern="0" dirty="0">
                <a:solidFill>
                  <a:srgbClr val="404040"/>
                </a:solidFill>
                <a:latin typeface="Arial MT"/>
                <a:cs typeface="Arial MT"/>
              </a:rPr>
              <a:t>The</a:t>
            </a:r>
            <a:r>
              <a:rPr sz="1050" kern="0" spc="15" dirty="0">
                <a:solidFill>
                  <a:srgbClr val="404040"/>
                </a:solidFill>
                <a:latin typeface="Arial MT"/>
                <a:cs typeface="Arial MT"/>
              </a:rPr>
              <a:t> </a:t>
            </a:r>
            <a:r>
              <a:rPr sz="1050" kern="0" spc="49" dirty="0">
                <a:solidFill>
                  <a:srgbClr val="404040"/>
                </a:solidFill>
                <a:latin typeface="Arial MT"/>
                <a:cs typeface="Arial MT"/>
              </a:rPr>
              <a:t>model</a:t>
            </a:r>
            <a:r>
              <a:rPr sz="1050" kern="0" spc="19" dirty="0">
                <a:solidFill>
                  <a:srgbClr val="404040"/>
                </a:solidFill>
                <a:latin typeface="Arial MT"/>
                <a:cs typeface="Arial MT"/>
              </a:rPr>
              <a:t> </a:t>
            </a:r>
            <a:r>
              <a:rPr sz="1050" kern="0" dirty="0">
                <a:solidFill>
                  <a:srgbClr val="404040"/>
                </a:solidFill>
                <a:latin typeface="Arial MT"/>
                <a:cs typeface="Arial MT"/>
              </a:rPr>
              <a:t>rarely</a:t>
            </a:r>
            <a:r>
              <a:rPr sz="1050" kern="0" spc="19" dirty="0">
                <a:solidFill>
                  <a:srgbClr val="404040"/>
                </a:solidFill>
                <a:latin typeface="Arial MT"/>
                <a:cs typeface="Arial MT"/>
              </a:rPr>
              <a:t> </a:t>
            </a:r>
            <a:r>
              <a:rPr sz="1050" kern="0" dirty="0">
                <a:solidFill>
                  <a:srgbClr val="404040"/>
                </a:solidFill>
                <a:latin typeface="Arial MT"/>
                <a:cs typeface="Arial MT"/>
              </a:rPr>
              <a:t>reflects</a:t>
            </a:r>
            <a:r>
              <a:rPr sz="1050" kern="0" spc="23" dirty="0">
                <a:solidFill>
                  <a:srgbClr val="404040"/>
                </a:solidFill>
                <a:latin typeface="Arial MT"/>
                <a:cs typeface="Arial MT"/>
              </a:rPr>
              <a:t> </a:t>
            </a:r>
            <a:r>
              <a:rPr sz="1050" kern="0" dirty="0">
                <a:solidFill>
                  <a:srgbClr val="404040"/>
                </a:solidFill>
                <a:latin typeface="Arial MT"/>
                <a:cs typeface="Arial MT"/>
              </a:rPr>
              <a:t>such</a:t>
            </a:r>
            <a:r>
              <a:rPr sz="1050" kern="0" spc="23" dirty="0">
                <a:solidFill>
                  <a:srgbClr val="404040"/>
                </a:solidFill>
                <a:latin typeface="Arial MT"/>
                <a:cs typeface="Arial MT"/>
              </a:rPr>
              <a:t> </a:t>
            </a:r>
            <a:r>
              <a:rPr sz="1050" kern="0" spc="41" dirty="0">
                <a:solidFill>
                  <a:srgbClr val="404040"/>
                </a:solidFill>
                <a:latin typeface="Arial MT"/>
                <a:cs typeface="Arial MT"/>
              </a:rPr>
              <a:t>improper </a:t>
            </a:r>
            <a:r>
              <a:rPr sz="1050" kern="0" dirty="0">
                <a:solidFill>
                  <a:srgbClr val="404040"/>
                </a:solidFill>
                <a:latin typeface="Arial MT"/>
                <a:cs typeface="Arial MT"/>
              </a:rPr>
              <a:t>behaviors</a:t>
            </a:r>
            <a:r>
              <a:rPr sz="1050" kern="0" spc="-15" dirty="0">
                <a:solidFill>
                  <a:srgbClr val="404040"/>
                </a:solidFill>
                <a:latin typeface="Arial MT"/>
                <a:cs typeface="Arial MT"/>
              </a:rPr>
              <a:t> </a:t>
            </a:r>
            <a:r>
              <a:rPr sz="1050" kern="0" spc="45" dirty="0">
                <a:solidFill>
                  <a:srgbClr val="404040"/>
                </a:solidFill>
                <a:latin typeface="Arial MT"/>
                <a:cs typeface="Arial MT"/>
              </a:rPr>
              <a:t>in</a:t>
            </a:r>
            <a:r>
              <a:rPr sz="1050" kern="0" spc="-19" dirty="0">
                <a:solidFill>
                  <a:srgbClr val="404040"/>
                </a:solidFill>
                <a:latin typeface="Arial MT"/>
                <a:cs typeface="Arial MT"/>
              </a:rPr>
              <a:t> </a:t>
            </a:r>
            <a:r>
              <a:rPr sz="1050" kern="0" spc="45" dirty="0">
                <a:solidFill>
                  <a:srgbClr val="404040"/>
                </a:solidFill>
                <a:latin typeface="Arial MT"/>
                <a:cs typeface="Arial MT"/>
              </a:rPr>
              <a:t>the</a:t>
            </a:r>
            <a:r>
              <a:rPr sz="1050" kern="0" spc="-19" dirty="0">
                <a:solidFill>
                  <a:srgbClr val="404040"/>
                </a:solidFill>
                <a:latin typeface="Arial MT"/>
                <a:cs typeface="Arial MT"/>
              </a:rPr>
              <a:t> </a:t>
            </a:r>
            <a:r>
              <a:rPr sz="1050" kern="0" spc="-26" dirty="0">
                <a:solidFill>
                  <a:srgbClr val="404040"/>
                </a:solidFill>
                <a:latin typeface="Arial MT"/>
                <a:cs typeface="Arial MT"/>
              </a:rPr>
              <a:t>CoT</a:t>
            </a:r>
            <a:r>
              <a:rPr sz="1050" kern="0" spc="-19" dirty="0">
                <a:solidFill>
                  <a:srgbClr val="404040"/>
                </a:solidFill>
                <a:latin typeface="Arial MT"/>
                <a:cs typeface="Arial MT"/>
              </a:rPr>
              <a:t> </a:t>
            </a:r>
            <a:r>
              <a:rPr sz="1050" kern="0" spc="38" dirty="0">
                <a:solidFill>
                  <a:srgbClr val="404040"/>
                </a:solidFill>
                <a:latin typeface="Arial MT"/>
                <a:cs typeface="Arial MT"/>
              </a:rPr>
              <a:t>when</a:t>
            </a:r>
            <a:r>
              <a:rPr sz="1050" kern="0" spc="-19" dirty="0">
                <a:solidFill>
                  <a:srgbClr val="404040"/>
                </a:solidFill>
                <a:latin typeface="Arial MT"/>
                <a:cs typeface="Arial MT"/>
              </a:rPr>
              <a:t> </a:t>
            </a:r>
            <a:r>
              <a:rPr sz="1050" kern="0" spc="26" dirty="0">
                <a:solidFill>
                  <a:srgbClr val="404040"/>
                </a:solidFill>
                <a:latin typeface="Arial MT"/>
                <a:cs typeface="Arial MT"/>
              </a:rPr>
              <a:t>exploiting </a:t>
            </a:r>
            <a:r>
              <a:rPr sz="1050" kern="0" spc="41" dirty="0">
                <a:solidFill>
                  <a:srgbClr val="404040"/>
                </a:solidFill>
                <a:latin typeface="Arial MT"/>
                <a:cs typeface="Arial MT"/>
              </a:rPr>
              <a:t>them,</a:t>
            </a:r>
            <a:r>
              <a:rPr sz="1050" kern="0" spc="-23" dirty="0">
                <a:solidFill>
                  <a:srgbClr val="404040"/>
                </a:solidFill>
                <a:latin typeface="Arial MT"/>
                <a:cs typeface="Arial MT"/>
              </a:rPr>
              <a:t> </a:t>
            </a:r>
            <a:r>
              <a:rPr sz="1050" kern="0" spc="38" dirty="0">
                <a:solidFill>
                  <a:srgbClr val="404040"/>
                </a:solidFill>
                <a:latin typeface="Arial MT"/>
                <a:cs typeface="Arial MT"/>
              </a:rPr>
              <a:t>indicating</a:t>
            </a:r>
            <a:r>
              <a:rPr sz="1050" kern="0" spc="-26" dirty="0">
                <a:solidFill>
                  <a:srgbClr val="404040"/>
                </a:solidFill>
                <a:latin typeface="Arial MT"/>
                <a:cs typeface="Arial MT"/>
              </a:rPr>
              <a:t> </a:t>
            </a:r>
            <a:r>
              <a:rPr sz="1050" kern="0" spc="56" dirty="0">
                <a:solidFill>
                  <a:srgbClr val="404040"/>
                </a:solidFill>
                <a:latin typeface="Arial MT"/>
                <a:cs typeface="Arial MT"/>
              </a:rPr>
              <a:t>that</a:t>
            </a:r>
            <a:r>
              <a:rPr sz="1050" kern="0" spc="-23" dirty="0">
                <a:solidFill>
                  <a:srgbClr val="404040"/>
                </a:solidFill>
                <a:latin typeface="Arial MT"/>
                <a:cs typeface="Arial MT"/>
              </a:rPr>
              <a:t> </a:t>
            </a:r>
            <a:r>
              <a:rPr sz="1050" kern="0" dirty="0">
                <a:solidFill>
                  <a:srgbClr val="404040"/>
                </a:solidFill>
                <a:latin typeface="Arial MT"/>
                <a:cs typeface="Arial MT"/>
              </a:rPr>
              <a:t>relying</a:t>
            </a:r>
            <a:r>
              <a:rPr sz="1050" kern="0" spc="-26" dirty="0">
                <a:solidFill>
                  <a:srgbClr val="404040"/>
                </a:solidFill>
                <a:latin typeface="Arial MT"/>
                <a:cs typeface="Arial MT"/>
              </a:rPr>
              <a:t> </a:t>
            </a:r>
            <a:r>
              <a:rPr sz="1050" kern="0" spc="49" dirty="0">
                <a:solidFill>
                  <a:srgbClr val="404040"/>
                </a:solidFill>
                <a:latin typeface="Arial MT"/>
                <a:cs typeface="Arial MT"/>
              </a:rPr>
              <a:t>on</a:t>
            </a:r>
            <a:r>
              <a:rPr sz="1050" kern="0" spc="-26" dirty="0">
                <a:solidFill>
                  <a:srgbClr val="404040"/>
                </a:solidFill>
                <a:latin typeface="Arial MT"/>
                <a:cs typeface="Arial MT"/>
              </a:rPr>
              <a:t> CoT</a:t>
            </a:r>
            <a:r>
              <a:rPr sz="1050" kern="0" spc="-23" dirty="0">
                <a:solidFill>
                  <a:srgbClr val="404040"/>
                </a:solidFill>
                <a:latin typeface="Arial MT"/>
                <a:cs typeface="Arial MT"/>
              </a:rPr>
              <a:t> </a:t>
            </a:r>
            <a:r>
              <a:rPr sz="1050" kern="0" spc="26" dirty="0">
                <a:solidFill>
                  <a:srgbClr val="404040"/>
                </a:solidFill>
                <a:latin typeface="Arial MT"/>
                <a:cs typeface="Arial MT"/>
              </a:rPr>
              <a:t>for </a:t>
            </a:r>
            <a:r>
              <a:rPr sz="1050" kern="0" dirty="0">
                <a:solidFill>
                  <a:srgbClr val="404040"/>
                </a:solidFill>
                <a:latin typeface="Arial MT"/>
                <a:cs typeface="Arial MT"/>
              </a:rPr>
              <a:t>safety</a:t>
            </a:r>
            <a:r>
              <a:rPr sz="1050" kern="0" spc="-41" dirty="0">
                <a:solidFill>
                  <a:srgbClr val="404040"/>
                </a:solidFill>
                <a:latin typeface="Arial MT"/>
                <a:cs typeface="Arial MT"/>
              </a:rPr>
              <a:t> </a:t>
            </a:r>
            <a:r>
              <a:rPr sz="1050" kern="0" spc="49" dirty="0">
                <a:solidFill>
                  <a:srgbClr val="404040"/>
                </a:solidFill>
                <a:latin typeface="Arial MT"/>
                <a:cs typeface="Arial MT"/>
              </a:rPr>
              <a:t>monitoring</a:t>
            </a:r>
            <a:r>
              <a:rPr sz="1050" kern="0" spc="-41" dirty="0">
                <a:solidFill>
                  <a:srgbClr val="404040"/>
                </a:solidFill>
                <a:latin typeface="Arial MT"/>
                <a:cs typeface="Arial MT"/>
              </a:rPr>
              <a:t> </a:t>
            </a:r>
            <a:r>
              <a:rPr sz="1050" kern="0" spc="45" dirty="0">
                <a:solidFill>
                  <a:srgbClr val="404040"/>
                </a:solidFill>
                <a:latin typeface="Arial MT"/>
                <a:cs typeface="Arial MT"/>
              </a:rPr>
              <a:t>in</a:t>
            </a:r>
            <a:r>
              <a:rPr sz="1050" kern="0" spc="-38" dirty="0">
                <a:solidFill>
                  <a:srgbClr val="404040"/>
                </a:solidFill>
                <a:latin typeface="Arial MT"/>
                <a:cs typeface="Arial MT"/>
              </a:rPr>
              <a:t> </a:t>
            </a:r>
            <a:r>
              <a:rPr sz="1050" kern="0" spc="-60" dirty="0">
                <a:solidFill>
                  <a:srgbClr val="404040"/>
                </a:solidFill>
                <a:latin typeface="Arial MT"/>
                <a:cs typeface="Arial MT"/>
              </a:rPr>
              <a:t>RL</a:t>
            </a:r>
            <a:r>
              <a:rPr sz="1050" kern="0" spc="-41" dirty="0">
                <a:solidFill>
                  <a:srgbClr val="404040"/>
                </a:solidFill>
                <a:latin typeface="Arial MT"/>
                <a:cs typeface="Arial MT"/>
              </a:rPr>
              <a:t> </a:t>
            </a:r>
            <a:r>
              <a:rPr sz="1050" kern="0" spc="34" dirty="0">
                <a:solidFill>
                  <a:srgbClr val="404040"/>
                </a:solidFill>
                <a:latin typeface="Arial MT"/>
                <a:cs typeface="Arial MT"/>
              </a:rPr>
              <a:t>environments</a:t>
            </a:r>
            <a:r>
              <a:rPr sz="1050" kern="0" spc="-34" dirty="0">
                <a:solidFill>
                  <a:srgbClr val="404040"/>
                </a:solidFill>
                <a:latin typeface="Arial MT"/>
                <a:cs typeface="Arial MT"/>
              </a:rPr>
              <a:t> </a:t>
            </a:r>
            <a:r>
              <a:rPr sz="1050" kern="0" spc="-19" dirty="0">
                <a:solidFill>
                  <a:srgbClr val="404040"/>
                </a:solidFill>
                <a:latin typeface="Arial MT"/>
                <a:cs typeface="Arial MT"/>
              </a:rPr>
              <a:t>is </a:t>
            </a:r>
            <a:r>
              <a:rPr sz="1050" kern="0" spc="64" dirty="0">
                <a:solidFill>
                  <a:srgbClr val="404040"/>
                </a:solidFill>
                <a:latin typeface="Arial MT"/>
                <a:cs typeface="Arial MT"/>
              </a:rPr>
              <a:t>not</a:t>
            </a:r>
            <a:r>
              <a:rPr sz="1050" kern="0" spc="-64" dirty="0">
                <a:solidFill>
                  <a:srgbClr val="404040"/>
                </a:solidFill>
                <a:latin typeface="Arial MT"/>
                <a:cs typeface="Arial MT"/>
              </a:rPr>
              <a:t> </a:t>
            </a:r>
            <a:r>
              <a:rPr sz="1050" kern="0" spc="-8" dirty="0">
                <a:solidFill>
                  <a:srgbClr val="404040"/>
                </a:solidFill>
                <a:latin typeface="Arial MT"/>
                <a:cs typeface="Arial MT"/>
              </a:rPr>
              <a:t>reliable.</a:t>
            </a:r>
            <a:endParaRPr sz="1050" kern="0">
              <a:solidFill>
                <a:sysClr val="windowText" lastClr="000000"/>
              </a:solidFill>
              <a:latin typeface="Arial MT"/>
              <a:cs typeface="Arial M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24801" y="3949541"/>
            <a:ext cx="1219676" cy="1194435"/>
            <a:chOff x="10566400" y="5266054"/>
            <a:chExt cx="1626235" cy="1592580"/>
          </a:xfrm>
        </p:grpSpPr>
        <p:sp>
          <p:nvSpPr>
            <p:cNvPr id="3" name="object 3"/>
            <p:cNvSpPr/>
            <p:nvPr/>
          </p:nvSpPr>
          <p:spPr>
            <a:xfrm>
              <a:off x="10566400" y="5266054"/>
              <a:ext cx="1625600" cy="1591945"/>
            </a:xfrm>
            <a:custGeom>
              <a:avLst/>
              <a:gdLst/>
              <a:ahLst/>
              <a:cxnLst/>
              <a:rect l="l" t="t" r="r" b="b"/>
              <a:pathLst>
                <a:path w="1625600" h="1591945">
                  <a:moveTo>
                    <a:pt x="1625600" y="1591945"/>
                  </a:moveTo>
                  <a:lnTo>
                    <a:pt x="0" y="1591945"/>
                  </a:lnTo>
                  <a:lnTo>
                    <a:pt x="137706" y="1522844"/>
                  </a:lnTo>
                  <a:lnTo>
                    <a:pt x="184763" y="1496859"/>
                  </a:lnTo>
                  <a:lnTo>
                    <a:pt x="231311" y="1470375"/>
                  </a:lnTo>
                  <a:lnTo>
                    <a:pt x="277344" y="1443396"/>
                  </a:lnTo>
                  <a:lnTo>
                    <a:pt x="322855" y="1415928"/>
                  </a:lnTo>
                  <a:lnTo>
                    <a:pt x="367837" y="1387976"/>
                  </a:lnTo>
                  <a:lnTo>
                    <a:pt x="412283" y="1359544"/>
                  </a:lnTo>
                  <a:lnTo>
                    <a:pt x="456187" y="1330638"/>
                  </a:lnTo>
                  <a:lnTo>
                    <a:pt x="499542" y="1301264"/>
                  </a:lnTo>
                  <a:lnTo>
                    <a:pt x="542341" y="1271425"/>
                  </a:lnTo>
                  <a:lnTo>
                    <a:pt x="584577" y="1241128"/>
                  </a:lnTo>
                  <a:lnTo>
                    <a:pt x="626245" y="1210378"/>
                  </a:lnTo>
                  <a:lnTo>
                    <a:pt x="667336" y="1179179"/>
                  </a:lnTo>
                  <a:lnTo>
                    <a:pt x="707845" y="1147537"/>
                  </a:lnTo>
                  <a:lnTo>
                    <a:pt x="747764" y="1115457"/>
                  </a:lnTo>
                  <a:lnTo>
                    <a:pt x="787088" y="1082945"/>
                  </a:lnTo>
                  <a:lnTo>
                    <a:pt x="825808" y="1050004"/>
                  </a:lnTo>
                  <a:lnTo>
                    <a:pt x="863919" y="1016640"/>
                  </a:lnTo>
                  <a:lnTo>
                    <a:pt x="901414" y="982860"/>
                  </a:lnTo>
                  <a:lnTo>
                    <a:pt x="938286" y="948666"/>
                  </a:lnTo>
                  <a:lnTo>
                    <a:pt x="974528" y="914066"/>
                  </a:lnTo>
                  <a:lnTo>
                    <a:pt x="1010134" y="879063"/>
                  </a:lnTo>
                  <a:lnTo>
                    <a:pt x="1045096" y="843664"/>
                  </a:lnTo>
                  <a:lnTo>
                    <a:pt x="1079409" y="807872"/>
                  </a:lnTo>
                  <a:lnTo>
                    <a:pt x="1113066" y="771694"/>
                  </a:lnTo>
                  <a:lnTo>
                    <a:pt x="1146059" y="735135"/>
                  </a:lnTo>
                  <a:lnTo>
                    <a:pt x="1178382" y="698199"/>
                  </a:lnTo>
                  <a:lnTo>
                    <a:pt x="1210028" y="660892"/>
                  </a:lnTo>
                  <a:lnTo>
                    <a:pt x="1240991" y="623218"/>
                  </a:lnTo>
                  <a:lnTo>
                    <a:pt x="1271264" y="585184"/>
                  </a:lnTo>
                  <a:lnTo>
                    <a:pt x="1300840" y="546793"/>
                  </a:lnTo>
                  <a:lnTo>
                    <a:pt x="1329713" y="508052"/>
                  </a:lnTo>
                  <a:lnTo>
                    <a:pt x="1357875" y="468966"/>
                  </a:lnTo>
                  <a:lnTo>
                    <a:pt x="1385320" y="429539"/>
                  </a:lnTo>
                  <a:lnTo>
                    <a:pt x="1412042" y="389776"/>
                  </a:lnTo>
                  <a:lnTo>
                    <a:pt x="1438033" y="349684"/>
                  </a:lnTo>
                  <a:lnTo>
                    <a:pt x="1463287" y="309266"/>
                  </a:lnTo>
                  <a:lnTo>
                    <a:pt x="1487797" y="268529"/>
                  </a:lnTo>
                  <a:lnTo>
                    <a:pt x="1511557" y="227477"/>
                  </a:lnTo>
                  <a:lnTo>
                    <a:pt x="1534559" y="186115"/>
                  </a:lnTo>
                  <a:lnTo>
                    <a:pt x="1556797" y="144448"/>
                  </a:lnTo>
                  <a:lnTo>
                    <a:pt x="1578265" y="102483"/>
                  </a:lnTo>
                  <a:lnTo>
                    <a:pt x="1598955" y="60223"/>
                  </a:lnTo>
                  <a:lnTo>
                    <a:pt x="1625600" y="0"/>
                  </a:lnTo>
                  <a:lnTo>
                    <a:pt x="1625600" y="1591945"/>
                  </a:lnTo>
                  <a:close/>
                </a:path>
              </a:pathLst>
            </a:custGeom>
            <a:solidFill>
              <a:srgbClr val="C1D7FA"/>
            </a:solidFill>
          </p:spPr>
          <p:txBody>
            <a:bodyPr wrap="square" lIns="0" tIns="0" rIns="0" bIns="0" rtlCol="0"/>
            <a:lstStyle/>
            <a:p>
              <a:pPr defTabSz="685800"/>
              <a:endParaRPr sz="1350" kern="0">
                <a:solidFill>
                  <a:sysClr val="windowText" lastClr="000000"/>
                </a:solidFill>
              </a:endParaRPr>
            </a:p>
          </p:txBody>
        </p:sp>
        <p:sp>
          <p:nvSpPr>
            <p:cNvPr id="4" name="object 4"/>
            <p:cNvSpPr/>
            <p:nvPr/>
          </p:nvSpPr>
          <p:spPr>
            <a:xfrm>
              <a:off x="11296967" y="5774372"/>
              <a:ext cx="894715" cy="1083310"/>
            </a:xfrm>
            <a:custGeom>
              <a:avLst/>
              <a:gdLst/>
              <a:ahLst/>
              <a:cxnLst/>
              <a:rect l="l" t="t" r="r" b="b"/>
              <a:pathLst>
                <a:path w="894715" h="1083309">
                  <a:moveTo>
                    <a:pt x="894715" y="1083310"/>
                  </a:moveTo>
                  <a:lnTo>
                    <a:pt x="0" y="1083310"/>
                  </a:lnTo>
                  <a:lnTo>
                    <a:pt x="60604" y="1037209"/>
                  </a:lnTo>
                  <a:lnTo>
                    <a:pt x="94973" y="1008391"/>
                  </a:lnTo>
                  <a:lnTo>
                    <a:pt x="129150" y="978695"/>
                  </a:lnTo>
                  <a:lnTo>
                    <a:pt x="163131" y="948126"/>
                  </a:lnTo>
                  <a:lnTo>
                    <a:pt x="196915" y="916690"/>
                  </a:lnTo>
                  <a:lnTo>
                    <a:pt x="230498" y="884394"/>
                  </a:lnTo>
                  <a:lnTo>
                    <a:pt x="263877" y="851243"/>
                  </a:lnTo>
                  <a:lnTo>
                    <a:pt x="297051" y="817243"/>
                  </a:lnTo>
                  <a:lnTo>
                    <a:pt x="330015" y="782402"/>
                  </a:lnTo>
                  <a:lnTo>
                    <a:pt x="362769" y="746724"/>
                  </a:lnTo>
                  <a:lnTo>
                    <a:pt x="395308" y="710216"/>
                  </a:lnTo>
                  <a:lnTo>
                    <a:pt x="427630" y="672884"/>
                  </a:lnTo>
                  <a:lnTo>
                    <a:pt x="459732" y="634734"/>
                  </a:lnTo>
                  <a:lnTo>
                    <a:pt x="491612" y="595772"/>
                  </a:lnTo>
                  <a:lnTo>
                    <a:pt x="523266" y="556005"/>
                  </a:lnTo>
                  <a:lnTo>
                    <a:pt x="554693" y="515439"/>
                  </a:lnTo>
                  <a:lnTo>
                    <a:pt x="585889" y="474078"/>
                  </a:lnTo>
                  <a:lnTo>
                    <a:pt x="616852" y="431931"/>
                  </a:lnTo>
                  <a:lnTo>
                    <a:pt x="647579" y="389003"/>
                  </a:lnTo>
                  <a:lnTo>
                    <a:pt x="678067" y="345299"/>
                  </a:lnTo>
                  <a:lnTo>
                    <a:pt x="708313" y="300827"/>
                  </a:lnTo>
                  <a:lnTo>
                    <a:pt x="738316" y="255591"/>
                  </a:lnTo>
                  <a:lnTo>
                    <a:pt x="768071" y="209599"/>
                  </a:lnTo>
                  <a:lnTo>
                    <a:pt x="797576" y="162856"/>
                  </a:lnTo>
                  <a:lnTo>
                    <a:pt x="826829" y="115369"/>
                  </a:lnTo>
                  <a:lnTo>
                    <a:pt x="855827" y="67144"/>
                  </a:lnTo>
                  <a:lnTo>
                    <a:pt x="884567" y="18186"/>
                  </a:lnTo>
                  <a:lnTo>
                    <a:pt x="894715" y="0"/>
                  </a:lnTo>
                  <a:lnTo>
                    <a:pt x="894715" y="1083310"/>
                  </a:lnTo>
                  <a:close/>
                </a:path>
              </a:pathLst>
            </a:custGeom>
            <a:solidFill>
              <a:srgbClr val="82B0F8"/>
            </a:solidFill>
          </p:spPr>
          <p:txBody>
            <a:bodyPr wrap="square" lIns="0" tIns="0" rIns="0" bIns="0" rtlCol="0"/>
            <a:lstStyle/>
            <a:p>
              <a:pPr defTabSz="685800"/>
              <a:endParaRPr sz="1350" kern="0">
                <a:solidFill>
                  <a:sysClr val="windowText" lastClr="000000"/>
                </a:solidFill>
              </a:endParaRPr>
            </a:p>
          </p:txBody>
        </p:sp>
        <p:sp>
          <p:nvSpPr>
            <p:cNvPr id="5" name="object 5"/>
            <p:cNvSpPr/>
            <p:nvPr/>
          </p:nvSpPr>
          <p:spPr>
            <a:xfrm>
              <a:off x="11514137" y="6037262"/>
              <a:ext cx="678180" cy="821055"/>
            </a:xfrm>
            <a:custGeom>
              <a:avLst/>
              <a:gdLst/>
              <a:ahLst/>
              <a:cxnLst/>
              <a:rect l="l" t="t" r="r" b="b"/>
              <a:pathLst>
                <a:path w="678179" h="821054">
                  <a:moveTo>
                    <a:pt x="678179" y="821054"/>
                  </a:moveTo>
                  <a:lnTo>
                    <a:pt x="0" y="821054"/>
                  </a:lnTo>
                  <a:lnTo>
                    <a:pt x="45935" y="786104"/>
                  </a:lnTo>
                  <a:lnTo>
                    <a:pt x="79774" y="757583"/>
                  </a:lnTo>
                  <a:lnTo>
                    <a:pt x="113364" y="727938"/>
                  </a:lnTo>
                  <a:lnTo>
                    <a:pt x="146702" y="697179"/>
                  </a:lnTo>
                  <a:lnTo>
                    <a:pt x="179784" y="665317"/>
                  </a:lnTo>
                  <a:lnTo>
                    <a:pt x="212605" y="632362"/>
                  </a:lnTo>
                  <a:lnTo>
                    <a:pt x="245159" y="598323"/>
                  </a:lnTo>
                  <a:lnTo>
                    <a:pt x="277444" y="563212"/>
                  </a:lnTo>
                  <a:lnTo>
                    <a:pt x="309453" y="527038"/>
                  </a:lnTo>
                  <a:lnTo>
                    <a:pt x="341184" y="489812"/>
                  </a:lnTo>
                  <a:lnTo>
                    <a:pt x="372630" y="451543"/>
                  </a:lnTo>
                  <a:lnTo>
                    <a:pt x="403788" y="412243"/>
                  </a:lnTo>
                  <a:lnTo>
                    <a:pt x="434653" y="371920"/>
                  </a:lnTo>
                  <a:lnTo>
                    <a:pt x="465221" y="330586"/>
                  </a:lnTo>
                  <a:lnTo>
                    <a:pt x="495486" y="288251"/>
                  </a:lnTo>
                  <a:lnTo>
                    <a:pt x="525445" y="244924"/>
                  </a:lnTo>
                  <a:lnTo>
                    <a:pt x="555093" y="200616"/>
                  </a:lnTo>
                  <a:lnTo>
                    <a:pt x="584426" y="155338"/>
                  </a:lnTo>
                  <a:lnTo>
                    <a:pt x="613438" y="109098"/>
                  </a:lnTo>
                  <a:lnTo>
                    <a:pt x="642125" y="61909"/>
                  </a:lnTo>
                  <a:lnTo>
                    <a:pt x="670483" y="13779"/>
                  </a:lnTo>
                  <a:lnTo>
                    <a:pt x="678179" y="0"/>
                  </a:lnTo>
                  <a:lnTo>
                    <a:pt x="678179" y="821054"/>
                  </a:lnTo>
                  <a:close/>
                </a:path>
              </a:pathLst>
            </a:custGeom>
            <a:solidFill>
              <a:srgbClr val="4488F4"/>
            </a:solidFill>
          </p:spPr>
          <p:txBody>
            <a:bodyPr wrap="square" lIns="0" tIns="0" rIns="0" bIns="0" rtlCol="0"/>
            <a:lstStyle/>
            <a:p>
              <a:pPr defTabSz="685800"/>
              <a:endParaRPr sz="1350" kern="0">
                <a:solidFill>
                  <a:sysClr val="windowText" lastClr="000000"/>
                </a:solidFill>
              </a:endParaRPr>
            </a:p>
          </p:txBody>
        </p:sp>
      </p:grpSp>
      <p:sp>
        <p:nvSpPr>
          <p:cNvPr id="6" name="object 6"/>
          <p:cNvSpPr txBox="1"/>
          <p:nvPr/>
        </p:nvSpPr>
        <p:spPr>
          <a:xfrm>
            <a:off x="6012276" y="1186929"/>
            <a:ext cx="2461259" cy="2745336"/>
          </a:xfrm>
          <a:prstGeom prst="rect">
            <a:avLst/>
          </a:prstGeom>
        </p:spPr>
        <p:txBody>
          <a:bodyPr vert="horz" wrap="square" lIns="0" tIns="9049" rIns="0" bIns="0" rtlCol="0">
            <a:spAutoFit/>
          </a:bodyPr>
          <a:lstStyle/>
          <a:p>
            <a:pPr marL="20479" marR="14764" algn="ctr" defTabSz="685800">
              <a:lnSpc>
                <a:spcPct val="110000"/>
              </a:lnSpc>
              <a:spcBef>
                <a:spcPts val="71"/>
              </a:spcBef>
            </a:pPr>
            <a:r>
              <a:rPr sz="1500" b="1" kern="0" spc="34" dirty="0">
                <a:solidFill>
                  <a:srgbClr val="404040"/>
                </a:solidFill>
                <a:latin typeface="Arial"/>
                <a:cs typeface="Arial"/>
              </a:rPr>
              <a:t>Implications</a:t>
            </a:r>
            <a:r>
              <a:rPr sz="1500" b="1" kern="0" spc="-68" dirty="0">
                <a:solidFill>
                  <a:srgbClr val="404040"/>
                </a:solidFill>
                <a:latin typeface="Arial"/>
                <a:cs typeface="Arial"/>
              </a:rPr>
              <a:t> </a:t>
            </a:r>
            <a:r>
              <a:rPr sz="1500" b="1" kern="0" spc="45" dirty="0">
                <a:solidFill>
                  <a:srgbClr val="404040"/>
                </a:solidFill>
                <a:latin typeface="Arial"/>
                <a:cs typeface="Arial"/>
              </a:rPr>
              <a:t>for</a:t>
            </a:r>
            <a:r>
              <a:rPr sz="1500" b="1" kern="0" spc="-68" dirty="0">
                <a:solidFill>
                  <a:srgbClr val="404040"/>
                </a:solidFill>
                <a:latin typeface="Arial"/>
                <a:cs typeface="Arial"/>
              </a:rPr>
              <a:t> RL</a:t>
            </a:r>
            <a:r>
              <a:rPr sz="1500" b="1" kern="0" spc="-64" dirty="0">
                <a:solidFill>
                  <a:srgbClr val="404040"/>
                </a:solidFill>
                <a:latin typeface="Arial"/>
                <a:cs typeface="Arial"/>
              </a:rPr>
              <a:t> </a:t>
            </a:r>
            <a:r>
              <a:rPr sz="1500" b="1" kern="0" spc="-8" dirty="0">
                <a:solidFill>
                  <a:srgbClr val="404040"/>
                </a:solidFill>
                <a:latin typeface="Arial"/>
                <a:cs typeface="Arial"/>
              </a:rPr>
              <a:t>Safety </a:t>
            </a:r>
            <a:r>
              <a:rPr sz="1500" b="1" kern="0" spc="26" dirty="0">
                <a:solidFill>
                  <a:srgbClr val="404040"/>
                </a:solidFill>
                <a:latin typeface="Arial"/>
                <a:cs typeface="Arial"/>
              </a:rPr>
              <a:t>Monitoring</a:t>
            </a:r>
            <a:endParaRPr sz="1500" kern="0">
              <a:solidFill>
                <a:sysClr val="windowText" lastClr="000000"/>
              </a:solidFill>
              <a:latin typeface="Arial"/>
              <a:cs typeface="Arial"/>
            </a:endParaRPr>
          </a:p>
          <a:p>
            <a:pPr marL="11430" marR="5715" indent="476" algn="ctr" defTabSz="685800">
              <a:lnSpc>
                <a:spcPct val="150000"/>
              </a:lnSpc>
              <a:spcBef>
                <a:spcPts val="641"/>
              </a:spcBef>
            </a:pPr>
            <a:r>
              <a:rPr sz="1050" kern="0" dirty="0">
                <a:solidFill>
                  <a:srgbClr val="404040"/>
                </a:solidFill>
                <a:latin typeface="Arial MT"/>
                <a:cs typeface="Arial MT"/>
              </a:rPr>
              <a:t>The</a:t>
            </a:r>
            <a:r>
              <a:rPr sz="1050" kern="0" spc="19" dirty="0">
                <a:solidFill>
                  <a:srgbClr val="404040"/>
                </a:solidFill>
                <a:latin typeface="Arial MT"/>
                <a:cs typeface="Arial MT"/>
              </a:rPr>
              <a:t> </a:t>
            </a:r>
            <a:r>
              <a:rPr sz="1050" kern="0" spc="49" dirty="0">
                <a:solidFill>
                  <a:srgbClr val="404040"/>
                </a:solidFill>
                <a:latin typeface="Arial MT"/>
                <a:cs typeface="Arial MT"/>
              </a:rPr>
              <a:t>poor</a:t>
            </a:r>
            <a:r>
              <a:rPr sz="1050" kern="0" spc="23" dirty="0">
                <a:solidFill>
                  <a:srgbClr val="404040"/>
                </a:solidFill>
                <a:latin typeface="Arial MT"/>
                <a:cs typeface="Arial MT"/>
              </a:rPr>
              <a:t> </a:t>
            </a:r>
            <a:r>
              <a:rPr sz="1050" kern="0" dirty="0">
                <a:solidFill>
                  <a:srgbClr val="404040"/>
                </a:solidFill>
                <a:latin typeface="Arial MT"/>
                <a:cs typeface="Arial MT"/>
              </a:rPr>
              <a:t>performance</a:t>
            </a:r>
            <a:r>
              <a:rPr sz="1050" kern="0" spc="23" dirty="0">
                <a:solidFill>
                  <a:srgbClr val="404040"/>
                </a:solidFill>
                <a:latin typeface="Arial MT"/>
                <a:cs typeface="Arial MT"/>
              </a:rPr>
              <a:t> </a:t>
            </a:r>
            <a:r>
              <a:rPr sz="1050" kern="0" spc="41" dirty="0">
                <a:solidFill>
                  <a:srgbClr val="404040"/>
                </a:solidFill>
                <a:latin typeface="Arial MT"/>
                <a:cs typeface="Arial MT"/>
              </a:rPr>
              <a:t>of</a:t>
            </a:r>
            <a:r>
              <a:rPr sz="1050" kern="0" spc="26" dirty="0">
                <a:solidFill>
                  <a:srgbClr val="404040"/>
                </a:solidFill>
                <a:latin typeface="Arial MT"/>
                <a:cs typeface="Arial MT"/>
              </a:rPr>
              <a:t> </a:t>
            </a:r>
            <a:r>
              <a:rPr sz="1050" kern="0" spc="-26" dirty="0">
                <a:solidFill>
                  <a:srgbClr val="404040"/>
                </a:solidFill>
                <a:latin typeface="Arial MT"/>
                <a:cs typeface="Arial MT"/>
              </a:rPr>
              <a:t>CoT</a:t>
            </a:r>
            <a:r>
              <a:rPr sz="1050" kern="0" spc="19" dirty="0">
                <a:solidFill>
                  <a:srgbClr val="404040"/>
                </a:solidFill>
                <a:latin typeface="Arial MT"/>
                <a:cs typeface="Arial MT"/>
              </a:rPr>
              <a:t> </a:t>
            </a:r>
            <a:r>
              <a:rPr sz="1050" kern="0" spc="26" dirty="0">
                <a:solidFill>
                  <a:srgbClr val="404040"/>
                </a:solidFill>
                <a:latin typeface="Arial MT"/>
                <a:cs typeface="Arial MT"/>
              </a:rPr>
              <a:t>in </a:t>
            </a:r>
            <a:r>
              <a:rPr sz="1050" kern="0" spc="34" dirty="0">
                <a:solidFill>
                  <a:srgbClr val="404040"/>
                </a:solidFill>
                <a:latin typeface="Arial MT"/>
                <a:cs typeface="Arial MT"/>
              </a:rPr>
              <a:t>detecting </a:t>
            </a:r>
            <a:r>
              <a:rPr sz="1050" kern="0" spc="15" dirty="0">
                <a:solidFill>
                  <a:srgbClr val="404040"/>
                </a:solidFill>
                <a:latin typeface="Arial MT"/>
                <a:cs typeface="Arial MT"/>
              </a:rPr>
              <a:t>reward</a:t>
            </a:r>
            <a:r>
              <a:rPr sz="1050" kern="0" spc="34" dirty="0">
                <a:solidFill>
                  <a:srgbClr val="404040"/>
                </a:solidFill>
                <a:latin typeface="Arial MT"/>
                <a:cs typeface="Arial MT"/>
              </a:rPr>
              <a:t> </a:t>
            </a:r>
            <a:r>
              <a:rPr sz="1050" kern="0" spc="15" dirty="0">
                <a:solidFill>
                  <a:srgbClr val="404040"/>
                </a:solidFill>
                <a:latin typeface="Arial MT"/>
                <a:cs typeface="Arial MT"/>
              </a:rPr>
              <a:t>hacking</a:t>
            </a:r>
            <a:r>
              <a:rPr sz="1050" kern="0" spc="34" dirty="0">
                <a:solidFill>
                  <a:srgbClr val="404040"/>
                </a:solidFill>
                <a:latin typeface="Arial MT"/>
                <a:cs typeface="Arial MT"/>
              </a:rPr>
              <a:t> </a:t>
            </a:r>
            <a:r>
              <a:rPr sz="1050" kern="0" spc="15" dirty="0">
                <a:solidFill>
                  <a:srgbClr val="404040"/>
                </a:solidFill>
                <a:latin typeface="Arial MT"/>
                <a:cs typeface="Arial MT"/>
              </a:rPr>
              <a:t>highlights</a:t>
            </a:r>
            <a:r>
              <a:rPr sz="1050" kern="0" spc="41" dirty="0">
                <a:solidFill>
                  <a:srgbClr val="404040"/>
                </a:solidFill>
                <a:latin typeface="Arial MT"/>
                <a:cs typeface="Arial MT"/>
              </a:rPr>
              <a:t> </a:t>
            </a:r>
            <a:r>
              <a:rPr sz="1050" kern="0" spc="26" dirty="0">
                <a:solidFill>
                  <a:srgbClr val="404040"/>
                </a:solidFill>
                <a:latin typeface="Arial MT"/>
                <a:cs typeface="Arial MT"/>
              </a:rPr>
              <a:t>the </a:t>
            </a:r>
            <a:r>
              <a:rPr sz="1050" kern="0" spc="45" dirty="0">
                <a:solidFill>
                  <a:srgbClr val="404040"/>
                </a:solidFill>
                <a:latin typeface="Arial MT"/>
                <a:cs typeface="Arial MT"/>
              </a:rPr>
              <a:t>limitations</a:t>
            </a:r>
            <a:r>
              <a:rPr sz="1050" kern="0" spc="-34" dirty="0">
                <a:solidFill>
                  <a:srgbClr val="404040"/>
                </a:solidFill>
                <a:latin typeface="Arial MT"/>
                <a:cs typeface="Arial MT"/>
              </a:rPr>
              <a:t> </a:t>
            </a:r>
            <a:r>
              <a:rPr sz="1050" kern="0" spc="41" dirty="0">
                <a:solidFill>
                  <a:srgbClr val="404040"/>
                </a:solidFill>
                <a:latin typeface="Arial MT"/>
                <a:cs typeface="Arial MT"/>
              </a:rPr>
              <a:t>of</a:t>
            </a:r>
            <a:r>
              <a:rPr sz="1050" kern="0" spc="-30" dirty="0">
                <a:solidFill>
                  <a:srgbClr val="404040"/>
                </a:solidFill>
                <a:latin typeface="Arial MT"/>
                <a:cs typeface="Arial MT"/>
              </a:rPr>
              <a:t> </a:t>
            </a:r>
            <a:r>
              <a:rPr sz="1050" kern="0" dirty="0">
                <a:solidFill>
                  <a:srgbClr val="404040"/>
                </a:solidFill>
                <a:latin typeface="Arial MT"/>
                <a:cs typeface="Arial MT"/>
              </a:rPr>
              <a:t>using</a:t>
            </a:r>
            <a:r>
              <a:rPr sz="1050" kern="0" spc="-34" dirty="0">
                <a:solidFill>
                  <a:srgbClr val="404040"/>
                </a:solidFill>
                <a:latin typeface="Arial MT"/>
                <a:cs typeface="Arial MT"/>
              </a:rPr>
              <a:t> </a:t>
            </a:r>
            <a:r>
              <a:rPr sz="1050" kern="0" spc="-26" dirty="0">
                <a:solidFill>
                  <a:srgbClr val="404040"/>
                </a:solidFill>
                <a:latin typeface="Arial MT"/>
                <a:cs typeface="Arial MT"/>
              </a:rPr>
              <a:t>CoT</a:t>
            </a:r>
            <a:r>
              <a:rPr sz="1050" kern="0" spc="-38" dirty="0">
                <a:solidFill>
                  <a:srgbClr val="404040"/>
                </a:solidFill>
                <a:latin typeface="Arial MT"/>
                <a:cs typeface="Arial MT"/>
              </a:rPr>
              <a:t> </a:t>
            </a:r>
            <a:r>
              <a:rPr sz="1050" kern="0" spc="-26" dirty="0">
                <a:solidFill>
                  <a:srgbClr val="404040"/>
                </a:solidFill>
                <a:latin typeface="Arial MT"/>
                <a:cs typeface="Arial MT"/>
              </a:rPr>
              <a:t>as</a:t>
            </a:r>
            <a:r>
              <a:rPr sz="1050" kern="0" spc="-30" dirty="0">
                <a:solidFill>
                  <a:srgbClr val="404040"/>
                </a:solidFill>
                <a:latin typeface="Arial MT"/>
                <a:cs typeface="Arial MT"/>
              </a:rPr>
              <a:t> </a:t>
            </a:r>
            <a:r>
              <a:rPr sz="1050" kern="0" dirty="0">
                <a:solidFill>
                  <a:srgbClr val="404040"/>
                </a:solidFill>
                <a:latin typeface="Arial MT"/>
                <a:cs typeface="Arial MT"/>
              </a:rPr>
              <a:t>a</a:t>
            </a:r>
            <a:r>
              <a:rPr sz="1050" kern="0" spc="-30" dirty="0">
                <a:solidFill>
                  <a:srgbClr val="404040"/>
                </a:solidFill>
                <a:latin typeface="Arial MT"/>
                <a:cs typeface="Arial MT"/>
              </a:rPr>
              <a:t> </a:t>
            </a:r>
            <a:r>
              <a:rPr sz="1050" kern="0" dirty="0">
                <a:solidFill>
                  <a:srgbClr val="404040"/>
                </a:solidFill>
                <a:latin typeface="Arial MT"/>
                <a:cs typeface="Arial MT"/>
              </a:rPr>
              <a:t>sole</a:t>
            </a:r>
            <a:r>
              <a:rPr sz="1050" kern="0" spc="-34" dirty="0">
                <a:solidFill>
                  <a:srgbClr val="404040"/>
                </a:solidFill>
                <a:latin typeface="Arial MT"/>
                <a:cs typeface="Arial MT"/>
              </a:rPr>
              <a:t> </a:t>
            </a:r>
            <a:r>
              <a:rPr sz="1050" kern="0" spc="-8" dirty="0">
                <a:solidFill>
                  <a:srgbClr val="404040"/>
                </a:solidFill>
                <a:latin typeface="Arial MT"/>
                <a:cs typeface="Arial MT"/>
              </a:rPr>
              <a:t>safety </a:t>
            </a:r>
            <a:r>
              <a:rPr sz="1050" kern="0" spc="49" dirty="0">
                <a:solidFill>
                  <a:srgbClr val="404040"/>
                </a:solidFill>
                <a:latin typeface="Arial MT"/>
                <a:cs typeface="Arial MT"/>
              </a:rPr>
              <a:t>monitoring</a:t>
            </a:r>
            <a:r>
              <a:rPr sz="1050" kern="0" spc="-53" dirty="0">
                <a:solidFill>
                  <a:srgbClr val="404040"/>
                </a:solidFill>
                <a:latin typeface="Arial MT"/>
                <a:cs typeface="Arial MT"/>
              </a:rPr>
              <a:t> </a:t>
            </a:r>
            <a:r>
              <a:rPr sz="1050" kern="0" spc="53" dirty="0">
                <a:solidFill>
                  <a:srgbClr val="404040"/>
                </a:solidFill>
                <a:latin typeface="Arial MT"/>
                <a:cs typeface="Arial MT"/>
              </a:rPr>
              <a:t>method</a:t>
            </a:r>
            <a:r>
              <a:rPr sz="1050" kern="0" spc="-49" dirty="0">
                <a:solidFill>
                  <a:srgbClr val="404040"/>
                </a:solidFill>
                <a:latin typeface="Arial MT"/>
                <a:cs typeface="Arial MT"/>
              </a:rPr>
              <a:t> </a:t>
            </a:r>
            <a:r>
              <a:rPr sz="1050" kern="0" spc="45" dirty="0">
                <a:solidFill>
                  <a:srgbClr val="404040"/>
                </a:solidFill>
                <a:latin typeface="Arial MT"/>
                <a:cs typeface="Arial MT"/>
              </a:rPr>
              <a:t>in</a:t>
            </a:r>
            <a:r>
              <a:rPr sz="1050" kern="0" spc="-49" dirty="0">
                <a:solidFill>
                  <a:srgbClr val="404040"/>
                </a:solidFill>
                <a:latin typeface="Arial MT"/>
                <a:cs typeface="Arial MT"/>
              </a:rPr>
              <a:t> </a:t>
            </a:r>
            <a:r>
              <a:rPr sz="1050" kern="0" spc="-19" dirty="0">
                <a:solidFill>
                  <a:srgbClr val="404040"/>
                </a:solidFill>
                <a:latin typeface="Arial MT"/>
                <a:cs typeface="Arial MT"/>
              </a:rPr>
              <a:t>RL.</a:t>
            </a:r>
            <a:endParaRPr sz="1050" kern="0">
              <a:solidFill>
                <a:sysClr val="windowText" lastClr="000000"/>
              </a:solidFill>
              <a:latin typeface="Arial MT"/>
              <a:cs typeface="Arial MT"/>
            </a:endParaRPr>
          </a:p>
          <a:p>
            <a:pPr marL="9049" marR="3810" algn="ctr" defTabSz="685800">
              <a:lnSpc>
                <a:spcPct val="150000"/>
              </a:lnSpc>
            </a:pPr>
            <a:r>
              <a:rPr sz="1050" kern="0" spc="49" dirty="0">
                <a:solidFill>
                  <a:srgbClr val="404040"/>
                </a:solidFill>
                <a:latin typeface="Arial MT"/>
                <a:cs typeface="Arial MT"/>
              </a:rPr>
              <a:t>It</a:t>
            </a:r>
            <a:r>
              <a:rPr sz="1050" kern="0" spc="-64" dirty="0">
                <a:solidFill>
                  <a:srgbClr val="404040"/>
                </a:solidFill>
                <a:latin typeface="Arial MT"/>
                <a:cs typeface="Arial MT"/>
              </a:rPr>
              <a:t> </a:t>
            </a:r>
            <a:r>
              <a:rPr sz="1050" kern="0" dirty="0">
                <a:solidFill>
                  <a:srgbClr val="404040"/>
                </a:solidFill>
                <a:latin typeface="Arial MT"/>
                <a:cs typeface="Arial MT"/>
              </a:rPr>
              <a:t>suggests</a:t>
            </a:r>
            <a:r>
              <a:rPr sz="1050" kern="0" spc="-56" dirty="0">
                <a:solidFill>
                  <a:srgbClr val="404040"/>
                </a:solidFill>
                <a:latin typeface="Arial MT"/>
                <a:cs typeface="Arial MT"/>
              </a:rPr>
              <a:t> </a:t>
            </a:r>
            <a:r>
              <a:rPr sz="1050" kern="0" spc="56" dirty="0">
                <a:solidFill>
                  <a:srgbClr val="404040"/>
                </a:solidFill>
                <a:latin typeface="Arial MT"/>
                <a:cs typeface="Arial MT"/>
              </a:rPr>
              <a:t>that</a:t>
            </a:r>
            <a:r>
              <a:rPr sz="1050" kern="0" spc="-60" dirty="0">
                <a:solidFill>
                  <a:srgbClr val="404040"/>
                </a:solidFill>
                <a:latin typeface="Arial MT"/>
                <a:cs typeface="Arial MT"/>
              </a:rPr>
              <a:t> </a:t>
            </a:r>
            <a:r>
              <a:rPr sz="1050" kern="0" spc="34" dirty="0">
                <a:solidFill>
                  <a:srgbClr val="404040"/>
                </a:solidFill>
                <a:latin typeface="Arial MT"/>
                <a:cs typeface="Arial MT"/>
              </a:rPr>
              <a:t>alternative</a:t>
            </a:r>
            <a:r>
              <a:rPr sz="1050" kern="0" spc="-60" dirty="0">
                <a:solidFill>
                  <a:srgbClr val="404040"/>
                </a:solidFill>
                <a:latin typeface="Arial MT"/>
                <a:cs typeface="Arial MT"/>
              </a:rPr>
              <a:t> </a:t>
            </a:r>
            <a:r>
              <a:rPr sz="1050" kern="0" spc="30" dirty="0">
                <a:solidFill>
                  <a:srgbClr val="404040"/>
                </a:solidFill>
                <a:latin typeface="Arial MT"/>
                <a:cs typeface="Arial MT"/>
              </a:rPr>
              <a:t>or </a:t>
            </a:r>
            <a:r>
              <a:rPr sz="1050" kern="0" spc="38" dirty="0">
                <a:solidFill>
                  <a:srgbClr val="404040"/>
                </a:solidFill>
                <a:latin typeface="Arial MT"/>
                <a:cs typeface="Arial MT"/>
              </a:rPr>
              <a:t>complementary</a:t>
            </a:r>
            <a:r>
              <a:rPr sz="1050" kern="0" spc="-4" dirty="0">
                <a:solidFill>
                  <a:srgbClr val="404040"/>
                </a:solidFill>
                <a:latin typeface="Arial MT"/>
                <a:cs typeface="Arial MT"/>
              </a:rPr>
              <a:t> </a:t>
            </a:r>
            <a:r>
              <a:rPr sz="1050" kern="0" spc="38" dirty="0">
                <a:solidFill>
                  <a:srgbClr val="404040"/>
                </a:solidFill>
                <a:latin typeface="Arial MT"/>
                <a:cs typeface="Arial MT"/>
              </a:rPr>
              <a:t>methods</a:t>
            </a:r>
            <a:r>
              <a:rPr sz="1050" kern="0" spc="4" dirty="0">
                <a:solidFill>
                  <a:srgbClr val="404040"/>
                </a:solidFill>
                <a:latin typeface="Arial MT"/>
                <a:cs typeface="Arial MT"/>
              </a:rPr>
              <a:t> </a:t>
            </a:r>
            <a:r>
              <a:rPr sz="1050" kern="0" dirty="0">
                <a:solidFill>
                  <a:srgbClr val="404040"/>
                </a:solidFill>
                <a:latin typeface="Arial MT"/>
                <a:cs typeface="Arial MT"/>
              </a:rPr>
              <a:t>are</a:t>
            </a:r>
            <a:r>
              <a:rPr sz="1050" kern="0" spc="-4" dirty="0">
                <a:solidFill>
                  <a:srgbClr val="404040"/>
                </a:solidFill>
                <a:latin typeface="Arial MT"/>
                <a:cs typeface="Arial MT"/>
              </a:rPr>
              <a:t> </a:t>
            </a:r>
            <a:r>
              <a:rPr sz="1050" kern="0" dirty="0">
                <a:solidFill>
                  <a:srgbClr val="404040"/>
                </a:solidFill>
                <a:latin typeface="Arial MT"/>
                <a:cs typeface="Arial MT"/>
              </a:rPr>
              <a:t>needed </a:t>
            </a:r>
            <a:r>
              <a:rPr sz="1050" kern="0" spc="53" dirty="0">
                <a:solidFill>
                  <a:srgbClr val="404040"/>
                </a:solidFill>
                <a:latin typeface="Arial MT"/>
                <a:cs typeface="Arial MT"/>
              </a:rPr>
              <a:t>to </a:t>
            </a:r>
            <a:r>
              <a:rPr sz="1050" kern="0" spc="8" dirty="0">
                <a:solidFill>
                  <a:srgbClr val="404040"/>
                </a:solidFill>
                <a:latin typeface="Arial MT"/>
                <a:cs typeface="Arial MT"/>
              </a:rPr>
              <a:t>effectively</a:t>
            </a:r>
            <a:r>
              <a:rPr sz="1050" kern="0" spc="-23" dirty="0">
                <a:solidFill>
                  <a:srgbClr val="404040"/>
                </a:solidFill>
                <a:latin typeface="Arial MT"/>
                <a:cs typeface="Arial MT"/>
              </a:rPr>
              <a:t> </a:t>
            </a:r>
            <a:r>
              <a:rPr sz="1050" kern="0" spc="60" dirty="0">
                <a:solidFill>
                  <a:srgbClr val="404040"/>
                </a:solidFill>
                <a:latin typeface="Arial MT"/>
                <a:cs typeface="Arial MT"/>
              </a:rPr>
              <a:t>monitor</a:t>
            </a:r>
            <a:r>
              <a:rPr sz="1050" kern="0" spc="-19" dirty="0">
                <a:solidFill>
                  <a:srgbClr val="404040"/>
                </a:solidFill>
                <a:latin typeface="Arial MT"/>
                <a:cs typeface="Arial MT"/>
              </a:rPr>
              <a:t> </a:t>
            </a:r>
            <a:r>
              <a:rPr sz="1050" kern="0" spc="38" dirty="0">
                <a:solidFill>
                  <a:srgbClr val="404040"/>
                </a:solidFill>
                <a:latin typeface="Arial MT"/>
                <a:cs typeface="Arial MT"/>
              </a:rPr>
              <a:t>and</a:t>
            </a:r>
            <a:r>
              <a:rPr sz="1050" kern="0" spc="-19" dirty="0">
                <a:solidFill>
                  <a:srgbClr val="404040"/>
                </a:solidFill>
                <a:latin typeface="Arial MT"/>
                <a:cs typeface="Arial MT"/>
              </a:rPr>
              <a:t> </a:t>
            </a:r>
            <a:r>
              <a:rPr sz="1050" kern="0" spc="34" dirty="0">
                <a:solidFill>
                  <a:srgbClr val="404040"/>
                </a:solidFill>
                <a:latin typeface="Arial MT"/>
                <a:cs typeface="Arial MT"/>
              </a:rPr>
              <a:t>prevent</a:t>
            </a:r>
            <a:r>
              <a:rPr sz="1050" kern="0" spc="-19" dirty="0">
                <a:solidFill>
                  <a:srgbClr val="404040"/>
                </a:solidFill>
                <a:latin typeface="Arial MT"/>
                <a:cs typeface="Arial MT"/>
              </a:rPr>
              <a:t> </a:t>
            </a:r>
            <a:r>
              <a:rPr sz="1050" kern="0" spc="-8" dirty="0">
                <a:solidFill>
                  <a:srgbClr val="404040"/>
                </a:solidFill>
                <a:latin typeface="Arial MT"/>
                <a:cs typeface="Arial MT"/>
              </a:rPr>
              <a:t>reward </a:t>
            </a:r>
            <a:r>
              <a:rPr sz="1050" kern="0" dirty="0">
                <a:solidFill>
                  <a:srgbClr val="404040"/>
                </a:solidFill>
                <a:latin typeface="Arial MT"/>
                <a:cs typeface="Arial MT"/>
              </a:rPr>
              <a:t>hacking</a:t>
            </a:r>
            <a:r>
              <a:rPr sz="1050" kern="0" spc="30" dirty="0">
                <a:solidFill>
                  <a:srgbClr val="404040"/>
                </a:solidFill>
                <a:latin typeface="Arial MT"/>
                <a:cs typeface="Arial MT"/>
              </a:rPr>
              <a:t> </a:t>
            </a:r>
            <a:r>
              <a:rPr sz="1050" kern="0" spc="38" dirty="0">
                <a:solidFill>
                  <a:srgbClr val="404040"/>
                </a:solidFill>
                <a:latin typeface="Arial MT"/>
                <a:cs typeface="Arial MT"/>
              </a:rPr>
              <a:t>and</a:t>
            </a:r>
            <a:r>
              <a:rPr sz="1050" kern="0" spc="34" dirty="0">
                <a:solidFill>
                  <a:srgbClr val="404040"/>
                </a:solidFill>
                <a:latin typeface="Arial MT"/>
                <a:cs typeface="Arial MT"/>
              </a:rPr>
              <a:t> </a:t>
            </a:r>
            <a:r>
              <a:rPr sz="1050" kern="0" spc="45" dirty="0">
                <a:solidFill>
                  <a:srgbClr val="404040"/>
                </a:solidFill>
                <a:latin typeface="Arial MT"/>
                <a:cs typeface="Arial MT"/>
              </a:rPr>
              <a:t>other</a:t>
            </a:r>
            <a:r>
              <a:rPr sz="1050" kern="0" spc="30" dirty="0">
                <a:solidFill>
                  <a:srgbClr val="404040"/>
                </a:solidFill>
                <a:latin typeface="Arial MT"/>
                <a:cs typeface="Arial MT"/>
              </a:rPr>
              <a:t> </a:t>
            </a:r>
            <a:r>
              <a:rPr sz="1050" kern="0" dirty="0">
                <a:solidFill>
                  <a:srgbClr val="404040"/>
                </a:solidFill>
                <a:latin typeface="Arial MT"/>
                <a:cs typeface="Arial MT"/>
              </a:rPr>
              <a:t>unsafe</a:t>
            </a:r>
            <a:r>
              <a:rPr sz="1050" kern="0" spc="34" dirty="0">
                <a:solidFill>
                  <a:srgbClr val="404040"/>
                </a:solidFill>
                <a:latin typeface="Arial MT"/>
                <a:cs typeface="Arial MT"/>
              </a:rPr>
              <a:t> </a:t>
            </a:r>
            <a:r>
              <a:rPr sz="1050" kern="0" dirty="0">
                <a:solidFill>
                  <a:srgbClr val="404040"/>
                </a:solidFill>
                <a:latin typeface="Arial MT"/>
                <a:cs typeface="Arial MT"/>
              </a:rPr>
              <a:t>behaviors</a:t>
            </a:r>
            <a:r>
              <a:rPr sz="1050" kern="0" spc="38" dirty="0">
                <a:solidFill>
                  <a:srgbClr val="404040"/>
                </a:solidFill>
                <a:latin typeface="Arial MT"/>
                <a:cs typeface="Arial MT"/>
              </a:rPr>
              <a:t> </a:t>
            </a:r>
            <a:r>
              <a:rPr sz="1050" kern="0" spc="26" dirty="0">
                <a:solidFill>
                  <a:srgbClr val="404040"/>
                </a:solidFill>
                <a:latin typeface="Arial MT"/>
                <a:cs typeface="Arial MT"/>
              </a:rPr>
              <a:t>in </a:t>
            </a:r>
            <a:r>
              <a:rPr sz="1050" kern="0" spc="-60" dirty="0">
                <a:solidFill>
                  <a:srgbClr val="404040"/>
                </a:solidFill>
                <a:latin typeface="Arial MT"/>
                <a:cs typeface="Arial MT"/>
              </a:rPr>
              <a:t>RL</a:t>
            </a:r>
            <a:r>
              <a:rPr sz="1050" kern="0" spc="-64" dirty="0">
                <a:solidFill>
                  <a:srgbClr val="404040"/>
                </a:solidFill>
                <a:latin typeface="Arial MT"/>
                <a:cs typeface="Arial MT"/>
              </a:rPr>
              <a:t> </a:t>
            </a:r>
            <a:r>
              <a:rPr sz="1050" kern="0" spc="-8" dirty="0">
                <a:solidFill>
                  <a:srgbClr val="404040"/>
                </a:solidFill>
                <a:latin typeface="Arial MT"/>
                <a:cs typeface="Arial MT"/>
              </a:rPr>
              <a:t>models.</a:t>
            </a:r>
            <a:endParaRPr sz="1050" kern="0">
              <a:solidFill>
                <a:sysClr val="windowText" lastClr="000000"/>
              </a:solidFill>
              <a:latin typeface="Arial MT"/>
              <a:cs typeface="Arial MT"/>
            </a:endParaRPr>
          </a:p>
        </p:txBody>
      </p:sp>
      <p:grpSp>
        <p:nvGrpSpPr>
          <p:cNvPr id="7" name="object 7"/>
          <p:cNvGrpSpPr/>
          <p:nvPr/>
        </p:nvGrpSpPr>
        <p:grpSpPr>
          <a:xfrm>
            <a:off x="215693" y="143504"/>
            <a:ext cx="678180" cy="645319"/>
            <a:chOff x="287591" y="191338"/>
            <a:chExt cx="904240" cy="860425"/>
          </a:xfrm>
        </p:grpSpPr>
        <p:sp>
          <p:nvSpPr>
            <p:cNvPr id="8" name="object 8"/>
            <p:cNvSpPr/>
            <p:nvPr/>
          </p:nvSpPr>
          <p:spPr>
            <a:xfrm>
              <a:off x="287591" y="191338"/>
              <a:ext cx="619125" cy="722630"/>
            </a:xfrm>
            <a:custGeom>
              <a:avLst/>
              <a:gdLst/>
              <a:ahLst/>
              <a:cxnLst/>
              <a:rect l="l" t="t" r="r" b="b"/>
              <a:pathLst>
                <a:path w="619125" h="722630">
                  <a:moveTo>
                    <a:pt x="619125" y="722223"/>
                  </a:moveTo>
                  <a:lnTo>
                    <a:pt x="0" y="722223"/>
                  </a:lnTo>
                  <a:lnTo>
                    <a:pt x="0" y="0"/>
                  </a:lnTo>
                  <a:lnTo>
                    <a:pt x="619125" y="0"/>
                  </a:lnTo>
                  <a:lnTo>
                    <a:pt x="619125" y="4762"/>
                  </a:lnTo>
                  <a:lnTo>
                    <a:pt x="9525" y="4762"/>
                  </a:lnTo>
                  <a:lnTo>
                    <a:pt x="4762" y="9524"/>
                  </a:lnTo>
                  <a:lnTo>
                    <a:pt x="9525" y="9524"/>
                  </a:lnTo>
                  <a:lnTo>
                    <a:pt x="9525" y="712698"/>
                  </a:lnTo>
                  <a:lnTo>
                    <a:pt x="4762" y="712698"/>
                  </a:lnTo>
                  <a:lnTo>
                    <a:pt x="9525" y="717461"/>
                  </a:lnTo>
                  <a:lnTo>
                    <a:pt x="619125" y="717461"/>
                  </a:lnTo>
                  <a:lnTo>
                    <a:pt x="619125" y="722223"/>
                  </a:lnTo>
                  <a:close/>
                </a:path>
                <a:path w="619125" h="722630">
                  <a:moveTo>
                    <a:pt x="9525" y="9524"/>
                  </a:moveTo>
                  <a:lnTo>
                    <a:pt x="4762" y="9524"/>
                  </a:lnTo>
                  <a:lnTo>
                    <a:pt x="9525" y="4762"/>
                  </a:lnTo>
                  <a:lnTo>
                    <a:pt x="9525" y="9524"/>
                  </a:lnTo>
                  <a:close/>
                </a:path>
                <a:path w="619125" h="722630">
                  <a:moveTo>
                    <a:pt x="609600" y="9524"/>
                  </a:moveTo>
                  <a:lnTo>
                    <a:pt x="9525" y="9524"/>
                  </a:lnTo>
                  <a:lnTo>
                    <a:pt x="9525" y="4762"/>
                  </a:lnTo>
                  <a:lnTo>
                    <a:pt x="609600" y="4762"/>
                  </a:lnTo>
                  <a:lnTo>
                    <a:pt x="609600" y="9524"/>
                  </a:lnTo>
                  <a:close/>
                </a:path>
                <a:path w="619125" h="722630">
                  <a:moveTo>
                    <a:pt x="609600" y="717461"/>
                  </a:moveTo>
                  <a:lnTo>
                    <a:pt x="609600" y="4762"/>
                  </a:lnTo>
                  <a:lnTo>
                    <a:pt x="614362" y="9524"/>
                  </a:lnTo>
                  <a:lnTo>
                    <a:pt x="619125" y="9524"/>
                  </a:lnTo>
                  <a:lnTo>
                    <a:pt x="619125" y="712698"/>
                  </a:lnTo>
                  <a:lnTo>
                    <a:pt x="614362" y="712698"/>
                  </a:lnTo>
                  <a:lnTo>
                    <a:pt x="609600" y="717461"/>
                  </a:lnTo>
                  <a:close/>
                </a:path>
                <a:path w="619125" h="722630">
                  <a:moveTo>
                    <a:pt x="619125" y="9524"/>
                  </a:moveTo>
                  <a:lnTo>
                    <a:pt x="614362" y="9524"/>
                  </a:lnTo>
                  <a:lnTo>
                    <a:pt x="609600" y="4762"/>
                  </a:lnTo>
                  <a:lnTo>
                    <a:pt x="619125" y="4762"/>
                  </a:lnTo>
                  <a:lnTo>
                    <a:pt x="619125" y="9524"/>
                  </a:lnTo>
                  <a:close/>
                </a:path>
                <a:path w="619125" h="722630">
                  <a:moveTo>
                    <a:pt x="9525" y="717461"/>
                  </a:moveTo>
                  <a:lnTo>
                    <a:pt x="4762" y="712698"/>
                  </a:lnTo>
                  <a:lnTo>
                    <a:pt x="9525" y="712698"/>
                  </a:lnTo>
                  <a:lnTo>
                    <a:pt x="9525" y="717461"/>
                  </a:lnTo>
                  <a:close/>
                </a:path>
                <a:path w="619125" h="722630">
                  <a:moveTo>
                    <a:pt x="609600" y="717461"/>
                  </a:moveTo>
                  <a:lnTo>
                    <a:pt x="9525" y="717461"/>
                  </a:lnTo>
                  <a:lnTo>
                    <a:pt x="9525" y="712698"/>
                  </a:lnTo>
                  <a:lnTo>
                    <a:pt x="609600" y="712698"/>
                  </a:lnTo>
                  <a:lnTo>
                    <a:pt x="609600" y="717461"/>
                  </a:lnTo>
                  <a:close/>
                </a:path>
                <a:path w="619125" h="722630">
                  <a:moveTo>
                    <a:pt x="619125" y="717461"/>
                  </a:moveTo>
                  <a:lnTo>
                    <a:pt x="609600" y="717461"/>
                  </a:lnTo>
                  <a:lnTo>
                    <a:pt x="614362" y="712698"/>
                  </a:lnTo>
                  <a:lnTo>
                    <a:pt x="619125" y="712698"/>
                  </a:lnTo>
                  <a:lnTo>
                    <a:pt x="619125" y="717461"/>
                  </a:lnTo>
                  <a:close/>
                </a:path>
              </a:pathLst>
            </a:custGeom>
            <a:solidFill>
              <a:srgbClr val="808080"/>
            </a:solidFill>
          </p:spPr>
          <p:txBody>
            <a:bodyPr wrap="square" lIns="0" tIns="0" rIns="0" bIns="0" rtlCol="0"/>
            <a:lstStyle/>
            <a:p>
              <a:pPr defTabSz="685800"/>
              <a:endParaRPr sz="1350" kern="0">
                <a:solidFill>
                  <a:sysClr val="windowText" lastClr="000000"/>
                </a:solidFill>
              </a:endParaRPr>
            </a:p>
          </p:txBody>
        </p:sp>
        <p:sp>
          <p:nvSpPr>
            <p:cNvPr id="9" name="object 9"/>
            <p:cNvSpPr/>
            <p:nvPr/>
          </p:nvSpPr>
          <p:spPr>
            <a:xfrm>
              <a:off x="635508" y="591311"/>
              <a:ext cx="556260" cy="460375"/>
            </a:xfrm>
            <a:custGeom>
              <a:avLst/>
              <a:gdLst/>
              <a:ahLst/>
              <a:cxnLst/>
              <a:rect l="l" t="t" r="r" b="b"/>
              <a:pathLst>
                <a:path w="556260" h="460375">
                  <a:moveTo>
                    <a:pt x="556260" y="460248"/>
                  </a:moveTo>
                  <a:lnTo>
                    <a:pt x="0" y="460248"/>
                  </a:lnTo>
                  <a:lnTo>
                    <a:pt x="0" y="0"/>
                  </a:lnTo>
                  <a:lnTo>
                    <a:pt x="556260" y="0"/>
                  </a:lnTo>
                  <a:lnTo>
                    <a:pt x="556260" y="460248"/>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grpSp>
      <p:sp>
        <p:nvSpPr>
          <p:cNvPr id="10" name="object 10"/>
          <p:cNvSpPr txBox="1">
            <a:spLocks noGrp="1"/>
          </p:cNvSpPr>
          <p:nvPr>
            <p:ph type="title"/>
          </p:nvPr>
        </p:nvSpPr>
        <p:spPr>
          <a:xfrm>
            <a:off x="406743" y="353830"/>
            <a:ext cx="5663565" cy="702115"/>
          </a:xfrm>
          <a:prstGeom prst="rect">
            <a:avLst/>
          </a:prstGeom>
        </p:spPr>
        <p:txBody>
          <a:bodyPr vert="horz" wrap="square" lIns="0" tIns="9525" rIns="0" bIns="0" rtlCol="0">
            <a:spAutoFit/>
          </a:bodyPr>
          <a:lstStyle/>
          <a:p>
            <a:pPr marL="9525">
              <a:spcBef>
                <a:spcPts val="75"/>
              </a:spcBef>
            </a:pPr>
            <a:r>
              <a:rPr spc="56" dirty="0"/>
              <a:t>Performance</a:t>
            </a:r>
            <a:r>
              <a:rPr spc="-113" dirty="0"/>
              <a:t> </a:t>
            </a:r>
            <a:r>
              <a:rPr spc="53" dirty="0"/>
              <a:t>of</a:t>
            </a:r>
            <a:r>
              <a:rPr spc="-109" dirty="0"/>
              <a:t> </a:t>
            </a:r>
            <a:r>
              <a:rPr spc="-30" dirty="0"/>
              <a:t>CoT</a:t>
            </a:r>
            <a:r>
              <a:rPr spc="-109" dirty="0"/>
              <a:t> </a:t>
            </a:r>
            <a:r>
              <a:rPr spc="49" dirty="0"/>
              <a:t>in</a:t>
            </a:r>
            <a:r>
              <a:rPr spc="-109" dirty="0"/>
              <a:t> </a:t>
            </a:r>
            <a:r>
              <a:rPr spc="-98" dirty="0"/>
              <a:t>RL</a:t>
            </a:r>
            <a:r>
              <a:rPr spc="-109" dirty="0"/>
              <a:t> </a:t>
            </a:r>
            <a:r>
              <a:rPr spc="60" dirty="0"/>
              <a:t>Reward</a:t>
            </a:r>
            <a:r>
              <a:rPr spc="-116" dirty="0"/>
              <a:t> </a:t>
            </a:r>
            <a:r>
              <a:rPr spc="26" dirty="0"/>
              <a:t>Hacking</a:t>
            </a:r>
          </a:p>
        </p:txBody>
      </p:sp>
      <p:pic>
        <p:nvPicPr>
          <p:cNvPr id="11" name="object 11"/>
          <p:cNvPicPr/>
          <p:nvPr/>
        </p:nvPicPr>
        <p:blipFill>
          <a:blip r:embed="rId2" cstate="print"/>
          <a:stretch>
            <a:fillRect/>
          </a:stretch>
        </p:blipFill>
        <p:spPr>
          <a:xfrm>
            <a:off x="360044" y="520064"/>
            <a:ext cx="5466969" cy="355930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62440" y="2549509"/>
            <a:ext cx="3899059" cy="933589"/>
          </a:xfrm>
          <a:prstGeom prst="rect">
            <a:avLst/>
          </a:prstGeom>
        </p:spPr>
        <p:txBody>
          <a:bodyPr vert="horz" wrap="square" lIns="0" tIns="114300" rIns="0" bIns="0" rtlCol="0">
            <a:spAutoFit/>
          </a:bodyPr>
          <a:lstStyle/>
          <a:p>
            <a:pPr marR="3810" algn="r" defTabSz="685800">
              <a:spcBef>
                <a:spcPts val="900"/>
              </a:spcBef>
            </a:pPr>
            <a:r>
              <a:rPr sz="2325" b="1" kern="0" dirty="0">
                <a:solidFill>
                  <a:srgbClr val="FFFFFF"/>
                </a:solidFill>
                <a:latin typeface="Tahoma"/>
                <a:cs typeface="Tahoma"/>
              </a:rPr>
              <a:t>Research</a:t>
            </a:r>
            <a:r>
              <a:rPr sz="2325" b="1" kern="0" spc="-60" dirty="0">
                <a:solidFill>
                  <a:srgbClr val="FFFFFF"/>
                </a:solidFill>
                <a:latin typeface="Tahoma"/>
                <a:cs typeface="Tahoma"/>
              </a:rPr>
              <a:t> </a:t>
            </a:r>
            <a:r>
              <a:rPr sz="2325" b="1" kern="0" dirty="0">
                <a:solidFill>
                  <a:srgbClr val="FFFFFF"/>
                </a:solidFill>
                <a:latin typeface="Tahoma"/>
                <a:cs typeface="Tahoma"/>
              </a:rPr>
              <a:t>Conclusions</a:t>
            </a:r>
            <a:r>
              <a:rPr sz="2325" b="1" kern="0" spc="-60" dirty="0">
                <a:solidFill>
                  <a:srgbClr val="FFFFFF"/>
                </a:solidFill>
                <a:latin typeface="Tahoma"/>
                <a:cs typeface="Tahoma"/>
              </a:rPr>
              <a:t> </a:t>
            </a:r>
            <a:r>
              <a:rPr sz="2325" b="1" kern="0" spc="-19" dirty="0">
                <a:solidFill>
                  <a:srgbClr val="FFFFFF"/>
                </a:solidFill>
                <a:latin typeface="Tahoma"/>
                <a:cs typeface="Tahoma"/>
              </a:rPr>
              <a:t>and</a:t>
            </a:r>
            <a:endParaRPr sz="2325" kern="0">
              <a:solidFill>
                <a:sysClr val="windowText" lastClr="000000"/>
              </a:solidFill>
              <a:latin typeface="Tahoma"/>
              <a:cs typeface="Tahoma"/>
            </a:endParaRPr>
          </a:p>
          <a:p>
            <a:pPr marR="3810" algn="r" defTabSz="685800">
              <a:spcBef>
                <a:spcPts val="825"/>
              </a:spcBef>
            </a:pPr>
            <a:r>
              <a:rPr sz="2325" b="1" kern="0" spc="-8" dirty="0">
                <a:solidFill>
                  <a:srgbClr val="FFFFFF"/>
                </a:solidFill>
                <a:latin typeface="Tahoma"/>
                <a:cs typeface="Tahoma"/>
              </a:rPr>
              <a:t>Implications</a:t>
            </a:r>
            <a:endParaRPr sz="2325" kern="0">
              <a:solidFill>
                <a:sysClr val="windowText" lastClr="000000"/>
              </a:solidFill>
              <a:latin typeface="Tahoma"/>
              <a:cs typeface="Tahoma"/>
            </a:endParaRPr>
          </a:p>
        </p:txBody>
      </p:sp>
      <p:grpSp>
        <p:nvGrpSpPr>
          <p:cNvPr id="3" name="object 3"/>
          <p:cNvGrpSpPr/>
          <p:nvPr/>
        </p:nvGrpSpPr>
        <p:grpSpPr>
          <a:xfrm>
            <a:off x="447" y="0"/>
            <a:ext cx="9144000" cy="5143500"/>
            <a:chOff x="596" y="0"/>
            <a:chExt cx="12192000" cy="6858000"/>
          </a:xfrm>
        </p:grpSpPr>
        <p:sp>
          <p:nvSpPr>
            <p:cNvPr id="4" name="object 4"/>
            <p:cNvSpPr/>
            <p:nvPr/>
          </p:nvSpPr>
          <p:spPr>
            <a:xfrm>
              <a:off x="10201300" y="0"/>
              <a:ext cx="1991360" cy="1950720"/>
            </a:xfrm>
            <a:custGeom>
              <a:avLst/>
              <a:gdLst/>
              <a:ahLst/>
              <a:cxnLst/>
              <a:rect l="l" t="t" r="r" b="b"/>
              <a:pathLst>
                <a:path w="1991359" h="1950720">
                  <a:moveTo>
                    <a:pt x="1991296" y="1950199"/>
                  </a:moveTo>
                  <a:lnTo>
                    <a:pt x="1958657" y="1876412"/>
                  </a:lnTo>
                  <a:lnTo>
                    <a:pt x="1938260" y="1834570"/>
                  </a:lnTo>
                  <a:lnTo>
                    <a:pt x="1917240" y="1792962"/>
                  </a:lnTo>
                  <a:lnTo>
                    <a:pt x="1895603" y="1751591"/>
                  </a:lnTo>
                  <a:lnTo>
                    <a:pt x="1873352" y="1710462"/>
                  </a:lnTo>
                  <a:lnTo>
                    <a:pt x="1850492" y="1669577"/>
                  </a:lnTo>
                  <a:lnTo>
                    <a:pt x="1827027" y="1628940"/>
                  </a:lnTo>
                  <a:lnTo>
                    <a:pt x="1802961" y="1588554"/>
                  </a:lnTo>
                  <a:lnTo>
                    <a:pt x="1778299" y="1548421"/>
                  </a:lnTo>
                  <a:lnTo>
                    <a:pt x="1753046" y="1508547"/>
                  </a:lnTo>
                  <a:lnTo>
                    <a:pt x="1727204" y="1468933"/>
                  </a:lnTo>
                  <a:lnTo>
                    <a:pt x="1700779" y="1429584"/>
                  </a:lnTo>
                  <a:lnTo>
                    <a:pt x="1673776" y="1390502"/>
                  </a:lnTo>
                  <a:lnTo>
                    <a:pt x="1646198" y="1351691"/>
                  </a:lnTo>
                  <a:lnTo>
                    <a:pt x="1618049" y="1313154"/>
                  </a:lnTo>
                  <a:lnTo>
                    <a:pt x="1589335" y="1274894"/>
                  </a:lnTo>
                  <a:lnTo>
                    <a:pt x="1560059" y="1236916"/>
                  </a:lnTo>
                  <a:lnTo>
                    <a:pt x="1530226" y="1199221"/>
                  </a:lnTo>
                  <a:lnTo>
                    <a:pt x="1499840" y="1161814"/>
                  </a:lnTo>
                  <a:lnTo>
                    <a:pt x="1468905" y="1124697"/>
                  </a:lnTo>
                  <a:lnTo>
                    <a:pt x="1437426" y="1087875"/>
                  </a:lnTo>
                  <a:lnTo>
                    <a:pt x="1405408" y="1051350"/>
                  </a:lnTo>
                  <a:lnTo>
                    <a:pt x="1372853" y="1015125"/>
                  </a:lnTo>
                  <a:lnTo>
                    <a:pt x="1339768" y="979205"/>
                  </a:lnTo>
                  <a:lnTo>
                    <a:pt x="1306155" y="943592"/>
                  </a:lnTo>
                  <a:lnTo>
                    <a:pt x="1272020" y="908289"/>
                  </a:lnTo>
                  <a:lnTo>
                    <a:pt x="1237367" y="873301"/>
                  </a:lnTo>
                  <a:lnTo>
                    <a:pt x="1202200" y="838629"/>
                  </a:lnTo>
                  <a:lnTo>
                    <a:pt x="1166523" y="804279"/>
                  </a:lnTo>
                  <a:lnTo>
                    <a:pt x="1130341" y="770252"/>
                  </a:lnTo>
                  <a:lnTo>
                    <a:pt x="1093658" y="736552"/>
                  </a:lnTo>
                  <a:lnTo>
                    <a:pt x="1056479" y="703183"/>
                  </a:lnTo>
                  <a:lnTo>
                    <a:pt x="1018807" y="670147"/>
                  </a:lnTo>
                  <a:lnTo>
                    <a:pt x="980647" y="637449"/>
                  </a:lnTo>
                  <a:lnTo>
                    <a:pt x="942004" y="605091"/>
                  </a:lnTo>
                  <a:lnTo>
                    <a:pt x="902882" y="573077"/>
                  </a:lnTo>
                  <a:lnTo>
                    <a:pt x="863285" y="541410"/>
                  </a:lnTo>
                  <a:lnTo>
                    <a:pt x="823217" y="510093"/>
                  </a:lnTo>
                  <a:lnTo>
                    <a:pt x="782683" y="479130"/>
                  </a:lnTo>
                  <a:lnTo>
                    <a:pt x="741687" y="448524"/>
                  </a:lnTo>
                  <a:lnTo>
                    <a:pt x="700234" y="418279"/>
                  </a:lnTo>
                  <a:lnTo>
                    <a:pt x="658327" y="388397"/>
                  </a:lnTo>
                  <a:lnTo>
                    <a:pt x="615971" y="358882"/>
                  </a:lnTo>
                  <a:lnTo>
                    <a:pt x="573171" y="329737"/>
                  </a:lnTo>
                  <a:lnTo>
                    <a:pt x="529931" y="300966"/>
                  </a:lnTo>
                  <a:lnTo>
                    <a:pt x="486255" y="272572"/>
                  </a:lnTo>
                  <a:lnTo>
                    <a:pt x="442147" y="244558"/>
                  </a:lnTo>
                  <a:lnTo>
                    <a:pt x="397612" y="216928"/>
                  </a:lnTo>
                  <a:lnTo>
                    <a:pt x="352654" y="189684"/>
                  </a:lnTo>
                  <a:lnTo>
                    <a:pt x="307278" y="162831"/>
                  </a:lnTo>
                  <a:lnTo>
                    <a:pt x="261487" y="136371"/>
                  </a:lnTo>
                  <a:lnTo>
                    <a:pt x="215287" y="110308"/>
                  </a:lnTo>
                  <a:lnTo>
                    <a:pt x="168681" y="84645"/>
                  </a:lnTo>
                  <a:lnTo>
                    <a:pt x="0" y="0"/>
                  </a:lnTo>
                  <a:lnTo>
                    <a:pt x="1991296" y="0"/>
                  </a:lnTo>
                  <a:lnTo>
                    <a:pt x="1991296" y="1950199"/>
                  </a:lnTo>
                  <a:close/>
                </a:path>
              </a:pathLst>
            </a:custGeom>
            <a:solidFill>
              <a:srgbClr val="F7ECD2"/>
            </a:solidFill>
          </p:spPr>
          <p:txBody>
            <a:bodyPr wrap="square" lIns="0" tIns="0" rIns="0" bIns="0" rtlCol="0"/>
            <a:lstStyle/>
            <a:p>
              <a:pPr defTabSz="685800"/>
              <a:endParaRPr sz="1350" kern="0">
                <a:solidFill>
                  <a:sysClr val="windowText" lastClr="000000"/>
                </a:solidFill>
              </a:endParaRPr>
            </a:p>
          </p:txBody>
        </p:sp>
        <p:sp>
          <p:nvSpPr>
            <p:cNvPr id="5" name="object 5"/>
            <p:cNvSpPr/>
            <p:nvPr/>
          </p:nvSpPr>
          <p:spPr>
            <a:xfrm>
              <a:off x="11096650" y="0"/>
              <a:ext cx="1096010" cy="1327785"/>
            </a:xfrm>
            <a:custGeom>
              <a:avLst/>
              <a:gdLst/>
              <a:ahLst/>
              <a:cxnLst/>
              <a:rect l="l" t="t" r="r" b="b"/>
              <a:pathLst>
                <a:path w="1096009" h="1327785">
                  <a:moveTo>
                    <a:pt x="1095946" y="1327188"/>
                  </a:moveTo>
                  <a:lnTo>
                    <a:pt x="1054934" y="1256111"/>
                  </a:lnTo>
                  <a:lnTo>
                    <a:pt x="1026146" y="1207901"/>
                  </a:lnTo>
                  <a:lnTo>
                    <a:pt x="997151" y="1160286"/>
                  </a:lnTo>
                  <a:lnTo>
                    <a:pt x="967951" y="1113271"/>
                  </a:lnTo>
                  <a:lnTo>
                    <a:pt x="938547" y="1066859"/>
                  </a:lnTo>
                  <a:lnTo>
                    <a:pt x="908941" y="1021054"/>
                  </a:lnTo>
                  <a:lnTo>
                    <a:pt x="879135" y="975860"/>
                  </a:lnTo>
                  <a:lnTo>
                    <a:pt x="849131" y="931282"/>
                  </a:lnTo>
                  <a:lnTo>
                    <a:pt x="818931" y="887323"/>
                  </a:lnTo>
                  <a:lnTo>
                    <a:pt x="788536" y="843988"/>
                  </a:lnTo>
                  <a:lnTo>
                    <a:pt x="757948" y="801280"/>
                  </a:lnTo>
                  <a:lnTo>
                    <a:pt x="727170" y="759204"/>
                  </a:lnTo>
                  <a:lnTo>
                    <a:pt x="696201" y="717763"/>
                  </a:lnTo>
                  <a:lnTo>
                    <a:pt x="665046" y="676961"/>
                  </a:lnTo>
                  <a:lnTo>
                    <a:pt x="633705" y="636804"/>
                  </a:lnTo>
                  <a:lnTo>
                    <a:pt x="602180" y="597293"/>
                  </a:lnTo>
                  <a:lnTo>
                    <a:pt x="570472" y="558434"/>
                  </a:lnTo>
                  <a:lnTo>
                    <a:pt x="538585" y="520231"/>
                  </a:lnTo>
                  <a:lnTo>
                    <a:pt x="506519" y="482688"/>
                  </a:lnTo>
                  <a:lnTo>
                    <a:pt x="474276" y="445808"/>
                  </a:lnTo>
                  <a:lnTo>
                    <a:pt x="441858" y="409595"/>
                  </a:lnTo>
                  <a:lnTo>
                    <a:pt x="409268" y="374055"/>
                  </a:lnTo>
                  <a:lnTo>
                    <a:pt x="376505" y="339190"/>
                  </a:lnTo>
                  <a:lnTo>
                    <a:pt x="343574" y="305005"/>
                  </a:lnTo>
                  <a:lnTo>
                    <a:pt x="310474" y="271503"/>
                  </a:lnTo>
                  <a:lnTo>
                    <a:pt x="277209" y="238690"/>
                  </a:lnTo>
                  <a:lnTo>
                    <a:pt x="243779" y="206568"/>
                  </a:lnTo>
                  <a:lnTo>
                    <a:pt x="210187" y="175142"/>
                  </a:lnTo>
                  <a:lnTo>
                    <a:pt x="176435" y="144416"/>
                  </a:lnTo>
                  <a:lnTo>
                    <a:pt x="142523" y="114393"/>
                  </a:lnTo>
                  <a:lnTo>
                    <a:pt x="108455" y="85079"/>
                  </a:lnTo>
                  <a:lnTo>
                    <a:pt x="74231" y="56476"/>
                  </a:lnTo>
                  <a:lnTo>
                    <a:pt x="0" y="0"/>
                  </a:lnTo>
                  <a:lnTo>
                    <a:pt x="1095946" y="0"/>
                  </a:lnTo>
                  <a:lnTo>
                    <a:pt x="1095946" y="1327188"/>
                  </a:lnTo>
                  <a:close/>
                </a:path>
              </a:pathLst>
            </a:custGeom>
            <a:solidFill>
              <a:srgbClr val="EFDBA8"/>
            </a:solidFill>
          </p:spPr>
          <p:txBody>
            <a:bodyPr wrap="square" lIns="0" tIns="0" rIns="0" bIns="0" rtlCol="0"/>
            <a:lstStyle/>
            <a:p>
              <a:pPr defTabSz="685800"/>
              <a:endParaRPr sz="1350" kern="0">
                <a:solidFill>
                  <a:sysClr val="windowText" lastClr="000000"/>
                </a:solidFill>
              </a:endParaRPr>
            </a:p>
          </p:txBody>
        </p:sp>
        <p:sp>
          <p:nvSpPr>
            <p:cNvPr id="6" name="object 6"/>
            <p:cNvSpPr/>
            <p:nvPr/>
          </p:nvSpPr>
          <p:spPr>
            <a:xfrm>
              <a:off x="11362105" y="0"/>
              <a:ext cx="830580" cy="1005840"/>
            </a:xfrm>
            <a:custGeom>
              <a:avLst/>
              <a:gdLst/>
              <a:ahLst/>
              <a:cxnLst/>
              <a:rect l="l" t="t" r="r" b="b"/>
              <a:pathLst>
                <a:path w="830579" h="1005840">
                  <a:moveTo>
                    <a:pt x="830491" y="1005725"/>
                  </a:moveTo>
                  <a:lnTo>
                    <a:pt x="792156" y="939626"/>
                  </a:lnTo>
                  <a:lnTo>
                    <a:pt x="762963" y="891217"/>
                  </a:lnTo>
                  <a:lnTo>
                    <a:pt x="733494" y="843613"/>
                  </a:lnTo>
                  <a:lnTo>
                    <a:pt x="703750" y="796822"/>
                  </a:lnTo>
                  <a:lnTo>
                    <a:pt x="673736" y="750850"/>
                  </a:lnTo>
                  <a:lnTo>
                    <a:pt x="643453" y="705706"/>
                  </a:lnTo>
                  <a:lnTo>
                    <a:pt x="612906" y="661397"/>
                  </a:lnTo>
                  <a:lnTo>
                    <a:pt x="582098" y="617929"/>
                  </a:lnTo>
                  <a:lnTo>
                    <a:pt x="551032" y="575310"/>
                  </a:lnTo>
                  <a:lnTo>
                    <a:pt x="519711" y="533547"/>
                  </a:lnTo>
                  <a:lnTo>
                    <a:pt x="488138" y="492647"/>
                  </a:lnTo>
                  <a:lnTo>
                    <a:pt x="456317" y="452618"/>
                  </a:lnTo>
                  <a:lnTo>
                    <a:pt x="424250" y="413467"/>
                  </a:lnTo>
                  <a:lnTo>
                    <a:pt x="391942" y="375200"/>
                  </a:lnTo>
                  <a:lnTo>
                    <a:pt x="359394" y="337826"/>
                  </a:lnTo>
                  <a:lnTo>
                    <a:pt x="326611" y="301351"/>
                  </a:lnTo>
                  <a:lnTo>
                    <a:pt x="293595" y="265783"/>
                  </a:lnTo>
                  <a:lnTo>
                    <a:pt x="260351" y="231129"/>
                  </a:lnTo>
                  <a:lnTo>
                    <a:pt x="226880" y="197396"/>
                  </a:lnTo>
                  <a:lnTo>
                    <a:pt x="193186" y="164591"/>
                  </a:lnTo>
                  <a:lnTo>
                    <a:pt x="159273" y="132721"/>
                  </a:lnTo>
                  <a:lnTo>
                    <a:pt x="125143" y="101795"/>
                  </a:lnTo>
                  <a:lnTo>
                    <a:pt x="90801" y="71818"/>
                  </a:lnTo>
                  <a:lnTo>
                    <a:pt x="56248" y="42799"/>
                  </a:lnTo>
                  <a:lnTo>
                    <a:pt x="0" y="0"/>
                  </a:lnTo>
                  <a:lnTo>
                    <a:pt x="830491" y="0"/>
                  </a:lnTo>
                  <a:lnTo>
                    <a:pt x="830491" y="1005725"/>
                  </a:lnTo>
                  <a:close/>
                </a:path>
              </a:pathLst>
            </a:custGeom>
            <a:solidFill>
              <a:srgbClr val="E8C87B"/>
            </a:solidFill>
          </p:spPr>
          <p:txBody>
            <a:bodyPr wrap="square" lIns="0" tIns="0" rIns="0" bIns="0" rtlCol="0"/>
            <a:lstStyle/>
            <a:p>
              <a:pPr defTabSz="685800"/>
              <a:endParaRPr sz="1350" kern="0">
                <a:solidFill>
                  <a:sysClr val="windowText" lastClr="000000"/>
                </a:solidFill>
              </a:endParaRPr>
            </a:p>
          </p:txBody>
        </p:sp>
        <p:sp>
          <p:nvSpPr>
            <p:cNvPr id="7" name="object 7"/>
            <p:cNvSpPr/>
            <p:nvPr/>
          </p:nvSpPr>
          <p:spPr>
            <a:xfrm>
              <a:off x="596" y="5265953"/>
              <a:ext cx="1625600" cy="1592580"/>
            </a:xfrm>
            <a:custGeom>
              <a:avLst/>
              <a:gdLst/>
              <a:ahLst/>
              <a:cxnLst/>
              <a:rect l="l" t="t" r="r" b="b"/>
              <a:pathLst>
                <a:path w="1625600" h="1592579">
                  <a:moveTo>
                    <a:pt x="1625600" y="1592046"/>
                  </a:moveTo>
                  <a:lnTo>
                    <a:pt x="0" y="1592046"/>
                  </a:lnTo>
                  <a:lnTo>
                    <a:pt x="0" y="0"/>
                  </a:lnTo>
                  <a:lnTo>
                    <a:pt x="26631" y="60223"/>
                  </a:lnTo>
                  <a:lnTo>
                    <a:pt x="47322" y="102486"/>
                  </a:lnTo>
                  <a:lnTo>
                    <a:pt x="68791" y="144454"/>
                  </a:lnTo>
                  <a:lnTo>
                    <a:pt x="91030" y="186123"/>
                  </a:lnTo>
                  <a:lnTo>
                    <a:pt x="114033" y="227488"/>
                  </a:lnTo>
                  <a:lnTo>
                    <a:pt x="137793" y="268543"/>
                  </a:lnTo>
                  <a:lnTo>
                    <a:pt x="162304" y="309283"/>
                  </a:lnTo>
                  <a:lnTo>
                    <a:pt x="187559" y="349703"/>
                  </a:lnTo>
                  <a:lnTo>
                    <a:pt x="213550" y="389798"/>
                  </a:lnTo>
                  <a:lnTo>
                    <a:pt x="240273" y="429563"/>
                  </a:lnTo>
                  <a:lnTo>
                    <a:pt x="267718" y="468993"/>
                  </a:lnTo>
                  <a:lnTo>
                    <a:pt x="295881" y="508082"/>
                  </a:lnTo>
                  <a:lnTo>
                    <a:pt x="324754" y="546826"/>
                  </a:lnTo>
                  <a:lnTo>
                    <a:pt x="354331" y="585219"/>
                  </a:lnTo>
                  <a:lnTo>
                    <a:pt x="384604" y="623256"/>
                  </a:lnTo>
                  <a:lnTo>
                    <a:pt x="415567" y="660932"/>
                  </a:lnTo>
                  <a:lnTo>
                    <a:pt x="447214" y="698242"/>
                  </a:lnTo>
                  <a:lnTo>
                    <a:pt x="479538" y="735180"/>
                  </a:lnTo>
                  <a:lnTo>
                    <a:pt x="512531" y="771742"/>
                  </a:lnTo>
                  <a:lnTo>
                    <a:pt x="546188" y="807923"/>
                  </a:lnTo>
                  <a:lnTo>
                    <a:pt x="580501" y="843717"/>
                  </a:lnTo>
                  <a:lnTo>
                    <a:pt x="615464" y="879119"/>
                  </a:lnTo>
                  <a:lnTo>
                    <a:pt x="651070" y="914124"/>
                  </a:lnTo>
                  <a:lnTo>
                    <a:pt x="687312" y="948727"/>
                  </a:lnTo>
                  <a:lnTo>
                    <a:pt x="724184" y="982923"/>
                  </a:lnTo>
                  <a:lnTo>
                    <a:pt x="761679" y="1016706"/>
                  </a:lnTo>
                  <a:lnTo>
                    <a:pt x="799790" y="1050072"/>
                  </a:lnTo>
                  <a:lnTo>
                    <a:pt x="838511" y="1083015"/>
                  </a:lnTo>
                  <a:lnTo>
                    <a:pt x="877834" y="1115530"/>
                  </a:lnTo>
                  <a:lnTo>
                    <a:pt x="917754" y="1147612"/>
                  </a:lnTo>
                  <a:lnTo>
                    <a:pt x="958263" y="1179256"/>
                  </a:lnTo>
                  <a:lnTo>
                    <a:pt x="999354" y="1210457"/>
                  </a:lnTo>
                  <a:lnTo>
                    <a:pt x="1041022" y="1241210"/>
                  </a:lnTo>
                  <a:lnTo>
                    <a:pt x="1083258" y="1271509"/>
                  </a:lnTo>
                  <a:lnTo>
                    <a:pt x="1126057" y="1301350"/>
                  </a:lnTo>
                  <a:lnTo>
                    <a:pt x="1169412" y="1330726"/>
                  </a:lnTo>
                  <a:lnTo>
                    <a:pt x="1213316" y="1359634"/>
                  </a:lnTo>
                  <a:lnTo>
                    <a:pt x="1257762" y="1388068"/>
                  </a:lnTo>
                  <a:lnTo>
                    <a:pt x="1302744" y="1416022"/>
                  </a:lnTo>
                  <a:lnTo>
                    <a:pt x="1348255" y="1443492"/>
                  </a:lnTo>
                  <a:lnTo>
                    <a:pt x="1394288" y="1470473"/>
                  </a:lnTo>
                  <a:lnTo>
                    <a:pt x="1440836" y="1496959"/>
                  </a:lnTo>
                  <a:lnTo>
                    <a:pt x="1487893" y="1522945"/>
                  </a:lnTo>
                  <a:lnTo>
                    <a:pt x="1625600" y="1592046"/>
                  </a:lnTo>
                  <a:close/>
                </a:path>
              </a:pathLst>
            </a:custGeom>
            <a:solidFill>
              <a:srgbClr val="C1D7FA"/>
            </a:solidFill>
          </p:spPr>
          <p:txBody>
            <a:bodyPr wrap="square" lIns="0" tIns="0" rIns="0" bIns="0" rtlCol="0"/>
            <a:lstStyle/>
            <a:p>
              <a:pPr defTabSz="685800"/>
              <a:endParaRPr sz="1350" kern="0">
                <a:solidFill>
                  <a:sysClr val="windowText" lastClr="000000"/>
                </a:solidFill>
              </a:endParaRPr>
            </a:p>
          </p:txBody>
        </p:sp>
        <p:sp>
          <p:nvSpPr>
            <p:cNvPr id="8" name="object 8"/>
            <p:cNvSpPr/>
            <p:nvPr/>
          </p:nvSpPr>
          <p:spPr>
            <a:xfrm>
              <a:off x="596" y="5774537"/>
              <a:ext cx="894715" cy="1083945"/>
            </a:xfrm>
            <a:custGeom>
              <a:avLst/>
              <a:gdLst/>
              <a:ahLst/>
              <a:cxnLst/>
              <a:rect l="l" t="t" r="r" b="b"/>
              <a:pathLst>
                <a:path w="894715" h="1083945">
                  <a:moveTo>
                    <a:pt x="894676" y="1083462"/>
                  </a:moveTo>
                  <a:lnTo>
                    <a:pt x="0" y="1083462"/>
                  </a:lnTo>
                  <a:lnTo>
                    <a:pt x="0" y="0"/>
                  </a:lnTo>
                  <a:lnTo>
                    <a:pt x="10147" y="18199"/>
                  </a:lnTo>
                  <a:lnTo>
                    <a:pt x="38885" y="67162"/>
                  </a:lnTo>
                  <a:lnTo>
                    <a:pt x="67882" y="115394"/>
                  </a:lnTo>
                  <a:lnTo>
                    <a:pt x="97133" y="162887"/>
                  </a:lnTo>
                  <a:lnTo>
                    <a:pt x="126637" y="209635"/>
                  </a:lnTo>
                  <a:lnTo>
                    <a:pt x="156391" y="255633"/>
                  </a:lnTo>
                  <a:lnTo>
                    <a:pt x="186392" y="300874"/>
                  </a:lnTo>
                  <a:lnTo>
                    <a:pt x="216637" y="345352"/>
                  </a:lnTo>
                  <a:lnTo>
                    <a:pt x="247123" y="389061"/>
                  </a:lnTo>
                  <a:lnTo>
                    <a:pt x="277849" y="431996"/>
                  </a:lnTo>
                  <a:lnTo>
                    <a:pt x="308810" y="474148"/>
                  </a:lnTo>
                  <a:lnTo>
                    <a:pt x="340005" y="515514"/>
                  </a:lnTo>
                  <a:lnTo>
                    <a:pt x="371430" y="556086"/>
                  </a:lnTo>
                  <a:lnTo>
                    <a:pt x="403083" y="595858"/>
                  </a:lnTo>
                  <a:lnTo>
                    <a:pt x="434962" y="634825"/>
                  </a:lnTo>
                  <a:lnTo>
                    <a:pt x="467062" y="672979"/>
                  </a:lnTo>
                  <a:lnTo>
                    <a:pt x="499383" y="710316"/>
                  </a:lnTo>
                  <a:lnTo>
                    <a:pt x="531920" y="746829"/>
                  </a:lnTo>
                  <a:lnTo>
                    <a:pt x="564672" y="782511"/>
                  </a:lnTo>
                  <a:lnTo>
                    <a:pt x="597635" y="817357"/>
                  </a:lnTo>
                  <a:lnTo>
                    <a:pt x="630807" y="851361"/>
                  </a:lnTo>
                  <a:lnTo>
                    <a:pt x="664186" y="884516"/>
                  </a:lnTo>
                  <a:lnTo>
                    <a:pt x="697767" y="916816"/>
                  </a:lnTo>
                  <a:lnTo>
                    <a:pt x="731549" y="948256"/>
                  </a:lnTo>
                  <a:lnTo>
                    <a:pt x="765529" y="978828"/>
                  </a:lnTo>
                  <a:lnTo>
                    <a:pt x="799704" y="1008528"/>
                  </a:lnTo>
                  <a:lnTo>
                    <a:pt x="834072" y="1037348"/>
                  </a:lnTo>
                  <a:lnTo>
                    <a:pt x="894676" y="1083462"/>
                  </a:lnTo>
                  <a:close/>
                </a:path>
              </a:pathLst>
            </a:custGeom>
            <a:solidFill>
              <a:srgbClr val="82B0F8"/>
            </a:solidFill>
          </p:spPr>
          <p:txBody>
            <a:bodyPr wrap="square" lIns="0" tIns="0" rIns="0" bIns="0" rtlCol="0"/>
            <a:lstStyle/>
            <a:p>
              <a:pPr defTabSz="685800"/>
              <a:endParaRPr sz="1350" kern="0">
                <a:solidFill>
                  <a:sysClr val="windowText" lastClr="000000"/>
                </a:solidFill>
              </a:endParaRPr>
            </a:p>
          </p:txBody>
        </p:sp>
        <p:sp>
          <p:nvSpPr>
            <p:cNvPr id="9" name="object 9"/>
            <p:cNvSpPr/>
            <p:nvPr/>
          </p:nvSpPr>
          <p:spPr>
            <a:xfrm>
              <a:off x="596" y="6036970"/>
              <a:ext cx="678180" cy="821055"/>
            </a:xfrm>
            <a:custGeom>
              <a:avLst/>
              <a:gdLst/>
              <a:ahLst/>
              <a:cxnLst/>
              <a:rect l="l" t="t" r="r" b="b"/>
              <a:pathLst>
                <a:path w="678180" h="821054">
                  <a:moveTo>
                    <a:pt x="677964" y="821029"/>
                  </a:moveTo>
                  <a:lnTo>
                    <a:pt x="0" y="821029"/>
                  </a:lnTo>
                  <a:lnTo>
                    <a:pt x="0" y="0"/>
                  </a:lnTo>
                  <a:lnTo>
                    <a:pt x="7683" y="13779"/>
                  </a:lnTo>
                  <a:lnTo>
                    <a:pt x="36034" y="61907"/>
                  </a:lnTo>
                  <a:lnTo>
                    <a:pt x="64713" y="109095"/>
                  </a:lnTo>
                  <a:lnTo>
                    <a:pt x="93717" y="155332"/>
                  </a:lnTo>
                  <a:lnTo>
                    <a:pt x="123041" y="200609"/>
                  </a:lnTo>
                  <a:lnTo>
                    <a:pt x="152680" y="244915"/>
                  </a:lnTo>
                  <a:lnTo>
                    <a:pt x="182631" y="288240"/>
                  </a:lnTo>
                  <a:lnTo>
                    <a:pt x="212887" y="330574"/>
                  </a:lnTo>
                  <a:lnTo>
                    <a:pt x="243446" y="371907"/>
                  </a:lnTo>
                  <a:lnTo>
                    <a:pt x="274302" y="412228"/>
                  </a:lnTo>
                  <a:lnTo>
                    <a:pt x="305450" y="451527"/>
                  </a:lnTo>
                  <a:lnTo>
                    <a:pt x="336887" y="489795"/>
                  </a:lnTo>
                  <a:lnTo>
                    <a:pt x="368608" y="527021"/>
                  </a:lnTo>
                  <a:lnTo>
                    <a:pt x="400607" y="563194"/>
                  </a:lnTo>
                  <a:lnTo>
                    <a:pt x="432882" y="598305"/>
                  </a:lnTo>
                  <a:lnTo>
                    <a:pt x="465426" y="632344"/>
                  </a:lnTo>
                  <a:lnTo>
                    <a:pt x="498236" y="665300"/>
                  </a:lnTo>
                  <a:lnTo>
                    <a:pt x="531307" y="697162"/>
                  </a:lnTo>
                  <a:lnTo>
                    <a:pt x="564634" y="727922"/>
                  </a:lnTo>
                  <a:lnTo>
                    <a:pt x="598214" y="757568"/>
                  </a:lnTo>
                  <a:lnTo>
                    <a:pt x="632040" y="786091"/>
                  </a:lnTo>
                  <a:lnTo>
                    <a:pt x="677964" y="821029"/>
                  </a:lnTo>
                  <a:close/>
                </a:path>
              </a:pathLst>
            </a:custGeom>
            <a:solidFill>
              <a:srgbClr val="4488F4"/>
            </a:solidFill>
          </p:spPr>
          <p:txBody>
            <a:bodyPr wrap="square" lIns="0" tIns="0" rIns="0" bIns="0" rtlCol="0"/>
            <a:lstStyle/>
            <a:p>
              <a:pPr defTabSz="685800"/>
              <a:endParaRPr sz="1350" kern="0">
                <a:solidFill>
                  <a:sysClr val="windowText" lastClr="000000"/>
                </a:solidFill>
              </a:endParaRPr>
            </a:p>
          </p:txBody>
        </p:sp>
        <p:pic>
          <p:nvPicPr>
            <p:cNvPr id="10" name="object 10"/>
            <p:cNvPicPr/>
            <p:nvPr/>
          </p:nvPicPr>
          <p:blipFill>
            <a:blip r:embed="rId2" cstate="print"/>
            <a:stretch>
              <a:fillRect/>
            </a:stretch>
          </p:blipFill>
          <p:spPr>
            <a:xfrm>
              <a:off x="10796016" y="2148839"/>
              <a:ext cx="632459" cy="838200"/>
            </a:xfrm>
            <a:prstGeom prst="rect">
              <a:avLst/>
            </a:prstGeom>
          </p:spPr>
        </p:pic>
        <p:pic>
          <p:nvPicPr>
            <p:cNvPr id="11" name="object 11"/>
            <p:cNvPicPr/>
            <p:nvPr/>
          </p:nvPicPr>
          <p:blipFill>
            <a:blip r:embed="rId3" cstate="print"/>
            <a:stretch>
              <a:fillRect/>
            </a:stretch>
          </p:blipFill>
          <p:spPr>
            <a:xfrm>
              <a:off x="10133228" y="2129739"/>
              <a:ext cx="601687" cy="875029"/>
            </a:xfrm>
            <a:prstGeom prst="rect">
              <a:avLst/>
            </a:prstGeom>
          </p:spPr>
        </p:pic>
        <p:sp>
          <p:nvSpPr>
            <p:cNvPr id="12" name="object 12"/>
            <p:cNvSpPr/>
            <p:nvPr/>
          </p:nvSpPr>
          <p:spPr>
            <a:xfrm>
              <a:off x="10792714" y="2145385"/>
              <a:ext cx="640080" cy="844550"/>
            </a:xfrm>
            <a:custGeom>
              <a:avLst/>
              <a:gdLst/>
              <a:ahLst/>
              <a:cxnLst/>
              <a:rect l="l" t="t" r="r" b="b"/>
              <a:pathLst>
                <a:path w="640079" h="844550">
                  <a:moveTo>
                    <a:pt x="348691" y="636320"/>
                  </a:moveTo>
                  <a:lnTo>
                    <a:pt x="6350" y="636320"/>
                  </a:lnTo>
                  <a:lnTo>
                    <a:pt x="4394" y="636003"/>
                  </a:lnTo>
                  <a:lnTo>
                    <a:pt x="2616" y="635101"/>
                  </a:lnTo>
                  <a:lnTo>
                    <a:pt x="1219" y="633704"/>
                  </a:lnTo>
                  <a:lnTo>
                    <a:pt x="317" y="631926"/>
                  </a:lnTo>
                  <a:lnTo>
                    <a:pt x="0" y="629970"/>
                  </a:lnTo>
                  <a:lnTo>
                    <a:pt x="0" y="492506"/>
                  </a:lnTo>
                  <a:lnTo>
                    <a:pt x="290360" y="3098"/>
                  </a:lnTo>
                  <a:lnTo>
                    <a:pt x="295808" y="0"/>
                  </a:lnTo>
                  <a:lnTo>
                    <a:pt x="540562" y="0"/>
                  </a:lnTo>
                  <a:lnTo>
                    <a:pt x="541957" y="215"/>
                  </a:lnTo>
                  <a:lnTo>
                    <a:pt x="542357" y="215"/>
                  </a:lnTo>
                  <a:lnTo>
                    <a:pt x="544296" y="1206"/>
                  </a:lnTo>
                  <a:lnTo>
                    <a:pt x="545706" y="2616"/>
                  </a:lnTo>
                  <a:lnTo>
                    <a:pt x="546607" y="4381"/>
                  </a:lnTo>
                  <a:lnTo>
                    <a:pt x="546912" y="6350"/>
                  </a:lnTo>
                  <a:lnTo>
                    <a:pt x="534212" y="6350"/>
                  </a:lnTo>
                  <a:lnTo>
                    <a:pt x="534212" y="9601"/>
                  </a:lnTo>
                  <a:lnTo>
                    <a:pt x="301269" y="9601"/>
                  </a:lnTo>
                  <a:lnTo>
                    <a:pt x="295808" y="12700"/>
                  </a:lnTo>
                  <a:lnTo>
                    <a:pt x="299424" y="12700"/>
                  </a:lnTo>
                  <a:lnTo>
                    <a:pt x="13739" y="492506"/>
                  </a:lnTo>
                  <a:lnTo>
                    <a:pt x="12700" y="492506"/>
                  </a:lnTo>
                  <a:lnTo>
                    <a:pt x="11810" y="495744"/>
                  </a:lnTo>
                  <a:lnTo>
                    <a:pt x="12700" y="495744"/>
                  </a:lnTo>
                  <a:lnTo>
                    <a:pt x="12700" y="623620"/>
                  </a:lnTo>
                  <a:lnTo>
                    <a:pt x="6350" y="623620"/>
                  </a:lnTo>
                  <a:lnTo>
                    <a:pt x="12700" y="629970"/>
                  </a:lnTo>
                  <a:lnTo>
                    <a:pt x="348691" y="629970"/>
                  </a:lnTo>
                  <a:lnTo>
                    <a:pt x="348691" y="636320"/>
                  </a:lnTo>
                  <a:close/>
                </a:path>
                <a:path w="640079" h="844550">
                  <a:moveTo>
                    <a:pt x="626973" y="485444"/>
                  </a:moveTo>
                  <a:lnTo>
                    <a:pt x="540562" y="485444"/>
                  </a:lnTo>
                  <a:lnTo>
                    <a:pt x="538606" y="485139"/>
                  </a:lnTo>
                  <a:lnTo>
                    <a:pt x="534212" y="6350"/>
                  </a:lnTo>
                  <a:lnTo>
                    <a:pt x="540562" y="12700"/>
                  </a:lnTo>
                  <a:lnTo>
                    <a:pt x="546912" y="12700"/>
                  </a:lnTo>
                  <a:lnTo>
                    <a:pt x="546912" y="472744"/>
                  </a:lnTo>
                  <a:lnTo>
                    <a:pt x="540562" y="472744"/>
                  </a:lnTo>
                  <a:lnTo>
                    <a:pt x="546912" y="479094"/>
                  </a:lnTo>
                  <a:lnTo>
                    <a:pt x="626973" y="479094"/>
                  </a:lnTo>
                  <a:lnTo>
                    <a:pt x="626973" y="485444"/>
                  </a:lnTo>
                  <a:close/>
                </a:path>
                <a:path w="640079" h="844550">
                  <a:moveTo>
                    <a:pt x="546912" y="12700"/>
                  </a:moveTo>
                  <a:lnTo>
                    <a:pt x="540562" y="12700"/>
                  </a:lnTo>
                  <a:lnTo>
                    <a:pt x="534212" y="6350"/>
                  </a:lnTo>
                  <a:lnTo>
                    <a:pt x="546912" y="6350"/>
                  </a:lnTo>
                  <a:lnTo>
                    <a:pt x="546912" y="12700"/>
                  </a:lnTo>
                  <a:close/>
                </a:path>
                <a:path w="640079" h="844550">
                  <a:moveTo>
                    <a:pt x="299424" y="12700"/>
                  </a:moveTo>
                  <a:lnTo>
                    <a:pt x="295808" y="12700"/>
                  </a:lnTo>
                  <a:lnTo>
                    <a:pt x="301269" y="9601"/>
                  </a:lnTo>
                  <a:lnTo>
                    <a:pt x="299424" y="12700"/>
                  </a:lnTo>
                  <a:close/>
                </a:path>
                <a:path w="640079" h="844550">
                  <a:moveTo>
                    <a:pt x="534212" y="12700"/>
                  </a:moveTo>
                  <a:lnTo>
                    <a:pt x="299424" y="12700"/>
                  </a:lnTo>
                  <a:lnTo>
                    <a:pt x="301269" y="9601"/>
                  </a:lnTo>
                  <a:lnTo>
                    <a:pt x="534212" y="9601"/>
                  </a:lnTo>
                  <a:lnTo>
                    <a:pt x="534212" y="12700"/>
                  </a:lnTo>
                  <a:close/>
                </a:path>
                <a:path w="640079" h="844550">
                  <a:moveTo>
                    <a:pt x="355041" y="485444"/>
                  </a:moveTo>
                  <a:lnTo>
                    <a:pt x="196341" y="485444"/>
                  </a:lnTo>
                  <a:lnTo>
                    <a:pt x="194422" y="485139"/>
                  </a:lnTo>
                  <a:lnTo>
                    <a:pt x="192662" y="484238"/>
                  </a:lnTo>
                  <a:lnTo>
                    <a:pt x="191376" y="483057"/>
                  </a:lnTo>
                  <a:lnTo>
                    <a:pt x="190436" y="481418"/>
                  </a:lnTo>
                  <a:lnTo>
                    <a:pt x="190017" y="479564"/>
                  </a:lnTo>
                  <a:lnTo>
                    <a:pt x="190052" y="479094"/>
                  </a:lnTo>
                  <a:lnTo>
                    <a:pt x="190157" y="477685"/>
                  </a:lnTo>
                  <a:lnTo>
                    <a:pt x="190842" y="475919"/>
                  </a:lnTo>
                  <a:lnTo>
                    <a:pt x="284186" y="314477"/>
                  </a:lnTo>
                  <a:lnTo>
                    <a:pt x="285635" y="312000"/>
                  </a:lnTo>
                  <a:lnTo>
                    <a:pt x="303250" y="276237"/>
                  </a:lnTo>
                  <a:lnTo>
                    <a:pt x="320255" y="240550"/>
                  </a:lnTo>
                  <a:lnTo>
                    <a:pt x="352628" y="170218"/>
                  </a:lnTo>
                  <a:lnTo>
                    <a:pt x="353606" y="168694"/>
                  </a:lnTo>
                  <a:lnTo>
                    <a:pt x="353874" y="168465"/>
                  </a:lnTo>
                  <a:lnTo>
                    <a:pt x="355227" y="167411"/>
                  </a:lnTo>
                  <a:lnTo>
                    <a:pt x="356793" y="166750"/>
                  </a:lnTo>
                  <a:lnTo>
                    <a:pt x="358393" y="166522"/>
                  </a:lnTo>
                  <a:lnTo>
                    <a:pt x="362864" y="166522"/>
                  </a:lnTo>
                  <a:lnTo>
                    <a:pt x="369165" y="172618"/>
                  </a:lnTo>
                  <a:lnTo>
                    <a:pt x="356514" y="172618"/>
                  </a:lnTo>
                  <a:lnTo>
                    <a:pt x="355678" y="193979"/>
                  </a:lnTo>
                  <a:lnTo>
                    <a:pt x="331762" y="245935"/>
                  </a:lnTo>
                  <a:lnTo>
                    <a:pt x="314680" y="281774"/>
                  </a:lnTo>
                  <a:lnTo>
                    <a:pt x="297040" y="317601"/>
                  </a:lnTo>
                  <a:lnTo>
                    <a:pt x="207348" y="472744"/>
                  </a:lnTo>
                  <a:lnTo>
                    <a:pt x="196341" y="472744"/>
                  </a:lnTo>
                  <a:lnTo>
                    <a:pt x="201841" y="482269"/>
                  </a:lnTo>
                  <a:lnTo>
                    <a:pt x="360470" y="482269"/>
                  </a:lnTo>
                  <a:lnTo>
                    <a:pt x="360184" y="482828"/>
                  </a:lnTo>
                  <a:lnTo>
                    <a:pt x="358775" y="484238"/>
                  </a:lnTo>
                  <a:lnTo>
                    <a:pt x="357009" y="485139"/>
                  </a:lnTo>
                  <a:lnTo>
                    <a:pt x="355041" y="485444"/>
                  </a:lnTo>
                  <a:close/>
                </a:path>
                <a:path w="640079" h="844550">
                  <a:moveTo>
                    <a:pt x="355678" y="193979"/>
                  </a:moveTo>
                  <a:lnTo>
                    <a:pt x="356255" y="179222"/>
                  </a:lnTo>
                  <a:lnTo>
                    <a:pt x="356325" y="177452"/>
                  </a:lnTo>
                  <a:lnTo>
                    <a:pt x="356400" y="175526"/>
                  </a:lnTo>
                  <a:lnTo>
                    <a:pt x="356514" y="172618"/>
                  </a:lnTo>
                  <a:lnTo>
                    <a:pt x="361162" y="177452"/>
                  </a:lnTo>
                  <a:lnTo>
                    <a:pt x="358393" y="179222"/>
                  </a:lnTo>
                  <a:lnTo>
                    <a:pt x="362471" y="179222"/>
                  </a:lnTo>
                  <a:lnTo>
                    <a:pt x="355678" y="193979"/>
                  </a:lnTo>
                  <a:close/>
                </a:path>
                <a:path w="640079" h="844550">
                  <a:moveTo>
                    <a:pt x="361162" y="177452"/>
                  </a:moveTo>
                  <a:lnTo>
                    <a:pt x="356514" y="172618"/>
                  </a:lnTo>
                  <a:lnTo>
                    <a:pt x="369165" y="172618"/>
                  </a:lnTo>
                  <a:lnTo>
                    <a:pt x="369119" y="175526"/>
                  </a:lnTo>
                  <a:lnTo>
                    <a:pt x="364172" y="175526"/>
                  </a:lnTo>
                  <a:lnTo>
                    <a:pt x="361162" y="177452"/>
                  </a:lnTo>
                  <a:close/>
                </a:path>
                <a:path w="640079" h="844550">
                  <a:moveTo>
                    <a:pt x="362598" y="178945"/>
                  </a:moveTo>
                  <a:lnTo>
                    <a:pt x="361162" y="177452"/>
                  </a:lnTo>
                  <a:lnTo>
                    <a:pt x="364172" y="175526"/>
                  </a:lnTo>
                  <a:lnTo>
                    <a:pt x="362598" y="178945"/>
                  </a:lnTo>
                  <a:close/>
                </a:path>
                <a:path w="640079" h="844550">
                  <a:moveTo>
                    <a:pt x="368974" y="179222"/>
                  </a:moveTo>
                  <a:lnTo>
                    <a:pt x="362864" y="179222"/>
                  </a:lnTo>
                  <a:lnTo>
                    <a:pt x="362598" y="178945"/>
                  </a:lnTo>
                  <a:lnTo>
                    <a:pt x="364172" y="175526"/>
                  </a:lnTo>
                  <a:lnTo>
                    <a:pt x="369119" y="175526"/>
                  </a:lnTo>
                  <a:lnTo>
                    <a:pt x="369043" y="177452"/>
                  </a:lnTo>
                  <a:lnTo>
                    <a:pt x="368974" y="179222"/>
                  </a:lnTo>
                  <a:close/>
                </a:path>
                <a:path w="640079" h="844550">
                  <a:moveTo>
                    <a:pt x="362471" y="179222"/>
                  </a:moveTo>
                  <a:lnTo>
                    <a:pt x="358393" y="179222"/>
                  </a:lnTo>
                  <a:lnTo>
                    <a:pt x="361162" y="177452"/>
                  </a:lnTo>
                  <a:lnTo>
                    <a:pt x="362598" y="178945"/>
                  </a:lnTo>
                  <a:lnTo>
                    <a:pt x="362471" y="179222"/>
                  </a:lnTo>
                  <a:close/>
                </a:path>
                <a:path w="640079" h="844550">
                  <a:moveTo>
                    <a:pt x="348691" y="479094"/>
                  </a:moveTo>
                  <a:lnTo>
                    <a:pt x="348691" y="357276"/>
                  </a:lnTo>
                  <a:lnTo>
                    <a:pt x="348904" y="337019"/>
                  </a:lnTo>
                  <a:lnTo>
                    <a:pt x="349442" y="317982"/>
                  </a:lnTo>
                  <a:lnTo>
                    <a:pt x="349542" y="314477"/>
                  </a:lnTo>
                  <a:lnTo>
                    <a:pt x="350555" y="291096"/>
                  </a:lnTo>
                  <a:lnTo>
                    <a:pt x="354817" y="215722"/>
                  </a:lnTo>
                  <a:lnTo>
                    <a:pt x="355678" y="193979"/>
                  </a:lnTo>
                  <a:lnTo>
                    <a:pt x="362598" y="178945"/>
                  </a:lnTo>
                  <a:lnTo>
                    <a:pt x="362864" y="179222"/>
                  </a:lnTo>
                  <a:lnTo>
                    <a:pt x="368974" y="179222"/>
                  </a:lnTo>
                  <a:lnTo>
                    <a:pt x="367561" y="215125"/>
                  </a:lnTo>
                  <a:lnTo>
                    <a:pt x="364784" y="264706"/>
                  </a:lnTo>
                  <a:lnTo>
                    <a:pt x="363307" y="290461"/>
                  </a:lnTo>
                  <a:lnTo>
                    <a:pt x="362374" y="311619"/>
                  </a:lnTo>
                  <a:lnTo>
                    <a:pt x="362249" y="314477"/>
                  </a:lnTo>
                  <a:lnTo>
                    <a:pt x="361613" y="336778"/>
                  </a:lnTo>
                  <a:lnTo>
                    <a:pt x="361391" y="357276"/>
                  </a:lnTo>
                  <a:lnTo>
                    <a:pt x="361391" y="472744"/>
                  </a:lnTo>
                  <a:lnTo>
                    <a:pt x="355041" y="472744"/>
                  </a:lnTo>
                  <a:lnTo>
                    <a:pt x="348691" y="479094"/>
                  </a:lnTo>
                  <a:close/>
                </a:path>
                <a:path w="640079" h="844550">
                  <a:moveTo>
                    <a:pt x="201841" y="482269"/>
                  </a:moveTo>
                  <a:lnTo>
                    <a:pt x="196341" y="472744"/>
                  </a:lnTo>
                  <a:lnTo>
                    <a:pt x="207348" y="472744"/>
                  </a:lnTo>
                  <a:lnTo>
                    <a:pt x="201841" y="482269"/>
                  </a:lnTo>
                  <a:close/>
                </a:path>
                <a:path w="640079" h="844550">
                  <a:moveTo>
                    <a:pt x="360470" y="482269"/>
                  </a:moveTo>
                  <a:lnTo>
                    <a:pt x="201841" y="482269"/>
                  </a:lnTo>
                  <a:lnTo>
                    <a:pt x="207348" y="472744"/>
                  </a:lnTo>
                  <a:lnTo>
                    <a:pt x="348691" y="472744"/>
                  </a:lnTo>
                  <a:lnTo>
                    <a:pt x="348691" y="479094"/>
                  </a:lnTo>
                  <a:lnTo>
                    <a:pt x="361391" y="479094"/>
                  </a:lnTo>
                  <a:lnTo>
                    <a:pt x="361086" y="481063"/>
                  </a:lnTo>
                  <a:lnTo>
                    <a:pt x="360470" y="482269"/>
                  </a:lnTo>
                  <a:close/>
                </a:path>
                <a:path w="640079" h="844550">
                  <a:moveTo>
                    <a:pt x="361391" y="479094"/>
                  </a:moveTo>
                  <a:lnTo>
                    <a:pt x="348691" y="479094"/>
                  </a:lnTo>
                  <a:lnTo>
                    <a:pt x="355041" y="472744"/>
                  </a:lnTo>
                  <a:lnTo>
                    <a:pt x="361391" y="472744"/>
                  </a:lnTo>
                  <a:lnTo>
                    <a:pt x="361391" y="479094"/>
                  </a:lnTo>
                  <a:close/>
                </a:path>
                <a:path w="640079" h="844550">
                  <a:moveTo>
                    <a:pt x="546912" y="479094"/>
                  </a:moveTo>
                  <a:lnTo>
                    <a:pt x="540562" y="472744"/>
                  </a:lnTo>
                  <a:lnTo>
                    <a:pt x="546912" y="472744"/>
                  </a:lnTo>
                  <a:lnTo>
                    <a:pt x="546912" y="479094"/>
                  </a:lnTo>
                  <a:close/>
                </a:path>
                <a:path w="640079" h="844550">
                  <a:moveTo>
                    <a:pt x="639673" y="485444"/>
                  </a:moveTo>
                  <a:lnTo>
                    <a:pt x="633323" y="485444"/>
                  </a:lnTo>
                  <a:lnTo>
                    <a:pt x="626973" y="479094"/>
                  </a:lnTo>
                  <a:lnTo>
                    <a:pt x="546912" y="479094"/>
                  </a:lnTo>
                  <a:lnTo>
                    <a:pt x="546912" y="472744"/>
                  </a:lnTo>
                  <a:lnTo>
                    <a:pt x="633323" y="472744"/>
                  </a:lnTo>
                  <a:lnTo>
                    <a:pt x="639673" y="479094"/>
                  </a:lnTo>
                  <a:lnTo>
                    <a:pt x="639673" y="485444"/>
                  </a:lnTo>
                  <a:close/>
                </a:path>
                <a:path w="640079" h="844550">
                  <a:moveTo>
                    <a:pt x="626973" y="629970"/>
                  </a:moveTo>
                  <a:lnTo>
                    <a:pt x="626973" y="479094"/>
                  </a:lnTo>
                  <a:lnTo>
                    <a:pt x="633323" y="485444"/>
                  </a:lnTo>
                  <a:lnTo>
                    <a:pt x="639673" y="485444"/>
                  </a:lnTo>
                  <a:lnTo>
                    <a:pt x="639673" y="623620"/>
                  </a:lnTo>
                  <a:lnTo>
                    <a:pt x="633323" y="623620"/>
                  </a:lnTo>
                  <a:lnTo>
                    <a:pt x="626973" y="629970"/>
                  </a:lnTo>
                  <a:close/>
                </a:path>
                <a:path w="640079" h="844550">
                  <a:moveTo>
                    <a:pt x="11810" y="495744"/>
                  </a:moveTo>
                  <a:lnTo>
                    <a:pt x="12700" y="492506"/>
                  </a:lnTo>
                  <a:lnTo>
                    <a:pt x="12700" y="494251"/>
                  </a:lnTo>
                  <a:lnTo>
                    <a:pt x="11810" y="495744"/>
                  </a:lnTo>
                  <a:close/>
                </a:path>
                <a:path w="640079" h="844550">
                  <a:moveTo>
                    <a:pt x="12700" y="494251"/>
                  </a:moveTo>
                  <a:lnTo>
                    <a:pt x="12700" y="492506"/>
                  </a:lnTo>
                  <a:lnTo>
                    <a:pt x="13739" y="492506"/>
                  </a:lnTo>
                  <a:lnTo>
                    <a:pt x="12700" y="494251"/>
                  </a:lnTo>
                  <a:close/>
                </a:path>
                <a:path w="640079" h="844550">
                  <a:moveTo>
                    <a:pt x="12700" y="495744"/>
                  </a:moveTo>
                  <a:lnTo>
                    <a:pt x="11810" y="495744"/>
                  </a:lnTo>
                  <a:lnTo>
                    <a:pt x="12700" y="494251"/>
                  </a:lnTo>
                  <a:lnTo>
                    <a:pt x="12700" y="495744"/>
                  </a:lnTo>
                  <a:close/>
                </a:path>
                <a:path w="640079" h="844550">
                  <a:moveTo>
                    <a:pt x="12700" y="629970"/>
                  </a:moveTo>
                  <a:lnTo>
                    <a:pt x="6350" y="623620"/>
                  </a:lnTo>
                  <a:lnTo>
                    <a:pt x="12700" y="623620"/>
                  </a:lnTo>
                  <a:lnTo>
                    <a:pt x="12700" y="629970"/>
                  </a:lnTo>
                  <a:close/>
                </a:path>
                <a:path w="640079" h="844550">
                  <a:moveTo>
                    <a:pt x="361391" y="636320"/>
                  </a:moveTo>
                  <a:lnTo>
                    <a:pt x="355041" y="636320"/>
                  </a:lnTo>
                  <a:lnTo>
                    <a:pt x="348691" y="629970"/>
                  </a:lnTo>
                  <a:lnTo>
                    <a:pt x="12700" y="629970"/>
                  </a:lnTo>
                  <a:lnTo>
                    <a:pt x="12700" y="623620"/>
                  </a:lnTo>
                  <a:lnTo>
                    <a:pt x="355041" y="623620"/>
                  </a:lnTo>
                  <a:lnTo>
                    <a:pt x="361391" y="629970"/>
                  </a:lnTo>
                  <a:lnTo>
                    <a:pt x="361391" y="636320"/>
                  </a:lnTo>
                  <a:close/>
                </a:path>
                <a:path w="640079" h="844550">
                  <a:moveTo>
                    <a:pt x="534212" y="837844"/>
                  </a:moveTo>
                  <a:lnTo>
                    <a:pt x="534212" y="629970"/>
                  </a:lnTo>
                  <a:lnTo>
                    <a:pt x="534530" y="628002"/>
                  </a:lnTo>
                  <a:lnTo>
                    <a:pt x="535431" y="626237"/>
                  </a:lnTo>
                  <a:lnTo>
                    <a:pt x="536828" y="624827"/>
                  </a:lnTo>
                  <a:lnTo>
                    <a:pt x="538606" y="623925"/>
                  </a:lnTo>
                  <a:lnTo>
                    <a:pt x="540562" y="623620"/>
                  </a:lnTo>
                  <a:lnTo>
                    <a:pt x="626973" y="623620"/>
                  </a:lnTo>
                  <a:lnTo>
                    <a:pt x="626973" y="629970"/>
                  </a:lnTo>
                  <a:lnTo>
                    <a:pt x="546912" y="629970"/>
                  </a:lnTo>
                  <a:lnTo>
                    <a:pt x="540562" y="636320"/>
                  </a:lnTo>
                  <a:lnTo>
                    <a:pt x="546912" y="636320"/>
                  </a:lnTo>
                  <a:lnTo>
                    <a:pt x="546912" y="831494"/>
                  </a:lnTo>
                  <a:lnTo>
                    <a:pt x="540562" y="831494"/>
                  </a:lnTo>
                  <a:lnTo>
                    <a:pt x="534212" y="837844"/>
                  </a:lnTo>
                  <a:close/>
                </a:path>
                <a:path w="640079" h="844550">
                  <a:moveTo>
                    <a:pt x="633323" y="636320"/>
                  </a:moveTo>
                  <a:lnTo>
                    <a:pt x="546912" y="636320"/>
                  </a:lnTo>
                  <a:lnTo>
                    <a:pt x="546912" y="629970"/>
                  </a:lnTo>
                  <a:lnTo>
                    <a:pt x="626973" y="629970"/>
                  </a:lnTo>
                  <a:lnTo>
                    <a:pt x="633323" y="623620"/>
                  </a:lnTo>
                  <a:lnTo>
                    <a:pt x="639673" y="623620"/>
                  </a:lnTo>
                  <a:lnTo>
                    <a:pt x="639673" y="629970"/>
                  </a:lnTo>
                  <a:lnTo>
                    <a:pt x="639368" y="631926"/>
                  </a:lnTo>
                  <a:lnTo>
                    <a:pt x="638467" y="633704"/>
                  </a:lnTo>
                  <a:lnTo>
                    <a:pt x="637057" y="635101"/>
                  </a:lnTo>
                  <a:lnTo>
                    <a:pt x="635292" y="636003"/>
                  </a:lnTo>
                  <a:lnTo>
                    <a:pt x="633323" y="636320"/>
                  </a:lnTo>
                  <a:close/>
                </a:path>
                <a:path w="640079" h="844550">
                  <a:moveTo>
                    <a:pt x="540562" y="844194"/>
                  </a:moveTo>
                  <a:lnTo>
                    <a:pt x="355041" y="844194"/>
                  </a:lnTo>
                  <a:lnTo>
                    <a:pt x="353085" y="843876"/>
                  </a:lnTo>
                  <a:lnTo>
                    <a:pt x="351307" y="842975"/>
                  </a:lnTo>
                  <a:lnTo>
                    <a:pt x="349910" y="841578"/>
                  </a:lnTo>
                  <a:lnTo>
                    <a:pt x="349008" y="839800"/>
                  </a:lnTo>
                  <a:lnTo>
                    <a:pt x="348691" y="837844"/>
                  </a:lnTo>
                  <a:lnTo>
                    <a:pt x="348691" y="629970"/>
                  </a:lnTo>
                  <a:lnTo>
                    <a:pt x="355041" y="636320"/>
                  </a:lnTo>
                  <a:lnTo>
                    <a:pt x="361391" y="636320"/>
                  </a:lnTo>
                  <a:lnTo>
                    <a:pt x="361391" y="831494"/>
                  </a:lnTo>
                  <a:lnTo>
                    <a:pt x="355041" y="831494"/>
                  </a:lnTo>
                  <a:lnTo>
                    <a:pt x="361391" y="837844"/>
                  </a:lnTo>
                  <a:lnTo>
                    <a:pt x="546912" y="837844"/>
                  </a:lnTo>
                  <a:lnTo>
                    <a:pt x="546607" y="839800"/>
                  </a:lnTo>
                  <a:lnTo>
                    <a:pt x="545706" y="841578"/>
                  </a:lnTo>
                  <a:lnTo>
                    <a:pt x="544296" y="842975"/>
                  </a:lnTo>
                  <a:lnTo>
                    <a:pt x="542531" y="843876"/>
                  </a:lnTo>
                  <a:lnTo>
                    <a:pt x="540562" y="844194"/>
                  </a:lnTo>
                  <a:close/>
                </a:path>
                <a:path w="640079" h="844550">
                  <a:moveTo>
                    <a:pt x="546912" y="636320"/>
                  </a:moveTo>
                  <a:lnTo>
                    <a:pt x="540562" y="636320"/>
                  </a:lnTo>
                  <a:lnTo>
                    <a:pt x="546912" y="629970"/>
                  </a:lnTo>
                  <a:lnTo>
                    <a:pt x="546912" y="636320"/>
                  </a:lnTo>
                  <a:close/>
                </a:path>
                <a:path w="640079" h="844550">
                  <a:moveTo>
                    <a:pt x="361391" y="837844"/>
                  </a:moveTo>
                  <a:lnTo>
                    <a:pt x="355041" y="831494"/>
                  </a:lnTo>
                  <a:lnTo>
                    <a:pt x="361391" y="831494"/>
                  </a:lnTo>
                  <a:lnTo>
                    <a:pt x="361391" y="837844"/>
                  </a:lnTo>
                  <a:close/>
                </a:path>
                <a:path w="640079" h="844550">
                  <a:moveTo>
                    <a:pt x="534212" y="837844"/>
                  </a:moveTo>
                  <a:lnTo>
                    <a:pt x="361391" y="837844"/>
                  </a:lnTo>
                  <a:lnTo>
                    <a:pt x="361391" y="831494"/>
                  </a:lnTo>
                  <a:lnTo>
                    <a:pt x="534212" y="831494"/>
                  </a:lnTo>
                  <a:lnTo>
                    <a:pt x="534212" y="837844"/>
                  </a:lnTo>
                  <a:close/>
                </a:path>
                <a:path w="640079" h="844550">
                  <a:moveTo>
                    <a:pt x="546912" y="837844"/>
                  </a:moveTo>
                  <a:lnTo>
                    <a:pt x="534212" y="837844"/>
                  </a:lnTo>
                  <a:lnTo>
                    <a:pt x="540562" y="831494"/>
                  </a:lnTo>
                  <a:lnTo>
                    <a:pt x="546912" y="831494"/>
                  </a:lnTo>
                  <a:lnTo>
                    <a:pt x="546912" y="837844"/>
                  </a:lnTo>
                  <a:close/>
                </a:path>
              </a:pathLst>
            </a:custGeom>
            <a:solidFill>
              <a:srgbClr val="000000"/>
            </a:solidFill>
          </p:spPr>
          <p:txBody>
            <a:bodyPr wrap="square" lIns="0" tIns="0" rIns="0" bIns="0" rtlCol="0"/>
            <a:lstStyle/>
            <a:p>
              <a:pPr defTabSz="685800"/>
              <a:endParaRPr sz="1350" kern="0">
                <a:solidFill>
                  <a:sysClr val="windowText" lastClr="000000"/>
                </a:solidFill>
              </a:endParaRPr>
            </a:p>
          </p:txBody>
        </p:sp>
        <p:pic>
          <p:nvPicPr>
            <p:cNvPr id="13" name="object 13"/>
            <p:cNvPicPr/>
            <p:nvPr/>
          </p:nvPicPr>
          <p:blipFill>
            <a:blip r:embed="rId4" cstate="print"/>
            <a:stretch>
              <a:fillRect/>
            </a:stretch>
          </p:blipFill>
          <p:spPr>
            <a:xfrm>
              <a:off x="8840723" y="2328672"/>
              <a:ext cx="443483" cy="658367"/>
            </a:xfrm>
            <a:prstGeom prst="rect">
              <a:avLst/>
            </a:prstGeom>
          </p:spPr>
        </p:pic>
        <p:pic>
          <p:nvPicPr>
            <p:cNvPr id="14" name="object 14"/>
            <p:cNvPicPr/>
            <p:nvPr/>
          </p:nvPicPr>
          <p:blipFill>
            <a:blip r:embed="rId5" cstate="print"/>
            <a:stretch>
              <a:fillRect/>
            </a:stretch>
          </p:blipFill>
          <p:spPr>
            <a:xfrm>
              <a:off x="7408062" y="2144941"/>
              <a:ext cx="638256" cy="843279"/>
            </a:xfrm>
            <a:prstGeom prst="rect">
              <a:avLst/>
            </a:prstGeom>
          </p:spPr>
        </p:pic>
        <p:pic>
          <p:nvPicPr>
            <p:cNvPr id="15" name="object 15"/>
            <p:cNvPicPr/>
            <p:nvPr/>
          </p:nvPicPr>
          <p:blipFill>
            <a:blip r:embed="rId6" cstate="print"/>
            <a:stretch>
              <a:fillRect/>
            </a:stretch>
          </p:blipFill>
          <p:spPr>
            <a:xfrm>
              <a:off x="9299447" y="2176272"/>
              <a:ext cx="460248" cy="826008"/>
            </a:xfrm>
            <a:prstGeom prst="rect">
              <a:avLst/>
            </a:prstGeom>
          </p:spPr>
        </p:pic>
        <p:pic>
          <p:nvPicPr>
            <p:cNvPr id="16" name="object 16"/>
            <p:cNvPicPr/>
            <p:nvPr/>
          </p:nvPicPr>
          <p:blipFill>
            <a:blip r:embed="rId7" cstate="print"/>
            <a:stretch>
              <a:fillRect/>
            </a:stretch>
          </p:blipFill>
          <p:spPr>
            <a:xfrm>
              <a:off x="8132588" y="2324874"/>
              <a:ext cx="564384" cy="679450"/>
            </a:xfrm>
            <a:prstGeom prst="rect">
              <a:avLst/>
            </a:prstGeom>
          </p:spPr>
        </p:pic>
        <p:pic>
          <p:nvPicPr>
            <p:cNvPr id="17" name="object 17"/>
            <p:cNvPicPr/>
            <p:nvPr/>
          </p:nvPicPr>
          <p:blipFill>
            <a:blip r:embed="rId8" cstate="print"/>
            <a:stretch>
              <a:fillRect/>
            </a:stretch>
          </p:blipFill>
          <p:spPr>
            <a:xfrm>
              <a:off x="8837676" y="2172881"/>
              <a:ext cx="925970" cy="831850"/>
            </a:xfrm>
            <a:prstGeom prst="rect">
              <a:avLst/>
            </a:prstGeom>
          </p:spPr>
        </p:pic>
        <p:pic>
          <p:nvPicPr>
            <p:cNvPr id="18" name="object 18"/>
            <p:cNvPicPr/>
            <p:nvPr/>
          </p:nvPicPr>
          <p:blipFill>
            <a:blip r:embed="rId9" cstate="print"/>
            <a:stretch>
              <a:fillRect/>
            </a:stretch>
          </p:blipFill>
          <p:spPr>
            <a:xfrm>
              <a:off x="11030674" y="6064250"/>
              <a:ext cx="391363" cy="262889"/>
            </a:xfrm>
            <a:prstGeom prst="rect">
              <a:avLst/>
            </a:prstGeom>
          </p:spPr>
        </p:pic>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24800" y="3949465"/>
            <a:ext cx="1219200" cy="1194435"/>
            <a:chOff x="10566400" y="5265953"/>
            <a:chExt cx="1625600" cy="1592580"/>
          </a:xfrm>
        </p:grpSpPr>
        <p:sp>
          <p:nvSpPr>
            <p:cNvPr id="3" name="object 3"/>
            <p:cNvSpPr/>
            <p:nvPr/>
          </p:nvSpPr>
          <p:spPr>
            <a:xfrm>
              <a:off x="10566400" y="5265953"/>
              <a:ext cx="1625600" cy="1592580"/>
            </a:xfrm>
            <a:custGeom>
              <a:avLst/>
              <a:gdLst/>
              <a:ahLst/>
              <a:cxnLst/>
              <a:rect l="l" t="t" r="r" b="b"/>
              <a:pathLst>
                <a:path w="1625600" h="1592579">
                  <a:moveTo>
                    <a:pt x="1625600" y="1592046"/>
                  </a:moveTo>
                  <a:lnTo>
                    <a:pt x="0" y="1592046"/>
                  </a:lnTo>
                  <a:lnTo>
                    <a:pt x="137706" y="1522945"/>
                  </a:lnTo>
                  <a:lnTo>
                    <a:pt x="184763" y="1496959"/>
                  </a:lnTo>
                  <a:lnTo>
                    <a:pt x="231311" y="1470473"/>
                  </a:lnTo>
                  <a:lnTo>
                    <a:pt x="277344" y="1443492"/>
                  </a:lnTo>
                  <a:lnTo>
                    <a:pt x="322855" y="1416022"/>
                  </a:lnTo>
                  <a:lnTo>
                    <a:pt x="367837" y="1388068"/>
                  </a:lnTo>
                  <a:lnTo>
                    <a:pt x="412283" y="1359634"/>
                  </a:lnTo>
                  <a:lnTo>
                    <a:pt x="456187" y="1330726"/>
                  </a:lnTo>
                  <a:lnTo>
                    <a:pt x="499542" y="1301350"/>
                  </a:lnTo>
                  <a:lnTo>
                    <a:pt x="542341" y="1271509"/>
                  </a:lnTo>
                  <a:lnTo>
                    <a:pt x="584577" y="1241210"/>
                  </a:lnTo>
                  <a:lnTo>
                    <a:pt x="626245" y="1210457"/>
                  </a:lnTo>
                  <a:lnTo>
                    <a:pt x="667336" y="1179256"/>
                  </a:lnTo>
                  <a:lnTo>
                    <a:pt x="707845" y="1147612"/>
                  </a:lnTo>
                  <a:lnTo>
                    <a:pt x="747764" y="1115530"/>
                  </a:lnTo>
                  <a:lnTo>
                    <a:pt x="787088" y="1083015"/>
                  </a:lnTo>
                  <a:lnTo>
                    <a:pt x="825808" y="1050072"/>
                  </a:lnTo>
                  <a:lnTo>
                    <a:pt x="863919" y="1016706"/>
                  </a:lnTo>
                  <a:lnTo>
                    <a:pt x="901414" y="982923"/>
                  </a:lnTo>
                  <a:lnTo>
                    <a:pt x="938286" y="948727"/>
                  </a:lnTo>
                  <a:lnTo>
                    <a:pt x="974528" y="914124"/>
                  </a:lnTo>
                  <a:lnTo>
                    <a:pt x="1010134" y="879119"/>
                  </a:lnTo>
                  <a:lnTo>
                    <a:pt x="1045096" y="843717"/>
                  </a:lnTo>
                  <a:lnTo>
                    <a:pt x="1079409" y="807923"/>
                  </a:lnTo>
                  <a:lnTo>
                    <a:pt x="1113066" y="771742"/>
                  </a:lnTo>
                  <a:lnTo>
                    <a:pt x="1146059" y="735180"/>
                  </a:lnTo>
                  <a:lnTo>
                    <a:pt x="1178382" y="698242"/>
                  </a:lnTo>
                  <a:lnTo>
                    <a:pt x="1210028" y="660932"/>
                  </a:lnTo>
                  <a:lnTo>
                    <a:pt x="1240991" y="623256"/>
                  </a:lnTo>
                  <a:lnTo>
                    <a:pt x="1271264" y="585219"/>
                  </a:lnTo>
                  <a:lnTo>
                    <a:pt x="1300840" y="546826"/>
                  </a:lnTo>
                  <a:lnTo>
                    <a:pt x="1329713" y="508082"/>
                  </a:lnTo>
                  <a:lnTo>
                    <a:pt x="1357875" y="468993"/>
                  </a:lnTo>
                  <a:lnTo>
                    <a:pt x="1385320" y="429563"/>
                  </a:lnTo>
                  <a:lnTo>
                    <a:pt x="1412042" y="389798"/>
                  </a:lnTo>
                  <a:lnTo>
                    <a:pt x="1438033" y="349703"/>
                  </a:lnTo>
                  <a:lnTo>
                    <a:pt x="1463287" y="309283"/>
                  </a:lnTo>
                  <a:lnTo>
                    <a:pt x="1487797" y="268543"/>
                  </a:lnTo>
                  <a:lnTo>
                    <a:pt x="1511557" y="227488"/>
                  </a:lnTo>
                  <a:lnTo>
                    <a:pt x="1534559" y="186123"/>
                  </a:lnTo>
                  <a:lnTo>
                    <a:pt x="1556797" y="144454"/>
                  </a:lnTo>
                  <a:lnTo>
                    <a:pt x="1578265" y="102486"/>
                  </a:lnTo>
                  <a:lnTo>
                    <a:pt x="1598955" y="60223"/>
                  </a:lnTo>
                  <a:lnTo>
                    <a:pt x="1625600" y="0"/>
                  </a:lnTo>
                  <a:lnTo>
                    <a:pt x="1625600" y="1592046"/>
                  </a:lnTo>
                  <a:close/>
                </a:path>
              </a:pathLst>
            </a:custGeom>
            <a:solidFill>
              <a:srgbClr val="C1D7FA"/>
            </a:solidFill>
          </p:spPr>
          <p:txBody>
            <a:bodyPr wrap="square" lIns="0" tIns="0" rIns="0" bIns="0" rtlCol="0"/>
            <a:lstStyle/>
            <a:p>
              <a:pPr defTabSz="685800"/>
              <a:endParaRPr sz="1350" kern="0">
                <a:solidFill>
                  <a:sysClr val="windowText" lastClr="000000"/>
                </a:solidFill>
              </a:endParaRPr>
            </a:p>
          </p:txBody>
        </p:sp>
        <p:sp>
          <p:nvSpPr>
            <p:cNvPr id="4" name="object 4"/>
            <p:cNvSpPr/>
            <p:nvPr/>
          </p:nvSpPr>
          <p:spPr>
            <a:xfrm>
              <a:off x="11297323" y="5774537"/>
              <a:ext cx="894715" cy="1083945"/>
            </a:xfrm>
            <a:custGeom>
              <a:avLst/>
              <a:gdLst/>
              <a:ahLst/>
              <a:cxnLst/>
              <a:rect l="l" t="t" r="r" b="b"/>
              <a:pathLst>
                <a:path w="894715" h="1083945">
                  <a:moveTo>
                    <a:pt x="894676" y="1083462"/>
                  </a:moveTo>
                  <a:lnTo>
                    <a:pt x="0" y="1083462"/>
                  </a:lnTo>
                  <a:lnTo>
                    <a:pt x="60604" y="1037348"/>
                  </a:lnTo>
                  <a:lnTo>
                    <a:pt x="94972" y="1008528"/>
                  </a:lnTo>
                  <a:lnTo>
                    <a:pt x="129147" y="978828"/>
                  </a:lnTo>
                  <a:lnTo>
                    <a:pt x="163127" y="948256"/>
                  </a:lnTo>
                  <a:lnTo>
                    <a:pt x="196909" y="916816"/>
                  </a:lnTo>
                  <a:lnTo>
                    <a:pt x="230490" y="884516"/>
                  </a:lnTo>
                  <a:lnTo>
                    <a:pt x="263868" y="851361"/>
                  </a:lnTo>
                  <a:lnTo>
                    <a:pt x="297040" y="817357"/>
                  </a:lnTo>
                  <a:lnTo>
                    <a:pt x="330004" y="782511"/>
                  </a:lnTo>
                  <a:lnTo>
                    <a:pt x="362756" y="746829"/>
                  </a:lnTo>
                  <a:lnTo>
                    <a:pt x="395293" y="710316"/>
                  </a:lnTo>
                  <a:lnTo>
                    <a:pt x="427614" y="672979"/>
                  </a:lnTo>
                  <a:lnTo>
                    <a:pt x="459714" y="634825"/>
                  </a:lnTo>
                  <a:lnTo>
                    <a:pt x="491593" y="595858"/>
                  </a:lnTo>
                  <a:lnTo>
                    <a:pt x="523246" y="556086"/>
                  </a:lnTo>
                  <a:lnTo>
                    <a:pt x="554671" y="515514"/>
                  </a:lnTo>
                  <a:lnTo>
                    <a:pt x="585866" y="474148"/>
                  </a:lnTo>
                  <a:lnTo>
                    <a:pt x="616827" y="431996"/>
                  </a:lnTo>
                  <a:lnTo>
                    <a:pt x="647553" y="389061"/>
                  </a:lnTo>
                  <a:lnTo>
                    <a:pt x="678039" y="345352"/>
                  </a:lnTo>
                  <a:lnTo>
                    <a:pt x="708284" y="300874"/>
                  </a:lnTo>
                  <a:lnTo>
                    <a:pt x="738285" y="255633"/>
                  </a:lnTo>
                  <a:lnTo>
                    <a:pt x="768038" y="209635"/>
                  </a:lnTo>
                  <a:lnTo>
                    <a:pt x="797543" y="162887"/>
                  </a:lnTo>
                  <a:lnTo>
                    <a:pt x="826794" y="115394"/>
                  </a:lnTo>
                  <a:lnTo>
                    <a:pt x="855791" y="67162"/>
                  </a:lnTo>
                  <a:lnTo>
                    <a:pt x="884529" y="18199"/>
                  </a:lnTo>
                  <a:lnTo>
                    <a:pt x="894676" y="0"/>
                  </a:lnTo>
                  <a:lnTo>
                    <a:pt x="894676" y="1083462"/>
                  </a:lnTo>
                  <a:close/>
                </a:path>
              </a:pathLst>
            </a:custGeom>
            <a:solidFill>
              <a:srgbClr val="82B0F8"/>
            </a:solidFill>
          </p:spPr>
          <p:txBody>
            <a:bodyPr wrap="square" lIns="0" tIns="0" rIns="0" bIns="0" rtlCol="0"/>
            <a:lstStyle/>
            <a:p>
              <a:pPr defTabSz="685800"/>
              <a:endParaRPr sz="1350" kern="0">
                <a:solidFill>
                  <a:sysClr val="windowText" lastClr="000000"/>
                </a:solidFill>
              </a:endParaRPr>
            </a:p>
          </p:txBody>
        </p:sp>
        <p:sp>
          <p:nvSpPr>
            <p:cNvPr id="5" name="object 5"/>
            <p:cNvSpPr/>
            <p:nvPr/>
          </p:nvSpPr>
          <p:spPr>
            <a:xfrm>
              <a:off x="11514035" y="6036970"/>
              <a:ext cx="678180" cy="821055"/>
            </a:xfrm>
            <a:custGeom>
              <a:avLst/>
              <a:gdLst/>
              <a:ahLst/>
              <a:cxnLst/>
              <a:rect l="l" t="t" r="r" b="b"/>
              <a:pathLst>
                <a:path w="678179" h="821054">
                  <a:moveTo>
                    <a:pt x="677964" y="821029"/>
                  </a:moveTo>
                  <a:lnTo>
                    <a:pt x="0" y="821029"/>
                  </a:lnTo>
                  <a:lnTo>
                    <a:pt x="45910" y="786091"/>
                  </a:lnTo>
                  <a:lnTo>
                    <a:pt x="79739" y="757568"/>
                  </a:lnTo>
                  <a:lnTo>
                    <a:pt x="113320" y="727922"/>
                  </a:lnTo>
                  <a:lnTo>
                    <a:pt x="146648" y="697162"/>
                  </a:lnTo>
                  <a:lnTo>
                    <a:pt x="179721" y="665300"/>
                  </a:lnTo>
                  <a:lnTo>
                    <a:pt x="212532" y="632344"/>
                  </a:lnTo>
                  <a:lnTo>
                    <a:pt x="245077" y="598305"/>
                  </a:lnTo>
                  <a:lnTo>
                    <a:pt x="277352" y="563194"/>
                  </a:lnTo>
                  <a:lnTo>
                    <a:pt x="309352" y="527021"/>
                  </a:lnTo>
                  <a:lnTo>
                    <a:pt x="341073" y="489795"/>
                  </a:lnTo>
                  <a:lnTo>
                    <a:pt x="372510" y="451527"/>
                  </a:lnTo>
                  <a:lnTo>
                    <a:pt x="403658" y="412228"/>
                  </a:lnTo>
                  <a:lnTo>
                    <a:pt x="434514" y="371907"/>
                  </a:lnTo>
                  <a:lnTo>
                    <a:pt x="465072" y="330574"/>
                  </a:lnTo>
                  <a:lnTo>
                    <a:pt x="495328" y="288240"/>
                  </a:lnTo>
                  <a:lnTo>
                    <a:pt x="525277" y="244915"/>
                  </a:lnTo>
                  <a:lnTo>
                    <a:pt x="554915" y="200609"/>
                  </a:lnTo>
                  <a:lnTo>
                    <a:pt x="584238" y="155332"/>
                  </a:lnTo>
                  <a:lnTo>
                    <a:pt x="613241" y="109095"/>
                  </a:lnTo>
                  <a:lnTo>
                    <a:pt x="641919" y="61907"/>
                  </a:lnTo>
                  <a:lnTo>
                    <a:pt x="670267" y="13779"/>
                  </a:lnTo>
                  <a:lnTo>
                    <a:pt x="677964" y="0"/>
                  </a:lnTo>
                  <a:lnTo>
                    <a:pt x="677964" y="821029"/>
                  </a:lnTo>
                  <a:close/>
                </a:path>
              </a:pathLst>
            </a:custGeom>
            <a:solidFill>
              <a:srgbClr val="4488F4"/>
            </a:solidFill>
          </p:spPr>
          <p:txBody>
            <a:bodyPr wrap="square" lIns="0" tIns="0" rIns="0" bIns="0" rtlCol="0"/>
            <a:lstStyle/>
            <a:p>
              <a:pPr defTabSz="685800"/>
              <a:endParaRPr sz="1350" kern="0">
                <a:solidFill>
                  <a:sysClr val="windowText" lastClr="000000"/>
                </a:solidFill>
              </a:endParaRPr>
            </a:p>
          </p:txBody>
        </p:sp>
      </p:grpSp>
      <p:grpSp>
        <p:nvGrpSpPr>
          <p:cNvPr id="6" name="object 6"/>
          <p:cNvGrpSpPr/>
          <p:nvPr/>
        </p:nvGrpSpPr>
        <p:grpSpPr>
          <a:xfrm>
            <a:off x="495300" y="1140514"/>
            <a:ext cx="561975" cy="561975"/>
            <a:chOff x="660400" y="1520685"/>
            <a:chExt cx="749300" cy="749300"/>
          </a:xfrm>
        </p:grpSpPr>
        <p:sp>
          <p:nvSpPr>
            <p:cNvPr id="7" name="object 7"/>
            <p:cNvSpPr/>
            <p:nvPr/>
          </p:nvSpPr>
          <p:spPr>
            <a:xfrm>
              <a:off x="660400" y="1520685"/>
              <a:ext cx="749300" cy="749300"/>
            </a:xfrm>
            <a:custGeom>
              <a:avLst/>
              <a:gdLst/>
              <a:ahLst/>
              <a:cxnLst/>
              <a:rect l="l" t="t" r="r" b="b"/>
              <a:pathLst>
                <a:path w="749300" h="749300">
                  <a:moveTo>
                    <a:pt x="374396" y="748779"/>
                  </a:moveTo>
                  <a:lnTo>
                    <a:pt x="327430" y="745862"/>
                  </a:lnTo>
                  <a:lnTo>
                    <a:pt x="282207" y="737344"/>
                  </a:lnTo>
                  <a:lnTo>
                    <a:pt x="239075" y="723577"/>
                  </a:lnTo>
                  <a:lnTo>
                    <a:pt x="198386" y="704912"/>
                  </a:lnTo>
                  <a:lnTo>
                    <a:pt x="160491" y="681698"/>
                  </a:lnTo>
                  <a:lnTo>
                    <a:pt x="125741" y="654288"/>
                  </a:lnTo>
                  <a:lnTo>
                    <a:pt x="94486" y="623032"/>
                  </a:lnTo>
                  <a:lnTo>
                    <a:pt x="67077" y="588281"/>
                  </a:lnTo>
                  <a:lnTo>
                    <a:pt x="43864" y="550386"/>
                  </a:lnTo>
                  <a:lnTo>
                    <a:pt x="25200" y="509698"/>
                  </a:lnTo>
                  <a:lnTo>
                    <a:pt x="11433" y="466567"/>
                  </a:lnTo>
                  <a:lnTo>
                    <a:pt x="2916" y="421345"/>
                  </a:lnTo>
                  <a:lnTo>
                    <a:pt x="0" y="374383"/>
                  </a:lnTo>
                  <a:lnTo>
                    <a:pt x="0" y="0"/>
                  </a:lnTo>
                  <a:lnTo>
                    <a:pt x="374396" y="0"/>
                  </a:lnTo>
                  <a:lnTo>
                    <a:pt x="421358" y="2916"/>
                  </a:lnTo>
                  <a:lnTo>
                    <a:pt x="466581" y="11431"/>
                  </a:lnTo>
                  <a:lnTo>
                    <a:pt x="509715" y="25190"/>
                  </a:lnTo>
                  <a:lnTo>
                    <a:pt x="550411" y="43842"/>
                  </a:lnTo>
                  <a:lnTo>
                    <a:pt x="588319" y="67034"/>
                  </a:lnTo>
                  <a:lnTo>
                    <a:pt x="623091" y="94412"/>
                  </a:lnTo>
                  <a:lnTo>
                    <a:pt x="654375" y="125624"/>
                  </a:lnTo>
                  <a:lnTo>
                    <a:pt x="681824" y="160317"/>
                  </a:lnTo>
                  <a:lnTo>
                    <a:pt x="705087" y="198138"/>
                  </a:lnTo>
                  <a:lnTo>
                    <a:pt x="723816" y="238734"/>
                  </a:lnTo>
                  <a:lnTo>
                    <a:pt x="737660" y="281753"/>
                  </a:lnTo>
                  <a:lnTo>
                    <a:pt x="746271" y="326841"/>
                  </a:lnTo>
                  <a:lnTo>
                    <a:pt x="749300" y="373646"/>
                  </a:lnTo>
                  <a:lnTo>
                    <a:pt x="746271" y="420766"/>
                  </a:lnTo>
                  <a:lnTo>
                    <a:pt x="737660" y="466121"/>
                  </a:lnTo>
                  <a:lnTo>
                    <a:pt x="723816" y="509363"/>
                  </a:lnTo>
                  <a:lnTo>
                    <a:pt x="705087" y="550142"/>
                  </a:lnTo>
                  <a:lnTo>
                    <a:pt x="681824" y="588110"/>
                  </a:lnTo>
                  <a:lnTo>
                    <a:pt x="654375" y="622917"/>
                  </a:lnTo>
                  <a:lnTo>
                    <a:pt x="623091" y="654216"/>
                  </a:lnTo>
                  <a:lnTo>
                    <a:pt x="588319" y="681656"/>
                  </a:lnTo>
                  <a:lnTo>
                    <a:pt x="550411" y="704890"/>
                  </a:lnTo>
                  <a:lnTo>
                    <a:pt x="509715" y="723568"/>
                  </a:lnTo>
                  <a:lnTo>
                    <a:pt x="466581" y="737341"/>
                  </a:lnTo>
                  <a:lnTo>
                    <a:pt x="421358" y="745861"/>
                  </a:lnTo>
                  <a:lnTo>
                    <a:pt x="374396" y="748779"/>
                  </a:lnTo>
                  <a:close/>
                </a:path>
              </a:pathLst>
            </a:custGeom>
            <a:solidFill>
              <a:srgbClr val="0948AA"/>
            </a:solidFill>
          </p:spPr>
          <p:txBody>
            <a:bodyPr wrap="square" lIns="0" tIns="0" rIns="0" bIns="0" rtlCol="0"/>
            <a:lstStyle/>
            <a:p>
              <a:pPr defTabSz="685800"/>
              <a:endParaRPr sz="1350" kern="0">
                <a:solidFill>
                  <a:sysClr val="windowText" lastClr="000000"/>
                </a:solidFill>
              </a:endParaRPr>
            </a:p>
          </p:txBody>
        </p:sp>
        <p:sp>
          <p:nvSpPr>
            <p:cNvPr id="8" name="object 8"/>
            <p:cNvSpPr/>
            <p:nvPr/>
          </p:nvSpPr>
          <p:spPr>
            <a:xfrm>
              <a:off x="900595" y="1739290"/>
              <a:ext cx="304800" cy="287020"/>
            </a:xfrm>
            <a:custGeom>
              <a:avLst/>
              <a:gdLst/>
              <a:ahLst/>
              <a:cxnLst/>
              <a:rect l="l" t="t" r="r" b="b"/>
              <a:pathLst>
                <a:path w="304800" h="287019">
                  <a:moveTo>
                    <a:pt x="273354" y="278752"/>
                  </a:moveTo>
                  <a:lnTo>
                    <a:pt x="267538" y="278752"/>
                  </a:lnTo>
                  <a:lnTo>
                    <a:pt x="264592" y="277622"/>
                  </a:lnTo>
                  <a:lnTo>
                    <a:pt x="262432" y="275424"/>
                  </a:lnTo>
                  <a:lnTo>
                    <a:pt x="212953" y="225945"/>
                  </a:lnTo>
                  <a:lnTo>
                    <a:pt x="212953" y="218770"/>
                  </a:lnTo>
                  <a:lnTo>
                    <a:pt x="219583" y="212140"/>
                  </a:lnTo>
                  <a:lnTo>
                    <a:pt x="222478" y="211035"/>
                  </a:lnTo>
                  <a:lnTo>
                    <a:pt x="228282" y="211035"/>
                  </a:lnTo>
                  <a:lnTo>
                    <a:pt x="231178" y="212140"/>
                  </a:lnTo>
                  <a:lnTo>
                    <a:pt x="282867" y="263829"/>
                  </a:lnTo>
                  <a:lnTo>
                    <a:pt x="282867" y="271005"/>
                  </a:lnTo>
                  <a:lnTo>
                    <a:pt x="276263" y="277622"/>
                  </a:lnTo>
                  <a:lnTo>
                    <a:pt x="273354" y="278752"/>
                  </a:lnTo>
                  <a:close/>
                </a:path>
                <a:path w="304800" h="287019">
                  <a:moveTo>
                    <a:pt x="299224" y="166077"/>
                  </a:moveTo>
                  <a:lnTo>
                    <a:pt x="219113" y="166077"/>
                  </a:lnTo>
                  <a:lnTo>
                    <a:pt x="214045" y="161010"/>
                  </a:lnTo>
                  <a:lnTo>
                    <a:pt x="214045" y="148475"/>
                  </a:lnTo>
                  <a:lnTo>
                    <a:pt x="219113" y="143408"/>
                  </a:lnTo>
                  <a:lnTo>
                    <a:pt x="299262" y="143408"/>
                  </a:lnTo>
                  <a:lnTo>
                    <a:pt x="304330" y="148475"/>
                  </a:lnTo>
                  <a:lnTo>
                    <a:pt x="304330" y="161010"/>
                  </a:lnTo>
                  <a:lnTo>
                    <a:pt x="299224" y="166077"/>
                  </a:lnTo>
                  <a:close/>
                </a:path>
                <a:path w="304800" h="287019">
                  <a:moveTo>
                    <a:pt x="228295" y="98463"/>
                  </a:moveTo>
                  <a:lnTo>
                    <a:pt x="222478" y="98463"/>
                  </a:lnTo>
                  <a:lnTo>
                    <a:pt x="219570" y="97370"/>
                  </a:lnTo>
                  <a:lnTo>
                    <a:pt x="212953" y="90728"/>
                  </a:lnTo>
                  <a:lnTo>
                    <a:pt x="212953" y="83540"/>
                  </a:lnTo>
                  <a:lnTo>
                    <a:pt x="264642" y="31851"/>
                  </a:lnTo>
                  <a:lnTo>
                    <a:pt x="267550" y="30746"/>
                  </a:lnTo>
                  <a:lnTo>
                    <a:pt x="273342" y="30746"/>
                  </a:lnTo>
                  <a:lnTo>
                    <a:pt x="276237" y="31851"/>
                  </a:lnTo>
                  <a:lnTo>
                    <a:pt x="282867" y="38481"/>
                  </a:lnTo>
                  <a:lnTo>
                    <a:pt x="282867" y="45656"/>
                  </a:lnTo>
                  <a:lnTo>
                    <a:pt x="233387" y="95148"/>
                  </a:lnTo>
                  <a:lnTo>
                    <a:pt x="231203" y="97370"/>
                  </a:lnTo>
                  <a:lnTo>
                    <a:pt x="228295" y="98463"/>
                  </a:lnTo>
                  <a:close/>
                </a:path>
                <a:path w="304800" h="287019">
                  <a:moveTo>
                    <a:pt x="152374" y="286905"/>
                  </a:moveTo>
                  <a:lnTo>
                    <a:pt x="136131" y="286905"/>
                  </a:lnTo>
                  <a:lnTo>
                    <a:pt x="128155" y="284873"/>
                  </a:lnTo>
                  <a:lnTo>
                    <a:pt x="24244" y="226479"/>
                  </a:lnTo>
                  <a:lnTo>
                    <a:pt x="0" y="185038"/>
                  </a:lnTo>
                  <a:lnTo>
                    <a:pt x="0" y="101942"/>
                  </a:lnTo>
                  <a:lnTo>
                    <a:pt x="24244" y="60502"/>
                  </a:lnTo>
                  <a:lnTo>
                    <a:pt x="128270" y="2057"/>
                  </a:lnTo>
                  <a:lnTo>
                    <a:pt x="136410" y="0"/>
                  </a:lnTo>
                  <a:lnTo>
                    <a:pt x="152088" y="0"/>
                  </a:lnTo>
                  <a:lnTo>
                    <a:pt x="185413" y="23980"/>
                  </a:lnTo>
                  <a:lnTo>
                    <a:pt x="191655" y="47663"/>
                  </a:lnTo>
                  <a:lnTo>
                    <a:pt x="191655" y="239356"/>
                  </a:lnTo>
                  <a:lnTo>
                    <a:pt x="168122" y="280377"/>
                  </a:lnTo>
                  <a:lnTo>
                    <a:pt x="152374" y="286905"/>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grpSp>
      <p:grpSp>
        <p:nvGrpSpPr>
          <p:cNvPr id="9" name="object 9"/>
          <p:cNvGrpSpPr/>
          <p:nvPr/>
        </p:nvGrpSpPr>
        <p:grpSpPr>
          <a:xfrm>
            <a:off x="2123980" y="2423141"/>
            <a:ext cx="562451" cy="561975"/>
            <a:chOff x="2831973" y="3230854"/>
            <a:chExt cx="749935" cy="749300"/>
          </a:xfrm>
        </p:grpSpPr>
        <p:sp>
          <p:nvSpPr>
            <p:cNvPr id="10" name="object 10"/>
            <p:cNvSpPr/>
            <p:nvPr/>
          </p:nvSpPr>
          <p:spPr>
            <a:xfrm>
              <a:off x="2831973" y="3230854"/>
              <a:ext cx="749935" cy="749300"/>
            </a:xfrm>
            <a:custGeom>
              <a:avLst/>
              <a:gdLst/>
              <a:ahLst/>
              <a:cxnLst/>
              <a:rect l="l" t="t" r="r" b="b"/>
              <a:pathLst>
                <a:path w="749935" h="749300">
                  <a:moveTo>
                    <a:pt x="374395" y="748779"/>
                  </a:moveTo>
                  <a:lnTo>
                    <a:pt x="327430" y="745862"/>
                  </a:lnTo>
                  <a:lnTo>
                    <a:pt x="282207" y="737345"/>
                  </a:lnTo>
                  <a:lnTo>
                    <a:pt x="239075" y="723579"/>
                  </a:lnTo>
                  <a:lnTo>
                    <a:pt x="198386" y="704914"/>
                  </a:lnTo>
                  <a:lnTo>
                    <a:pt x="160491" y="681702"/>
                  </a:lnTo>
                  <a:lnTo>
                    <a:pt x="125741" y="654294"/>
                  </a:lnTo>
                  <a:lnTo>
                    <a:pt x="94486" y="623039"/>
                  </a:lnTo>
                  <a:lnTo>
                    <a:pt x="67077" y="588290"/>
                  </a:lnTo>
                  <a:lnTo>
                    <a:pt x="43864" y="550396"/>
                  </a:lnTo>
                  <a:lnTo>
                    <a:pt x="25200" y="509709"/>
                  </a:lnTo>
                  <a:lnTo>
                    <a:pt x="11433" y="466579"/>
                  </a:lnTo>
                  <a:lnTo>
                    <a:pt x="2916" y="421358"/>
                  </a:lnTo>
                  <a:lnTo>
                    <a:pt x="0" y="374395"/>
                  </a:lnTo>
                  <a:lnTo>
                    <a:pt x="0" y="0"/>
                  </a:lnTo>
                  <a:lnTo>
                    <a:pt x="374395" y="0"/>
                  </a:lnTo>
                  <a:lnTo>
                    <a:pt x="421358" y="2917"/>
                  </a:lnTo>
                  <a:lnTo>
                    <a:pt x="466582" y="11435"/>
                  </a:lnTo>
                  <a:lnTo>
                    <a:pt x="509717" y="25206"/>
                  </a:lnTo>
                  <a:lnTo>
                    <a:pt x="550415" y="43880"/>
                  </a:lnTo>
                  <a:lnTo>
                    <a:pt x="588327" y="67107"/>
                  </a:lnTo>
                  <a:lnTo>
                    <a:pt x="623103" y="94538"/>
                  </a:lnTo>
                  <a:lnTo>
                    <a:pt x="654395" y="125824"/>
                  </a:lnTo>
                  <a:lnTo>
                    <a:pt x="681853" y="160616"/>
                  </a:lnTo>
                  <a:lnTo>
                    <a:pt x="705129" y="198563"/>
                  </a:lnTo>
                  <a:lnTo>
                    <a:pt x="723874" y="239318"/>
                  </a:lnTo>
                  <a:lnTo>
                    <a:pt x="737737" y="282530"/>
                  </a:lnTo>
                  <a:lnTo>
                    <a:pt x="746371" y="327850"/>
                  </a:lnTo>
                  <a:lnTo>
                    <a:pt x="749426" y="374929"/>
                  </a:lnTo>
                  <a:lnTo>
                    <a:pt x="746371" y="421777"/>
                  </a:lnTo>
                  <a:lnTo>
                    <a:pt x="737737" y="466902"/>
                  </a:lnTo>
                  <a:lnTo>
                    <a:pt x="723874" y="509952"/>
                  </a:lnTo>
                  <a:lnTo>
                    <a:pt x="705129" y="550573"/>
                  </a:lnTo>
                  <a:lnTo>
                    <a:pt x="681853" y="588414"/>
                  </a:lnTo>
                  <a:lnTo>
                    <a:pt x="654395" y="623123"/>
                  </a:lnTo>
                  <a:lnTo>
                    <a:pt x="623103" y="654346"/>
                  </a:lnTo>
                  <a:lnTo>
                    <a:pt x="588327" y="681733"/>
                  </a:lnTo>
                  <a:lnTo>
                    <a:pt x="550415" y="704930"/>
                  </a:lnTo>
                  <a:lnTo>
                    <a:pt x="509717" y="723585"/>
                  </a:lnTo>
                  <a:lnTo>
                    <a:pt x="466582" y="737347"/>
                  </a:lnTo>
                  <a:lnTo>
                    <a:pt x="421358" y="745862"/>
                  </a:lnTo>
                  <a:lnTo>
                    <a:pt x="374395" y="748779"/>
                  </a:lnTo>
                  <a:close/>
                </a:path>
              </a:pathLst>
            </a:custGeom>
            <a:solidFill>
              <a:srgbClr val="D7A425"/>
            </a:solidFill>
          </p:spPr>
          <p:txBody>
            <a:bodyPr wrap="square" lIns="0" tIns="0" rIns="0" bIns="0" rtlCol="0"/>
            <a:lstStyle/>
            <a:p>
              <a:pPr defTabSz="685800"/>
              <a:endParaRPr sz="1350" kern="0">
                <a:solidFill>
                  <a:sysClr val="windowText" lastClr="000000"/>
                </a:solidFill>
              </a:endParaRPr>
            </a:p>
          </p:txBody>
        </p:sp>
        <p:sp>
          <p:nvSpPr>
            <p:cNvPr id="11" name="object 11"/>
            <p:cNvSpPr/>
            <p:nvPr/>
          </p:nvSpPr>
          <p:spPr>
            <a:xfrm>
              <a:off x="3045091" y="3464483"/>
              <a:ext cx="304800" cy="281940"/>
            </a:xfrm>
            <a:custGeom>
              <a:avLst/>
              <a:gdLst/>
              <a:ahLst/>
              <a:cxnLst/>
              <a:rect l="l" t="t" r="r" b="b"/>
              <a:pathLst>
                <a:path w="304800" h="281939">
                  <a:moveTo>
                    <a:pt x="101917" y="89636"/>
                  </a:moveTo>
                  <a:lnTo>
                    <a:pt x="89750" y="89636"/>
                  </a:lnTo>
                  <a:lnTo>
                    <a:pt x="84836" y="84683"/>
                  </a:lnTo>
                  <a:lnTo>
                    <a:pt x="84836" y="4914"/>
                  </a:lnTo>
                  <a:lnTo>
                    <a:pt x="89750" y="0"/>
                  </a:lnTo>
                  <a:lnTo>
                    <a:pt x="101917" y="0"/>
                  </a:lnTo>
                  <a:lnTo>
                    <a:pt x="106832" y="4914"/>
                  </a:lnTo>
                  <a:lnTo>
                    <a:pt x="106832" y="84683"/>
                  </a:lnTo>
                  <a:lnTo>
                    <a:pt x="101917" y="89636"/>
                  </a:lnTo>
                  <a:close/>
                </a:path>
                <a:path w="304800" h="281939">
                  <a:moveTo>
                    <a:pt x="214617" y="89636"/>
                  </a:moveTo>
                  <a:lnTo>
                    <a:pt x="202438" y="89636"/>
                  </a:lnTo>
                  <a:lnTo>
                    <a:pt x="197535" y="84683"/>
                  </a:lnTo>
                  <a:lnTo>
                    <a:pt x="197535" y="4914"/>
                  </a:lnTo>
                  <a:lnTo>
                    <a:pt x="202438" y="0"/>
                  </a:lnTo>
                  <a:lnTo>
                    <a:pt x="214617" y="0"/>
                  </a:lnTo>
                  <a:lnTo>
                    <a:pt x="219532" y="4914"/>
                  </a:lnTo>
                  <a:lnTo>
                    <a:pt x="219532" y="84683"/>
                  </a:lnTo>
                  <a:lnTo>
                    <a:pt x="214617" y="89636"/>
                  </a:lnTo>
                  <a:close/>
                </a:path>
                <a:path w="304800" h="281939">
                  <a:moveTo>
                    <a:pt x="268135" y="281520"/>
                  </a:moveTo>
                  <a:lnTo>
                    <a:pt x="36182" y="281520"/>
                  </a:lnTo>
                  <a:lnTo>
                    <a:pt x="22133" y="278667"/>
                  </a:lnTo>
                  <a:lnTo>
                    <a:pt x="10628" y="270897"/>
                  </a:lnTo>
                  <a:lnTo>
                    <a:pt x="2854" y="259393"/>
                  </a:lnTo>
                  <a:lnTo>
                    <a:pt x="0" y="245338"/>
                  </a:lnTo>
                  <a:lnTo>
                    <a:pt x="0" y="69735"/>
                  </a:lnTo>
                  <a:lnTo>
                    <a:pt x="22138" y="36385"/>
                  </a:lnTo>
                  <a:lnTo>
                    <a:pt x="36220" y="33540"/>
                  </a:lnTo>
                  <a:lnTo>
                    <a:pt x="79883" y="33540"/>
                  </a:lnTo>
                  <a:lnTo>
                    <a:pt x="79883" y="55537"/>
                  </a:lnTo>
                  <a:lnTo>
                    <a:pt x="28409" y="55537"/>
                  </a:lnTo>
                  <a:lnTo>
                    <a:pt x="22034" y="61887"/>
                  </a:lnTo>
                  <a:lnTo>
                    <a:pt x="22034" y="108483"/>
                  </a:lnTo>
                  <a:lnTo>
                    <a:pt x="304330" y="108483"/>
                  </a:lnTo>
                  <a:lnTo>
                    <a:pt x="304330" y="245338"/>
                  </a:lnTo>
                  <a:lnTo>
                    <a:pt x="301474" y="259393"/>
                  </a:lnTo>
                  <a:lnTo>
                    <a:pt x="293700" y="270897"/>
                  </a:lnTo>
                  <a:lnTo>
                    <a:pt x="282191" y="278667"/>
                  </a:lnTo>
                  <a:lnTo>
                    <a:pt x="268135" y="281520"/>
                  </a:lnTo>
                  <a:close/>
                </a:path>
                <a:path w="304800" h="281939">
                  <a:moveTo>
                    <a:pt x="192887" y="55537"/>
                  </a:moveTo>
                  <a:lnTo>
                    <a:pt x="110464" y="55537"/>
                  </a:lnTo>
                  <a:lnTo>
                    <a:pt x="110464" y="33540"/>
                  </a:lnTo>
                  <a:lnTo>
                    <a:pt x="192887" y="33540"/>
                  </a:lnTo>
                  <a:lnTo>
                    <a:pt x="192887" y="55537"/>
                  </a:lnTo>
                  <a:close/>
                </a:path>
                <a:path w="304800" h="281939">
                  <a:moveTo>
                    <a:pt x="304330" y="108483"/>
                  </a:moveTo>
                  <a:lnTo>
                    <a:pt x="282320" y="108483"/>
                  </a:lnTo>
                  <a:lnTo>
                    <a:pt x="282283" y="61887"/>
                  </a:lnTo>
                  <a:lnTo>
                    <a:pt x="275983" y="55537"/>
                  </a:lnTo>
                  <a:lnTo>
                    <a:pt x="223469" y="55537"/>
                  </a:lnTo>
                  <a:lnTo>
                    <a:pt x="223469" y="33540"/>
                  </a:lnTo>
                  <a:lnTo>
                    <a:pt x="268135" y="33540"/>
                  </a:lnTo>
                  <a:lnTo>
                    <a:pt x="282223" y="36385"/>
                  </a:lnTo>
                  <a:lnTo>
                    <a:pt x="293728" y="44142"/>
                  </a:lnTo>
                  <a:lnTo>
                    <a:pt x="301411" y="55537"/>
                  </a:lnTo>
                  <a:lnTo>
                    <a:pt x="302745" y="61887"/>
                  </a:lnTo>
                  <a:lnTo>
                    <a:pt x="304330" y="69735"/>
                  </a:lnTo>
                  <a:lnTo>
                    <a:pt x="304330" y="108483"/>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grpSp>
      <p:sp>
        <p:nvSpPr>
          <p:cNvPr id="12" name="object 12"/>
          <p:cNvSpPr/>
          <p:nvPr/>
        </p:nvSpPr>
        <p:spPr>
          <a:xfrm>
            <a:off x="1" y="2096262"/>
            <a:ext cx="5570219" cy="34290"/>
          </a:xfrm>
          <a:custGeom>
            <a:avLst/>
            <a:gdLst/>
            <a:ahLst/>
            <a:cxnLst/>
            <a:rect l="l" t="t" r="r" b="b"/>
            <a:pathLst>
              <a:path w="7426959" h="45719">
                <a:moveTo>
                  <a:pt x="7426452" y="45719"/>
                </a:moveTo>
                <a:lnTo>
                  <a:pt x="0" y="45719"/>
                </a:lnTo>
                <a:lnTo>
                  <a:pt x="0" y="0"/>
                </a:lnTo>
                <a:lnTo>
                  <a:pt x="7426452" y="0"/>
                </a:lnTo>
                <a:lnTo>
                  <a:pt x="7426452" y="45719"/>
                </a:lnTo>
                <a:close/>
              </a:path>
            </a:pathLst>
          </a:custGeom>
          <a:solidFill>
            <a:srgbClr val="0948AA"/>
          </a:solidFill>
        </p:spPr>
        <p:txBody>
          <a:bodyPr wrap="square" lIns="0" tIns="0" rIns="0" bIns="0" rtlCol="0"/>
          <a:lstStyle/>
          <a:p>
            <a:pPr defTabSz="685800"/>
            <a:endParaRPr sz="1350" kern="0">
              <a:solidFill>
                <a:sysClr val="windowText" lastClr="000000"/>
              </a:solidFill>
            </a:endParaRPr>
          </a:p>
        </p:txBody>
      </p:sp>
      <p:grpSp>
        <p:nvGrpSpPr>
          <p:cNvPr id="13" name="object 13"/>
          <p:cNvGrpSpPr/>
          <p:nvPr/>
        </p:nvGrpSpPr>
        <p:grpSpPr>
          <a:xfrm>
            <a:off x="0" y="4616101"/>
            <a:ext cx="8706803" cy="134779"/>
            <a:chOff x="0" y="6154801"/>
            <a:chExt cx="11609070" cy="179705"/>
          </a:xfrm>
        </p:grpSpPr>
        <p:sp>
          <p:nvSpPr>
            <p:cNvPr id="14" name="object 14"/>
            <p:cNvSpPr/>
            <p:nvPr/>
          </p:nvSpPr>
          <p:spPr>
            <a:xfrm>
              <a:off x="0" y="6228588"/>
              <a:ext cx="11518900" cy="45720"/>
            </a:xfrm>
            <a:custGeom>
              <a:avLst/>
              <a:gdLst/>
              <a:ahLst/>
              <a:cxnLst/>
              <a:rect l="l" t="t" r="r" b="b"/>
              <a:pathLst>
                <a:path w="11518900" h="45720">
                  <a:moveTo>
                    <a:pt x="11518392" y="45720"/>
                  </a:moveTo>
                  <a:lnTo>
                    <a:pt x="0" y="45720"/>
                  </a:lnTo>
                  <a:lnTo>
                    <a:pt x="0" y="0"/>
                  </a:lnTo>
                  <a:lnTo>
                    <a:pt x="11518392" y="0"/>
                  </a:lnTo>
                  <a:lnTo>
                    <a:pt x="11518392" y="45720"/>
                  </a:lnTo>
                  <a:close/>
                </a:path>
              </a:pathLst>
            </a:custGeom>
            <a:solidFill>
              <a:srgbClr val="0948AA"/>
            </a:solidFill>
          </p:spPr>
          <p:txBody>
            <a:bodyPr wrap="square" lIns="0" tIns="0" rIns="0" bIns="0" rtlCol="0"/>
            <a:lstStyle/>
            <a:p>
              <a:pPr defTabSz="685800"/>
              <a:endParaRPr sz="1350" kern="0">
                <a:solidFill>
                  <a:sysClr val="windowText" lastClr="000000"/>
                </a:solidFill>
              </a:endParaRPr>
            </a:p>
          </p:txBody>
        </p:sp>
        <p:pic>
          <p:nvPicPr>
            <p:cNvPr id="15" name="object 15"/>
            <p:cNvPicPr/>
            <p:nvPr/>
          </p:nvPicPr>
          <p:blipFill>
            <a:blip r:embed="rId2" cstate="print"/>
            <a:stretch>
              <a:fillRect/>
            </a:stretch>
          </p:blipFill>
          <p:spPr>
            <a:xfrm>
              <a:off x="11428476" y="6154801"/>
              <a:ext cx="180276" cy="179704"/>
            </a:xfrm>
            <a:prstGeom prst="rect">
              <a:avLst/>
            </a:prstGeom>
          </p:spPr>
        </p:pic>
      </p:grpSp>
      <p:sp>
        <p:nvSpPr>
          <p:cNvPr id="16" name="object 16"/>
          <p:cNvSpPr txBox="1"/>
          <p:nvPr/>
        </p:nvSpPr>
        <p:spPr>
          <a:xfrm>
            <a:off x="4208650" y="3694861"/>
            <a:ext cx="4250055" cy="814038"/>
          </a:xfrm>
          <a:prstGeom prst="rect">
            <a:avLst/>
          </a:prstGeom>
        </p:spPr>
        <p:txBody>
          <a:bodyPr vert="horz" wrap="square" lIns="0" tIns="9049" rIns="0" bIns="0" rtlCol="0">
            <a:spAutoFit/>
          </a:bodyPr>
          <a:lstStyle/>
          <a:p>
            <a:pPr marL="9525" defTabSz="685800">
              <a:spcBef>
                <a:spcPts val="71"/>
              </a:spcBef>
            </a:pPr>
            <a:r>
              <a:rPr sz="1200" b="1" kern="0" dirty="0">
                <a:solidFill>
                  <a:sysClr val="windowText" lastClr="000000"/>
                </a:solidFill>
                <a:latin typeface="Arial"/>
                <a:cs typeface="Arial"/>
              </a:rPr>
              <a:t>Overall</a:t>
            </a:r>
            <a:r>
              <a:rPr sz="1200" b="1" kern="0" spc="49" dirty="0">
                <a:solidFill>
                  <a:sysClr val="windowText" lastClr="000000"/>
                </a:solidFill>
                <a:latin typeface="Arial"/>
                <a:cs typeface="Arial"/>
              </a:rPr>
              <a:t> </a:t>
            </a:r>
            <a:r>
              <a:rPr sz="1200" b="1" kern="0" dirty="0">
                <a:solidFill>
                  <a:sysClr val="windowText" lastClr="000000"/>
                </a:solidFill>
                <a:latin typeface="Arial"/>
                <a:cs typeface="Arial"/>
              </a:rPr>
              <a:t>Limitations</a:t>
            </a:r>
            <a:r>
              <a:rPr sz="1200" b="1" kern="0" spc="49" dirty="0">
                <a:solidFill>
                  <a:sysClr val="windowText" lastClr="000000"/>
                </a:solidFill>
                <a:latin typeface="Arial"/>
                <a:cs typeface="Arial"/>
              </a:rPr>
              <a:t> </a:t>
            </a:r>
            <a:r>
              <a:rPr sz="1200" b="1" kern="0" dirty="0">
                <a:solidFill>
                  <a:sysClr val="windowText" lastClr="000000"/>
                </a:solidFill>
                <a:latin typeface="Arial"/>
                <a:cs typeface="Arial"/>
              </a:rPr>
              <a:t>of</a:t>
            </a:r>
            <a:r>
              <a:rPr sz="1200" b="1" kern="0" spc="49" dirty="0">
                <a:solidFill>
                  <a:sysClr val="windowText" lastClr="000000"/>
                </a:solidFill>
                <a:latin typeface="Arial"/>
                <a:cs typeface="Arial"/>
              </a:rPr>
              <a:t> </a:t>
            </a:r>
            <a:r>
              <a:rPr sz="1200" b="1" kern="0" spc="-15" dirty="0">
                <a:solidFill>
                  <a:sysClr val="windowText" lastClr="000000"/>
                </a:solidFill>
                <a:latin typeface="Arial"/>
                <a:cs typeface="Arial"/>
              </a:rPr>
              <a:t>CoT</a:t>
            </a:r>
            <a:r>
              <a:rPr sz="1200" b="1" kern="0" spc="45" dirty="0">
                <a:solidFill>
                  <a:sysClr val="windowText" lastClr="000000"/>
                </a:solidFill>
                <a:latin typeface="Arial"/>
                <a:cs typeface="Arial"/>
              </a:rPr>
              <a:t> </a:t>
            </a:r>
            <a:r>
              <a:rPr sz="1200" b="1" kern="0" dirty="0">
                <a:solidFill>
                  <a:sysClr val="windowText" lastClr="000000"/>
                </a:solidFill>
                <a:latin typeface="Arial"/>
                <a:cs typeface="Arial"/>
              </a:rPr>
              <a:t>for</a:t>
            </a:r>
            <a:r>
              <a:rPr sz="1200" b="1" kern="0" spc="56" dirty="0">
                <a:solidFill>
                  <a:sysClr val="windowText" lastClr="000000"/>
                </a:solidFill>
                <a:latin typeface="Arial"/>
                <a:cs typeface="Arial"/>
              </a:rPr>
              <a:t> </a:t>
            </a:r>
            <a:r>
              <a:rPr sz="1200" b="1" kern="0" spc="-26" dirty="0">
                <a:solidFill>
                  <a:sysClr val="windowText" lastClr="000000"/>
                </a:solidFill>
                <a:latin typeface="Arial"/>
                <a:cs typeface="Arial"/>
              </a:rPr>
              <a:t>AI</a:t>
            </a:r>
            <a:r>
              <a:rPr sz="1200" b="1" kern="0" spc="49" dirty="0">
                <a:solidFill>
                  <a:sysClr val="windowText" lastClr="000000"/>
                </a:solidFill>
                <a:latin typeface="Arial"/>
                <a:cs typeface="Arial"/>
              </a:rPr>
              <a:t> </a:t>
            </a:r>
            <a:r>
              <a:rPr sz="1200" b="1" kern="0" spc="-8" dirty="0">
                <a:solidFill>
                  <a:sysClr val="windowText" lastClr="000000"/>
                </a:solidFill>
                <a:latin typeface="Arial"/>
                <a:cs typeface="Arial"/>
              </a:rPr>
              <a:t>Safety</a:t>
            </a:r>
            <a:endParaRPr sz="1200" kern="0">
              <a:solidFill>
                <a:sysClr val="windowText" lastClr="000000"/>
              </a:solidFill>
              <a:latin typeface="Arial"/>
              <a:cs typeface="Arial"/>
            </a:endParaRPr>
          </a:p>
          <a:p>
            <a:pPr marL="9525" marR="3810" defTabSz="685800">
              <a:lnSpc>
                <a:spcPct val="153400"/>
              </a:lnSpc>
              <a:spcBef>
                <a:spcPts val="296"/>
              </a:spcBef>
            </a:pPr>
            <a:r>
              <a:rPr sz="638" kern="0" dirty="0">
                <a:solidFill>
                  <a:sysClr val="windowText" lastClr="000000"/>
                </a:solidFill>
                <a:latin typeface="Arial MT"/>
                <a:cs typeface="Arial MT"/>
              </a:rPr>
              <a:t>In</a:t>
            </a:r>
            <a:r>
              <a:rPr sz="638" kern="0" spc="71" dirty="0">
                <a:solidFill>
                  <a:sysClr val="windowText" lastClr="000000"/>
                </a:solidFill>
                <a:latin typeface="Arial MT"/>
                <a:cs typeface="Arial MT"/>
              </a:rPr>
              <a:t> </a:t>
            </a:r>
            <a:r>
              <a:rPr sz="638" kern="0" dirty="0">
                <a:solidFill>
                  <a:sysClr val="windowText" lastClr="000000"/>
                </a:solidFill>
                <a:latin typeface="Arial MT"/>
                <a:cs typeface="Arial MT"/>
              </a:rPr>
              <a:t>conclusion,</a:t>
            </a:r>
            <a:r>
              <a:rPr sz="638" kern="0" spc="79" dirty="0">
                <a:solidFill>
                  <a:sysClr val="windowText" lastClr="000000"/>
                </a:solidFill>
                <a:latin typeface="Arial MT"/>
                <a:cs typeface="Arial MT"/>
              </a:rPr>
              <a:t> </a:t>
            </a:r>
            <a:r>
              <a:rPr sz="638" kern="0" spc="-8" dirty="0">
                <a:solidFill>
                  <a:sysClr val="windowText" lastClr="000000"/>
                </a:solidFill>
                <a:latin typeface="Arial MT"/>
                <a:cs typeface="Arial MT"/>
              </a:rPr>
              <a:t>CoT</a:t>
            </a:r>
            <a:r>
              <a:rPr sz="638" kern="0" spc="75" dirty="0">
                <a:solidFill>
                  <a:sysClr val="windowText" lastClr="000000"/>
                </a:solidFill>
                <a:latin typeface="Arial MT"/>
                <a:cs typeface="Arial MT"/>
              </a:rPr>
              <a:t> </a:t>
            </a:r>
            <a:r>
              <a:rPr sz="638" kern="0" dirty="0">
                <a:solidFill>
                  <a:sysClr val="windowText" lastClr="000000"/>
                </a:solidFill>
                <a:latin typeface="Arial MT"/>
                <a:cs typeface="Arial MT"/>
              </a:rPr>
              <a:t>has</a:t>
            </a:r>
            <a:r>
              <a:rPr sz="638" kern="0" spc="79" dirty="0">
                <a:solidFill>
                  <a:sysClr val="windowText" lastClr="000000"/>
                </a:solidFill>
                <a:latin typeface="Arial MT"/>
                <a:cs typeface="Arial MT"/>
              </a:rPr>
              <a:t> </a:t>
            </a:r>
            <a:r>
              <a:rPr sz="638" kern="0" dirty="0">
                <a:solidFill>
                  <a:sysClr val="windowText" lastClr="000000"/>
                </a:solidFill>
                <a:latin typeface="Arial MT"/>
                <a:cs typeface="Arial MT"/>
              </a:rPr>
              <a:t>certain</a:t>
            </a:r>
            <a:r>
              <a:rPr sz="638" kern="0" spc="71" dirty="0">
                <a:solidFill>
                  <a:sysClr val="windowText" lastClr="000000"/>
                </a:solidFill>
                <a:latin typeface="Arial MT"/>
                <a:cs typeface="Arial MT"/>
              </a:rPr>
              <a:t> </a:t>
            </a:r>
            <a:r>
              <a:rPr sz="638" kern="0" dirty="0">
                <a:solidFill>
                  <a:sysClr val="windowText" lastClr="000000"/>
                </a:solidFill>
                <a:latin typeface="Arial MT"/>
                <a:cs typeface="Arial MT"/>
              </a:rPr>
              <a:t>limitations</a:t>
            </a:r>
            <a:r>
              <a:rPr sz="638" kern="0" spc="83" dirty="0">
                <a:solidFill>
                  <a:sysClr val="windowText" lastClr="000000"/>
                </a:solidFill>
                <a:latin typeface="Arial MT"/>
                <a:cs typeface="Arial MT"/>
              </a:rPr>
              <a:t> </a:t>
            </a:r>
            <a:r>
              <a:rPr sz="638" kern="0" dirty="0">
                <a:solidFill>
                  <a:sysClr val="windowText" lastClr="000000"/>
                </a:solidFill>
                <a:latin typeface="Arial MT"/>
                <a:cs typeface="Arial MT"/>
              </a:rPr>
              <a:t>in</a:t>
            </a:r>
            <a:r>
              <a:rPr sz="638" kern="0" spc="71" dirty="0">
                <a:solidFill>
                  <a:sysClr val="windowText" lastClr="000000"/>
                </a:solidFill>
                <a:latin typeface="Arial MT"/>
                <a:cs typeface="Arial MT"/>
              </a:rPr>
              <a:t> </a:t>
            </a:r>
            <a:r>
              <a:rPr sz="638" kern="0" spc="-15" dirty="0">
                <a:solidFill>
                  <a:sysClr val="windowText" lastClr="000000"/>
                </a:solidFill>
                <a:latin typeface="Arial MT"/>
                <a:cs typeface="Arial MT"/>
              </a:rPr>
              <a:t>AI</a:t>
            </a:r>
            <a:r>
              <a:rPr sz="638" kern="0" spc="79" dirty="0">
                <a:solidFill>
                  <a:sysClr val="windowText" lastClr="000000"/>
                </a:solidFill>
                <a:latin typeface="Arial MT"/>
                <a:cs typeface="Arial MT"/>
              </a:rPr>
              <a:t> </a:t>
            </a:r>
            <a:r>
              <a:rPr sz="638" kern="0" dirty="0">
                <a:solidFill>
                  <a:sysClr val="windowText" lastClr="000000"/>
                </a:solidFill>
                <a:latin typeface="Arial MT"/>
                <a:cs typeface="Arial MT"/>
              </a:rPr>
              <a:t>safety</a:t>
            </a:r>
            <a:r>
              <a:rPr sz="638" kern="0" spc="79" dirty="0">
                <a:solidFill>
                  <a:sysClr val="windowText" lastClr="000000"/>
                </a:solidFill>
                <a:latin typeface="Arial MT"/>
                <a:cs typeface="Arial MT"/>
              </a:rPr>
              <a:t> </a:t>
            </a:r>
            <a:r>
              <a:rPr sz="638" kern="0" dirty="0">
                <a:solidFill>
                  <a:sysClr val="windowText" lastClr="000000"/>
                </a:solidFill>
                <a:latin typeface="Arial MT"/>
                <a:cs typeface="Arial MT"/>
              </a:rPr>
              <a:t>monitoring.</a:t>
            </a:r>
            <a:r>
              <a:rPr sz="638" kern="0" spc="83" dirty="0">
                <a:solidFill>
                  <a:sysClr val="windowText" lastClr="000000"/>
                </a:solidFill>
                <a:latin typeface="Arial MT"/>
                <a:cs typeface="Arial MT"/>
              </a:rPr>
              <a:t> </a:t>
            </a:r>
            <a:r>
              <a:rPr sz="638" kern="0" dirty="0">
                <a:solidFill>
                  <a:sysClr val="windowText" lastClr="000000"/>
                </a:solidFill>
                <a:latin typeface="Arial MT"/>
                <a:cs typeface="Arial MT"/>
              </a:rPr>
              <a:t>While</a:t>
            </a:r>
            <a:r>
              <a:rPr sz="638" kern="0" spc="79" dirty="0">
                <a:solidFill>
                  <a:sysClr val="windowText" lastClr="000000"/>
                </a:solidFill>
                <a:latin typeface="Arial MT"/>
                <a:cs typeface="Arial MT"/>
              </a:rPr>
              <a:t> </a:t>
            </a:r>
            <a:r>
              <a:rPr sz="638" kern="0" spc="45" dirty="0">
                <a:solidFill>
                  <a:sysClr val="windowText" lastClr="000000"/>
                </a:solidFill>
                <a:latin typeface="Arial MT"/>
                <a:cs typeface="Arial MT"/>
              </a:rPr>
              <a:t>it</a:t>
            </a:r>
            <a:r>
              <a:rPr sz="638" kern="0" spc="79" dirty="0">
                <a:solidFill>
                  <a:sysClr val="windowText" lastClr="000000"/>
                </a:solidFill>
                <a:latin typeface="Arial MT"/>
                <a:cs typeface="Arial MT"/>
              </a:rPr>
              <a:t> </a:t>
            </a:r>
            <a:r>
              <a:rPr sz="638" kern="0" dirty="0">
                <a:solidFill>
                  <a:sysClr val="windowText" lastClr="000000"/>
                </a:solidFill>
                <a:latin typeface="Arial MT"/>
                <a:cs typeface="Arial MT"/>
              </a:rPr>
              <a:t>can</a:t>
            </a:r>
            <a:r>
              <a:rPr sz="638" kern="0" spc="75" dirty="0">
                <a:solidFill>
                  <a:sysClr val="windowText" lastClr="000000"/>
                </a:solidFill>
                <a:latin typeface="Arial MT"/>
                <a:cs typeface="Arial MT"/>
              </a:rPr>
              <a:t> </a:t>
            </a:r>
            <a:r>
              <a:rPr sz="638" kern="0" dirty="0">
                <a:solidFill>
                  <a:sysClr val="windowText" lastClr="000000"/>
                </a:solidFill>
                <a:latin typeface="Arial MT"/>
                <a:cs typeface="Arial MT"/>
              </a:rPr>
              <a:t>provide</a:t>
            </a:r>
            <a:r>
              <a:rPr sz="638" kern="0" spc="79" dirty="0">
                <a:solidFill>
                  <a:sysClr val="windowText" lastClr="000000"/>
                </a:solidFill>
                <a:latin typeface="Arial MT"/>
                <a:cs typeface="Arial MT"/>
              </a:rPr>
              <a:t> </a:t>
            </a:r>
            <a:r>
              <a:rPr sz="638" kern="0" dirty="0">
                <a:solidFill>
                  <a:sysClr val="windowText" lastClr="000000"/>
                </a:solidFill>
                <a:latin typeface="Arial MT"/>
                <a:cs typeface="Arial MT"/>
              </a:rPr>
              <a:t>some</a:t>
            </a:r>
            <a:r>
              <a:rPr sz="638" kern="0" spc="79" dirty="0">
                <a:solidFill>
                  <a:sysClr val="windowText" lastClr="000000"/>
                </a:solidFill>
                <a:latin typeface="Arial MT"/>
                <a:cs typeface="Arial MT"/>
              </a:rPr>
              <a:t> </a:t>
            </a:r>
            <a:r>
              <a:rPr sz="638" kern="0" dirty="0">
                <a:solidFill>
                  <a:sysClr val="windowText" lastClr="000000"/>
                </a:solidFill>
                <a:latin typeface="Arial MT"/>
                <a:cs typeface="Arial MT"/>
              </a:rPr>
              <a:t>insights</a:t>
            </a:r>
            <a:r>
              <a:rPr sz="638" kern="0" spc="79" dirty="0">
                <a:solidFill>
                  <a:sysClr val="windowText" lastClr="000000"/>
                </a:solidFill>
                <a:latin typeface="Arial MT"/>
                <a:cs typeface="Arial MT"/>
              </a:rPr>
              <a:t> </a:t>
            </a:r>
            <a:r>
              <a:rPr sz="638" kern="0" spc="38" dirty="0">
                <a:solidFill>
                  <a:sysClr val="windowText" lastClr="000000"/>
                </a:solidFill>
                <a:latin typeface="Arial MT"/>
                <a:cs typeface="Arial MT"/>
              </a:rPr>
              <a:t>into</a:t>
            </a:r>
            <a:r>
              <a:rPr sz="638" kern="0" spc="79" dirty="0">
                <a:solidFill>
                  <a:sysClr val="windowText" lastClr="000000"/>
                </a:solidFill>
                <a:latin typeface="Arial MT"/>
                <a:cs typeface="Arial MT"/>
              </a:rPr>
              <a:t> </a:t>
            </a:r>
            <a:r>
              <a:rPr sz="638" kern="0" spc="-8" dirty="0">
                <a:solidFill>
                  <a:sysClr val="windowText" lastClr="000000"/>
                </a:solidFill>
                <a:latin typeface="Arial MT"/>
                <a:cs typeface="Arial MT"/>
              </a:rPr>
              <a:t>model </a:t>
            </a:r>
            <a:r>
              <a:rPr sz="638" kern="0" dirty="0">
                <a:solidFill>
                  <a:sysClr val="windowText" lastClr="000000"/>
                </a:solidFill>
                <a:latin typeface="Arial MT"/>
                <a:cs typeface="Arial MT"/>
              </a:rPr>
              <a:t>behavior,</a:t>
            </a:r>
            <a:r>
              <a:rPr sz="638" kern="0" spc="60" dirty="0">
                <a:solidFill>
                  <a:sysClr val="windowText" lastClr="000000"/>
                </a:solidFill>
                <a:latin typeface="Arial MT"/>
                <a:cs typeface="Arial MT"/>
              </a:rPr>
              <a:t> </a:t>
            </a:r>
            <a:r>
              <a:rPr sz="638" kern="0" spc="45" dirty="0">
                <a:solidFill>
                  <a:sysClr val="windowText" lastClr="000000"/>
                </a:solidFill>
                <a:latin typeface="Arial MT"/>
                <a:cs typeface="Arial MT"/>
              </a:rPr>
              <a:t>it</a:t>
            </a:r>
            <a:r>
              <a:rPr sz="638" kern="0" spc="60" dirty="0">
                <a:solidFill>
                  <a:sysClr val="windowText" lastClr="000000"/>
                </a:solidFill>
                <a:latin typeface="Arial MT"/>
                <a:cs typeface="Arial MT"/>
              </a:rPr>
              <a:t> </a:t>
            </a:r>
            <a:r>
              <a:rPr sz="638" kern="0" dirty="0">
                <a:solidFill>
                  <a:sysClr val="windowText" lastClr="000000"/>
                </a:solidFill>
                <a:latin typeface="Arial MT"/>
                <a:cs typeface="Arial MT"/>
              </a:rPr>
              <a:t>is</a:t>
            </a:r>
            <a:r>
              <a:rPr sz="638" kern="0" spc="60" dirty="0">
                <a:solidFill>
                  <a:sysClr val="windowText" lastClr="000000"/>
                </a:solidFill>
                <a:latin typeface="Arial MT"/>
                <a:cs typeface="Arial MT"/>
              </a:rPr>
              <a:t> </a:t>
            </a:r>
            <a:r>
              <a:rPr sz="638" kern="0" spc="41" dirty="0">
                <a:solidFill>
                  <a:sysClr val="windowText" lastClr="000000"/>
                </a:solidFill>
                <a:latin typeface="Arial MT"/>
                <a:cs typeface="Arial MT"/>
              </a:rPr>
              <a:t>not</a:t>
            </a:r>
            <a:r>
              <a:rPr sz="638" kern="0" spc="64" dirty="0">
                <a:solidFill>
                  <a:sysClr val="windowText" lastClr="000000"/>
                </a:solidFill>
                <a:latin typeface="Arial MT"/>
                <a:cs typeface="Arial MT"/>
              </a:rPr>
              <a:t> </a:t>
            </a:r>
            <a:r>
              <a:rPr sz="638" kern="0" dirty="0">
                <a:solidFill>
                  <a:sysClr val="windowText" lastClr="000000"/>
                </a:solidFill>
                <a:latin typeface="Arial MT"/>
                <a:cs typeface="Arial MT"/>
              </a:rPr>
              <a:t>sufficient</a:t>
            </a:r>
            <a:r>
              <a:rPr sz="638" kern="0" spc="60" dirty="0">
                <a:solidFill>
                  <a:sysClr val="windowText" lastClr="000000"/>
                </a:solidFill>
                <a:latin typeface="Arial MT"/>
                <a:cs typeface="Arial MT"/>
              </a:rPr>
              <a:t> </a:t>
            </a:r>
            <a:r>
              <a:rPr sz="638" kern="0" spc="45" dirty="0">
                <a:solidFill>
                  <a:sysClr val="windowText" lastClr="000000"/>
                </a:solidFill>
                <a:latin typeface="Arial MT"/>
                <a:cs typeface="Arial MT"/>
              </a:rPr>
              <a:t>to</a:t>
            </a:r>
            <a:r>
              <a:rPr sz="638" kern="0" spc="60" dirty="0">
                <a:solidFill>
                  <a:sysClr val="windowText" lastClr="000000"/>
                </a:solidFill>
                <a:latin typeface="Arial MT"/>
                <a:cs typeface="Arial MT"/>
              </a:rPr>
              <a:t> </a:t>
            </a:r>
            <a:r>
              <a:rPr sz="638" kern="0" dirty="0">
                <a:solidFill>
                  <a:sysClr val="windowText" lastClr="000000"/>
                </a:solidFill>
                <a:latin typeface="Arial MT"/>
                <a:cs typeface="Arial MT"/>
              </a:rPr>
              <a:t>guarantee</a:t>
            </a:r>
            <a:r>
              <a:rPr sz="638" kern="0" spc="64" dirty="0">
                <a:solidFill>
                  <a:sysClr val="windowText" lastClr="000000"/>
                </a:solidFill>
                <a:latin typeface="Arial MT"/>
                <a:cs typeface="Arial MT"/>
              </a:rPr>
              <a:t> </a:t>
            </a:r>
            <a:r>
              <a:rPr sz="638" kern="0" dirty="0">
                <a:solidFill>
                  <a:sysClr val="windowText" lastClr="000000"/>
                </a:solidFill>
                <a:latin typeface="Arial MT"/>
                <a:cs typeface="Arial MT"/>
              </a:rPr>
              <a:t>the</a:t>
            </a:r>
            <a:r>
              <a:rPr sz="638" kern="0" spc="60" dirty="0">
                <a:solidFill>
                  <a:sysClr val="windowText" lastClr="000000"/>
                </a:solidFill>
                <a:latin typeface="Arial MT"/>
                <a:cs typeface="Arial MT"/>
              </a:rPr>
              <a:t> </a:t>
            </a:r>
            <a:r>
              <a:rPr sz="638" kern="0" dirty="0">
                <a:solidFill>
                  <a:sysClr val="windowText" lastClr="000000"/>
                </a:solidFill>
                <a:latin typeface="Arial MT"/>
                <a:cs typeface="Arial MT"/>
              </a:rPr>
              <a:t>safe</a:t>
            </a:r>
            <a:r>
              <a:rPr sz="638" kern="0" spc="60" dirty="0">
                <a:solidFill>
                  <a:sysClr val="windowText" lastClr="000000"/>
                </a:solidFill>
                <a:latin typeface="Arial MT"/>
                <a:cs typeface="Arial MT"/>
              </a:rPr>
              <a:t> </a:t>
            </a:r>
            <a:r>
              <a:rPr sz="638" kern="0" dirty="0">
                <a:solidFill>
                  <a:sysClr val="windowText" lastClr="000000"/>
                </a:solidFill>
                <a:latin typeface="Arial MT"/>
                <a:cs typeface="Arial MT"/>
              </a:rPr>
              <a:t>and</a:t>
            </a:r>
            <a:r>
              <a:rPr sz="638" kern="0" spc="64" dirty="0">
                <a:solidFill>
                  <a:sysClr val="windowText" lastClr="000000"/>
                </a:solidFill>
                <a:latin typeface="Arial MT"/>
                <a:cs typeface="Arial MT"/>
              </a:rPr>
              <a:t> </a:t>
            </a:r>
            <a:r>
              <a:rPr sz="638" kern="0" dirty="0">
                <a:solidFill>
                  <a:sysClr val="windowText" lastClr="000000"/>
                </a:solidFill>
                <a:latin typeface="Arial MT"/>
                <a:cs typeface="Arial MT"/>
              </a:rPr>
              <a:t>reliable</a:t>
            </a:r>
            <a:r>
              <a:rPr sz="638" kern="0" spc="60" dirty="0">
                <a:solidFill>
                  <a:sysClr val="windowText" lastClr="000000"/>
                </a:solidFill>
                <a:latin typeface="Arial MT"/>
                <a:cs typeface="Arial MT"/>
              </a:rPr>
              <a:t> </a:t>
            </a:r>
            <a:r>
              <a:rPr sz="638" kern="0" dirty="0">
                <a:solidFill>
                  <a:sysClr val="windowText" lastClr="000000"/>
                </a:solidFill>
                <a:latin typeface="Arial MT"/>
                <a:cs typeface="Arial MT"/>
              </a:rPr>
              <a:t>operation</a:t>
            </a:r>
            <a:r>
              <a:rPr sz="638" kern="0" spc="56" dirty="0">
                <a:solidFill>
                  <a:sysClr val="windowText" lastClr="000000"/>
                </a:solidFill>
                <a:latin typeface="Arial MT"/>
                <a:cs typeface="Arial MT"/>
              </a:rPr>
              <a:t> </a:t>
            </a:r>
            <a:r>
              <a:rPr sz="638" kern="0" dirty="0">
                <a:solidFill>
                  <a:sysClr val="windowText" lastClr="000000"/>
                </a:solidFill>
                <a:latin typeface="Arial MT"/>
                <a:cs typeface="Arial MT"/>
              </a:rPr>
              <a:t>of</a:t>
            </a:r>
            <a:r>
              <a:rPr sz="638" kern="0" spc="60" dirty="0">
                <a:solidFill>
                  <a:sysClr val="windowText" lastClr="000000"/>
                </a:solidFill>
                <a:latin typeface="Arial MT"/>
                <a:cs typeface="Arial MT"/>
              </a:rPr>
              <a:t> </a:t>
            </a:r>
            <a:r>
              <a:rPr sz="638" kern="0" spc="-15" dirty="0">
                <a:solidFill>
                  <a:sysClr val="windowText" lastClr="000000"/>
                </a:solidFill>
                <a:latin typeface="Arial MT"/>
                <a:cs typeface="Arial MT"/>
              </a:rPr>
              <a:t>AI</a:t>
            </a:r>
            <a:r>
              <a:rPr sz="638" kern="0" spc="60" dirty="0">
                <a:solidFill>
                  <a:sysClr val="windowText" lastClr="000000"/>
                </a:solidFill>
                <a:latin typeface="Arial MT"/>
                <a:cs typeface="Arial MT"/>
              </a:rPr>
              <a:t> </a:t>
            </a:r>
            <a:r>
              <a:rPr sz="638" kern="0" spc="-8" dirty="0">
                <a:solidFill>
                  <a:sysClr val="windowText" lastClr="000000"/>
                </a:solidFill>
                <a:latin typeface="Arial MT"/>
                <a:cs typeface="Arial MT"/>
              </a:rPr>
              <a:t>systems.</a:t>
            </a:r>
            <a:endParaRPr sz="638" kern="0">
              <a:solidFill>
                <a:sysClr val="windowText" lastClr="000000"/>
              </a:solidFill>
              <a:latin typeface="Arial MT"/>
              <a:cs typeface="Arial MT"/>
            </a:endParaRPr>
          </a:p>
          <a:p>
            <a:pPr marL="9525" marR="87629" defTabSz="685800">
              <a:lnSpc>
                <a:spcPct val="153400"/>
              </a:lnSpc>
            </a:pPr>
            <a:r>
              <a:rPr sz="638" kern="0" dirty="0">
                <a:solidFill>
                  <a:sysClr val="windowText" lastClr="000000"/>
                </a:solidFill>
                <a:latin typeface="Arial MT"/>
                <a:cs typeface="Arial MT"/>
              </a:rPr>
              <a:t>Further</a:t>
            </a:r>
            <a:r>
              <a:rPr sz="638" kern="0" spc="75" dirty="0">
                <a:solidFill>
                  <a:sysClr val="windowText" lastClr="000000"/>
                </a:solidFill>
                <a:latin typeface="Arial MT"/>
                <a:cs typeface="Arial MT"/>
              </a:rPr>
              <a:t> </a:t>
            </a:r>
            <a:r>
              <a:rPr sz="638" kern="0" dirty="0">
                <a:solidFill>
                  <a:sysClr val="windowText" lastClr="000000"/>
                </a:solidFill>
                <a:latin typeface="Arial MT"/>
                <a:cs typeface="Arial MT"/>
              </a:rPr>
              <a:t>research</a:t>
            </a:r>
            <a:r>
              <a:rPr sz="638" kern="0" spc="75" dirty="0">
                <a:solidFill>
                  <a:sysClr val="windowText" lastClr="000000"/>
                </a:solidFill>
                <a:latin typeface="Arial MT"/>
                <a:cs typeface="Arial MT"/>
              </a:rPr>
              <a:t> </a:t>
            </a:r>
            <a:r>
              <a:rPr sz="638" kern="0" dirty="0">
                <a:solidFill>
                  <a:sysClr val="windowText" lastClr="000000"/>
                </a:solidFill>
                <a:latin typeface="Arial MT"/>
                <a:cs typeface="Arial MT"/>
              </a:rPr>
              <a:t>and</a:t>
            </a:r>
            <a:r>
              <a:rPr sz="638" kern="0" spc="79" dirty="0">
                <a:solidFill>
                  <a:sysClr val="windowText" lastClr="000000"/>
                </a:solidFill>
                <a:latin typeface="Arial MT"/>
                <a:cs typeface="Arial MT"/>
              </a:rPr>
              <a:t> </a:t>
            </a:r>
            <a:r>
              <a:rPr sz="638" kern="0" dirty="0">
                <a:solidFill>
                  <a:sysClr val="windowText" lastClr="000000"/>
                </a:solidFill>
                <a:latin typeface="Arial MT"/>
                <a:cs typeface="Arial MT"/>
              </a:rPr>
              <a:t>development</a:t>
            </a:r>
            <a:r>
              <a:rPr sz="638" kern="0" spc="75" dirty="0">
                <a:solidFill>
                  <a:sysClr val="windowText" lastClr="000000"/>
                </a:solidFill>
                <a:latin typeface="Arial MT"/>
                <a:cs typeface="Arial MT"/>
              </a:rPr>
              <a:t> </a:t>
            </a:r>
            <a:r>
              <a:rPr sz="638" kern="0" dirty="0">
                <a:solidFill>
                  <a:sysClr val="windowText" lastClr="000000"/>
                </a:solidFill>
                <a:latin typeface="Arial MT"/>
                <a:cs typeface="Arial MT"/>
              </a:rPr>
              <a:t>of</a:t>
            </a:r>
            <a:r>
              <a:rPr sz="638" kern="0" spc="75" dirty="0">
                <a:solidFill>
                  <a:sysClr val="windowText" lastClr="000000"/>
                </a:solidFill>
                <a:latin typeface="Arial MT"/>
                <a:cs typeface="Arial MT"/>
              </a:rPr>
              <a:t> </a:t>
            </a:r>
            <a:r>
              <a:rPr sz="638" kern="0" dirty="0">
                <a:solidFill>
                  <a:sysClr val="windowText" lastClr="000000"/>
                </a:solidFill>
                <a:latin typeface="Arial MT"/>
                <a:cs typeface="Arial MT"/>
              </a:rPr>
              <a:t>more</a:t>
            </a:r>
            <a:r>
              <a:rPr sz="638" kern="0" spc="79" dirty="0">
                <a:solidFill>
                  <a:sysClr val="windowText" lastClr="000000"/>
                </a:solidFill>
                <a:latin typeface="Arial MT"/>
                <a:cs typeface="Arial MT"/>
              </a:rPr>
              <a:t> </a:t>
            </a:r>
            <a:r>
              <a:rPr sz="638" kern="0" dirty="0">
                <a:solidFill>
                  <a:sysClr val="windowText" lastClr="000000"/>
                </a:solidFill>
                <a:latin typeface="Arial MT"/>
                <a:cs typeface="Arial MT"/>
              </a:rPr>
              <a:t>effective</a:t>
            </a:r>
            <a:r>
              <a:rPr sz="638" kern="0" spc="75" dirty="0">
                <a:solidFill>
                  <a:sysClr val="windowText" lastClr="000000"/>
                </a:solidFill>
                <a:latin typeface="Arial MT"/>
                <a:cs typeface="Arial MT"/>
              </a:rPr>
              <a:t> </a:t>
            </a:r>
            <a:r>
              <a:rPr sz="638" kern="0" dirty="0">
                <a:solidFill>
                  <a:sysClr val="windowText" lastClr="000000"/>
                </a:solidFill>
                <a:latin typeface="Arial MT"/>
                <a:cs typeface="Arial MT"/>
              </a:rPr>
              <a:t>safety</a:t>
            </a:r>
            <a:r>
              <a:rPr sz="638" kern="0" spc="79" dirty="0">
                <a:solidFill>
                  <a:sysClr val="windowText" lastClr="000000"/>
                </a:solidFill>
                <a:latin typeface="Arial MT"/>
                <a:cs typeface="Arial MT"/>
              </a:rPr>
              <a:t> </a:t>
            </a:r>
            <a:r>
              <a:rPr sz="638" kern="0" spc="34" dirty="0">
                <a:solidFill>
                  <a:sysClr val="windowText" lastClr="000000"/>
                </a:solidFill>
                <a:latin typeface="Arial MT"/>
                <a:cs typeface="Arial MT"/>
              </a:rPr>
              <a:t>monitoring</a:t>
            </a:r>
            <a:r>
              <a:rPr sz="638" kern="0" spc="75" dirty="0">
                <a:solidFill>
                  <a:sysClr val="windowText" lastClr="000000"/>
                </a:solidFill>
                <a:latin typeface="Arial MT"/>
                <a:cs typeface="Arial MT"/>
              </a:rPr>
              <a:t> </a:t>
            </a:r>
            <a:r>
              <a:rPr sz="638" kern="0" dirty="0">
                <a:solidFill>
                  <a:sysClr val="windowText" lastClr="000000"/>
                </a:solidFill>
                <a:latin typeface="Arial MT"/>
                <a:cs typeface="Arial MT"/>
              </a:rPr>
              <a:t>methods</a:t>
            </a:r>
            <a:r>
              <a:rPr sz="638" kern="0" spc="75" dirty="0">
                <a:solidFill>
                  <a:sysClr val="windowText" lastClr="000000"/>
                </a:solidFill>
                <a:latin typeface="Arial MT"/>
                <a:cs typeface="Arial MT"/>
              </a:rPr>
              <a:t> </a:t>
            </a:r>
            <a:r>
              <a:rPr sz="638" kern="0" dirty="0">
                <a:solidFill>
                  <a:sysClr val="windowText" lastClr="000000"/>
                </a:solidFill>
                <a:latin typeface="Arial MT"/>
                <a:cs typeface="Arial MT"/>
              </a:rPr>
              <a:t>are</a:t>
            </a:r>
            <a:r>
              <a:rPr sz="638" kern="0" spc="79" dirty="0">
                <a:solidFill>
                  <a:sysClr val="windowText" lastClr="000000"/>
                </a:solidFill>
                <a:latin typeface="Arial MT"/>
                <a:cs typeface="Arial MT"/>
              </a:rPr>
              <a:t> </a:t>
            </a:r>
            <a:r>
              <a:rPr sz="638" kern="0" dirty="0">
                <a:solidFill>
                  <a:sysClr val="windowText" lastClr="000000"/>
                </a:solidFill>
                <a:latin typeface="Arial MT"/>
                <a:cs typeface="Arial MT"/>
              </a:rPr>
              <a:t>needed</a:t>
            </a:r>
            <a:r>
              <a:rPr sz="638" kern="0" spc="75" dirty="0">
                <a:solidFill>
                  <a:sysClr val="windowText" lastClr="000000"/>
                </a:solidFill>
                <a:latin typeface="Arial MT"/>
                <a:cs typeface="Arial MT"/>
              </a:rPr>
              <a:t> </a:t>
            </a:r>
            <a:r>
              <a:rPr sz="638" kern="0" spc="45" dirty="0">
                <a:solidFill>
                  <a:sysClr val="windowText" lastClr="000000"/>
                </a:solidFill>
                <a:latin typeface="Arial MT"/>
                <a:cs typeface="Arial MT"/>
              </a:rPr>
              <a:t>to</a:t>
            </a:r>
            <a:r>
              <a:rPr sz="638" kern="0" spc="79" dirty="0">
                <a:solidFill>
                  <a:sysClr val="windowText" lastClr="000000"/>
                </a:solidFill>
                <a:latin typeface="Arial MT"/>
                <a:cs typeface="Arial MT"/>
              </a:rPr>
              <a:t> </a:t>
            </a:r>
            <a:r>
              <a:rPr sz="638" kern="0" dirty="0">
                <a:solidFill>
                  <a:sysClr val="windowText" lastClr="000000"/>
                </a:solidFill>
                <a:latin typeface="Arial MT"/>
                <a:cs typeface="Arial MT"/>
              </a:rPr>
              <a:t>address</a:t>
            </a:r>
            <a:r>
              <a:rPr sz="638" kern="0" spc="75" dirty="0">
                <a:solidFill>
                  <a:sysClr val="windowText" lastClr="000000"/>
                </a:solidFill>
                <a:latin typeface="Arial MT"/>
                <a:cs typeface="Arial MT"/>
              </a:rPr>
              <a:t> </a:t>
            </a:r>
            <a:r>
              <a:rPr sz="638" kern="0" spc="-8" dirty="0">
                <a:solidFill>
                  <a:sysClr val="windowText" lastClr="000000"/>
                </a:solidFill>
                <a:latin typeface="Arial MT"/>
                <a:cs typeface="Arial MT"/>
              </a:rPr>
              <a:t>these limitations.</a:t>
            </a:r>
            <a:endParaRPr sz="638" kern="0">
              <a:solidFill>
                <a:sysClr val="windowText" lastClr="000000"/>
              </a:solidFill>
              <a:latin typeface="Arial MT"/>
              <a:cs typeface="Arial MT"/>
            </a:endParaRPr>
          </a:p>
        </p:txBody>
      </p:sp>
      <p:grpSp>
        <p:nvGrpSpPr>
          <p:cNvPr id="17" name="object 17"/>
          <p:cNvGrpSpPr/>
          <p:nvPr/>
        </p:nvGrpSpPr>
        <p:grpSpPr>
          <a:xfrm>
            <a:off x="3416742" y="3787073"/>
            <a:ext cx="562451" cy="561975"/>
            <a:chOff x="4555655" y="5049430"/>
            <a:chExt cx="749935" cy="749300"/>
          </a:xfrm>
        </p:grpSpPr>
        <p:sp>
          <p:nvSpPr>
            <p:cNvPr id="18" name="object 18"/>
            <p:cNvSpPr/>
            <p:nvPr/>
          </p:nvSpPr>
          <p:spPr>
            <a:xfrm>
              <a:off x="4555655" y="5049430"/>
              <a:ext cx="749935" cy="749300"/>
            </a:xfrm>
            <a:custGeom>
              <a:avLst/>
              <a:gdLst/>
              <a:ahLst/>
              <a:cxnLst/>
              <a:rect l="l" t="t" r="r" b="b"/>
              <a:pathLst>
                <a:path w="749935" h="749300">
                  <a:moveTo>
                    <a:pt x="374383" y="748791"/>
                  </a:moveTo>
                  <a:lnTo>
                    <a:pt x="327420" y="745874"/>
                  </a:lnTo>
                  <a:lnTo>
                    <a:pt x="282199" y="737357"/>
                  </a:lnTo>
                  <a:lnTo>
                    <a:pt x="239069" y="723590"/>
                  </a:lnTo>
                  <a:lnTo>
                    <a:pt x="198382" y="704924"/>
                  </a:lnTo>
                  <a:lnTo>
                    <a:pt x="160488" y="681711"/>
                  </a:lnTo>
                  <a:lnTo>
                    <a:pt x="125739" y="654301"/>
                  </a:lnTo>
                  <a:lnTo>
                    <a:pt x="94484" y="623045"/>
                  </a:lnTo>
                  <a:lnTo>
                    <a:pt x="67076" y="588294"/>
                  </a:lnTo>
                  <a:lnTo>
                    <a:pt x="43864" y="550399"/>
                  </a:lnTo>
                  <a:lnTo>
                    <a:pt x="25199" y="509711"/>
                  </a:lnTo>
                  <a:lnTo>
                    <a:pt x="11433" y="466580"/>
                  </a:lnTo>
                  <a:lnTo>
                    <a:pt x="2916" y="421358"/>
                  </a:lnTo>
                  <a:lnTo>
                    <a:pt x="0" y="374395"/>
                  </a:lnTo>
                  <a:lnTo>
                    <a:pt x="0" y="0"/>
                  </a:lnTo>
                  <a:lnTo>
                    <a:pt x="374383" y="0"/>
                  </a:lnTo>
                  <a:lnTo>
                    <a:pt x="421346" y="2917"/>
                  </a:lnTo>
                  <a:lnTo>
                    <a:pt x="466570" y="11434"/>
                  </a:lnTo>
                  <a:lnTo>
                    <a:pt x="509705" y="25202"/>
                  </a:lnTo>
                  <a:lnTo>
                    <a:pt x="550404" y="43869"/>
                  </a:lnTo>
                  <a:lnTo>
                    <a:pt x="588316" y="67085"/>
                  </a:lnTo>
                  <a:lnTo>
                    <a:pt x="623092" y="94499"/>
                  </a:lnTo>
                  <a:lnTo>
                    <a:pt x="654383" y="125760"/>
                  </a:lnTo>
                  <a:lnTo>
                    <a:pt x="681840" y="160518"/>
                  </a:lnTo>
                  <a:lnTo>
                    <a:pt x="705114" y="198422"/>
                  </a:lnTo>
                  <a:lnTo>
                    <a:pt x="723855" y="239121"/>
                  </a:lnTo>
                  <a:lnTo>
                    <a:pt x="737713" y="282265"/>
                  </a:lnTo>
                  <a:lnTo>
                    <a:pt x="746341" y="327503"/>
                  </a:lnTo>
                  <a:lnTo>
                    <a:pt x="749388" y="374484"/>
                  </a:lnTo>
                  <a:lnTo>
                    <a:pt x="746341" y="421428"/>
                  </a:lnTo>
                  <a:lnTo>
                    <a:pt x="737713" y="466634"/>
                  </a:lnTo>
                  <a:lnTo>
                    <a:pt x="723855" y="509751"/>
                  </a:lnTo>
                  <a:lnTo>
                    <a:pt x="705114" y="550428"/>
                  </a:lnTo>
                  <a:lnTo>
                    <a:pt x="681840" y="588315"/>
                  </a:lnTo>
                  <a:lnTo>
                    <a:pt x="654383" y="623059"/>
                  </a:lnTo>
                  <a:lnTo>
                    <a:pt x="623092" y="654310"/>
                  </a:lnTo>
                  <a:lnTo>
                    <a:pt x="588316" y="681716"/>
                  </a:lnTo>
                  <a:lnTo>
                    <a:pt x="550404" y="704927"/>
                  </a:lnTo>
                  <a:lnTo>
                    <a:pt x="509705" y="723591"/>
                  </a:lnTo>
                  <a:lnTo>
                    <a:pt x="466570" y="737357"/>
                  </a:lnTo>
                  <a:lnTo>
                    <a:pt x="421346" y="745874"/>
                  </a:lnTo>
                  <a:lnTo>
                    <a:pt x="374383" y="748791"/>
                  </a:lnTo>
                  <a:close/>
                </a:path>
              </a:pathLst>
            </a:custGeom>
            <a:solidFill>
              <a:srgbClr val="0948AA"/>
            </a:solidFill>
          </p:spPr>
          <p:txBody>
            <a:bodyPr wrap="square" lIns="0" tIns="0" rIns="0" bIns="0" rtlCol="0"/>
            <a:lstStyle/>
            <a:p>
              <a:pPr defTabSz="685800"/>
              <a:endParaRPr sz="1350" kern="0">
                <a:solidFill>
                  <a:sysClr val="windowText" lastClr="000000"/>
                </a:solidFill>
              </a:endParaRPr>
            </a:p>
          </p:txBody>
        </p:sp>
        <p:sp>
          <p:nvSpPr>
            <p:cNvPr id="19" name="object 19"/>
            <p:cNvSpPr/>
            <p:nvPr/>
          </p:nvSpPr>
          <p:spPr>
            <a:xfrm>
              <a:off x="4783086" y="5290591"/>
              <a:ext cx="294005" cy="266700"/>
            </a:xfrm>
            <a:custGeom>
              <a:avLst/>
              <a:gdLst/>
              <a:ahLst/>
              <a:cxnLst/>
              <a:rect l="l" t="t" r="r" b="b"/>
              <a:pathLst>
                <a:path w="294004" h="266700">
                  <a:moveTo>
                    <a:pt x="288632" y="266458"/>
                  </a:moveTo>
                  <a:lnTo>
                    <a:pt x="5283" y="266458"/>
                  </a:lnTo>
                  <a:lnTo>
                    <a:pt x="0" y="261188"/>
                  </a:lnTo>
                  <a:lnTo>
                    <a:pt x="25" y="248196"/>
                  </a:lnTo>
                  <a:lnTo>
                    <a:pt x="5283" y="242950"/>
                  </a:lnTo>
                  <a:lnTo>
                    <a:pt x="288632" y="242950"/>
                  </a:lnTo>
                  <a:lnTo>
                    <a:pt x="293865" y="248196"/>
                  </a:lnTo>
                  <a:lnTo>
                    <a:pt x="293903" y="261188"/>
                  </a:lnTo>
                  <a:lnTo>
                    <a:pt x="288632" y="266458"/>
                  </a:lnTo>
                  <a:close/>
                </a:path>
                <a:path w="294004" h="266700">
                  <a:moveTo>
                    <a:pt x="262775" y="215506"/>
                  </a:moveTo>
                  <a:lnTo>
                    <a:pt x="227037" y="215506"/>
                  </a:lnTo>
                  <a:lnTo>
                    <a:pt x="218762" y="213822"/>
                  </a:lnTo>
                  <a:lnTo>
                    <a:pt x="211986" y="209240"/>
                  </a:lnTo>
                  <a:lnTo>
                    <a:pt x="207408" y="202460"/>
                  </a:lnTo>
                  <a:lnTo>
                    <a:pt x="205727" y="194183"/>
                  </a:lnTo>
                  <a:lnTo>
                    <a:pt x="205727" y="138861"/>
                  </a:lnTo>
                  <a:lnTo>
                    <a:pt x="207405" y="130559"/>
                  </a:lnTo>
                  <a:lnTo>
                    <a:pt x="211977" y="123786"/>
                  </a:lnTo>
                  <a:lnTo>
                    <a:pt x="218752" y="119223"/>
                  </a:lnTo>
                  <a:lnTo>
                    <a:pt x="227037" y="117551"/>
                  </a:lnTo>
                  <a:lnTo>
                    <a:pt x="262775" y="117551"/>
                  </a:lnTo>
                  <a:lnTo>
                    <a:pt x="271042" y="119223"/>
                  </a:lnTo>
                  <a:lnTo>
                    <a:pt x="277826" y="123786"/>
                  </a:lnTo>
                  <a:lnTo>
                    <a:pt x="282410" y="130559"/>
                  </a:lnTo>
                  <a:lnTo>
                    <a:pt x="284099" y="138861"/>
                  </a:lnTo>
                  <a:lnTo>
                    <a:pt x="284099" y="194183"/>
                  </a:lnTo>
                  <a:lnTo>
                    <a:pt x="282415" y="202460"/>
                  </a:lnTo>
                  <a:lnTo>
                    <a:pt x="277833" y="209240"/>
                  </a:lnTo>
                  <a:lnTo>
                    <a:pt x="271052" y="213822"/>
                  </a:lnTo>
                  <a:lnTo>
                    <a:pt x="262775" y="215506"/>
                  </a:lnTo>
                  <a:close/>
                </a:path>
                <a:path w="294004" h="266700">
                  <a:moveTo>
                    <a:pt x="66827" y="215544"/>
                  </a:moveTo>
                  <a:lnTo>
                    <a:pt x="31089" y="215544"/>
                  </a:lnTo>
                  <a:lnTo>
                    <a:pt x="22814" y="213861"/>
                  </a:lnTo>
                  <a:lnTo>
                    <a:pt x="16038" y="209278"/>
                  </a:lnTo>
                  <a:lnTo>
                    <a:pt x="11460" y="202498"/>
                  </a:lnTo>
                  <a:lnTo>
                    <a:pt x="9779" y="194221"/>
                  </a:lnTo>
                  <a:lnTo>
                    <a:pt x="9786" y="99656"/>
                  </a:lnTo>
                  <a:lnTo>
                    <a:pt x="11467" y="91375"/>
                  </a:lnTo>
                  <a:lnTo>
                    <a:pt x="16036" y="84608"/>
                  </a:lnTo>
                  <a:lnTo>
                    <a:pt x="22806" y="80045"/>
                  </a:lnTo>
                  <a:lnTo>
                    <a:pt x="31089" y="78371"/>
                  </a:lnTo>
                  <a:lnTo>
                    <a:pt x="66827" y="78371"/>
                  </a:lnTo>
                  <a:lnTo>
                    <a:pt x="75136" y="80045"/>
                  </a:lnTo>
                  <a:lnTo>
                    <a:pt x="81913" y="84608"/>
                  </a:lnTo>
                  <a:lnTo>
                    <a:pt x="86478" y="91375"/>
                  </a:lnTo>
                  <a:lnTo>
                    <a:pt x="88150" y="99656"/>
                  </a:lnTo>
                  <a:lnTo>
                    <a:pt x="88150" y="194221"/>
                  </a:lnTo>
                  <a:lnTo>
                    <a:pt x="86467" y="202498"/>
                  </a:lnTo>
                  <a:lnTo>
                    <a:pt x="81884" y="209278"/>
                  </a:lnTo>
                  <a:lnTo>
                    <a:pt x="75104" y="213861"/>
                  </a:lnTo>
                  <a:lnTo>
                    <a:pt x="66827" y="215544"/>
                  </a:lnTo>
                  <a:close/>
                </a:path>
                <a:path w="294004" h="266700">
                  <a:moveTo>
                    <a:pt x="164782" y="215544"/>
                  </a:moveTo>
                  <a:lnTo>
                    <a:pt x="129057" y="215544"/>
                  </a:lnTo>
                  <a:lnTo>
                    <a:pt x="120780" y="213861"/>
                  </a:lnTo>
                  <a:lnTo>
                    <a:pt x="113999" y="209278"/>
                  </a:lnTo>
                  <a:lnTo>
                    <a:pt x="109417" y="202498"/>
                  </a:lnTo>
                  <a:lnTo>
                    <a:pt x="107734" y="194221"/>
                  </a:lnTo>
                  <a:lnTo>
                    <a:pt x="107734" y="21323"/>
                  </a:lnTo>
                  <a:lnTo>
                    <a:pt x="109412" y="13019"/>
                  </a:lnTo>
                  <a:lnTo>
                    <a:pt x="113985" y="6242"/>
                  </a:lnTo>
                  <a:lnTo>
                    <a:pt x="120764" y="1674"/>
                  </a:lnTo>
                  <a:lnTo>
                    <a:pt x="129057" y="0"/>
                  </a:lnTo>
                  <a:lnTo>
                    <a:pt x="164820" y="0"/>
                  </a:lnTo>
                  <a:lnTo>
                    <a:pt x="173107" y="1674"/>
                  </a:lnTo>
                  <a:lnTo>
                    <a:pt x="179873" y="6242"/>
                  </a:lnTo>
                  <a:lnTo>
                    <a:pt x="184433" y="13019"/>
                  </a:lnTo>
                  <a:lnTo>
                    <a:pt x="186105" y="21323"/>
                  </a:lnTo>
                  <a:lnTo>
                    <a:pt x="186105" y="194221"/>
                  </a:lnTo>
                  <a:lnTo>
                    <a:pt x="184422" y="202498"/>
                  </a:lnTo>
                  <a:lnTo>
                    <a:pt x="179839" y="209278"/>
                  </a:lnTo>
                  <a:lnTo>
                    <a:pt x="173059" y="213861"/>
                  </a:lnTo>
                  <a:lnTo>
                    <a:pt x="164782" y="215544"/>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grpSp>
      <p:pic>
        <p:nvPicPr>
          <p:cNvPr id="20" name="object 20"/>
          <p:cNvPicPr/>
          <p:nvPr/>
        </p:nvPicPr>
        <p:blipFill>
          <a:blip r:embed="rId3" cstate="print"/>
          <a:stretch>
            <a:fillRect/>
          </a:stretch>
        </p:blipFill>
        <p:spPr>
          <a:xfrm>
            <a:off x="5509260" y="2035998"/>
            <a:ext cx="134988" cy="134788"/>
          </a:xfrm>
          <a:prstGeom prst="rect">
            <a:avLst/>
          </a:prstGeom>
        </p:spPr>
      </p:pic>
      <p:grpSp>
        <p:nvGrpSpPr>
          <p:cNvPr id="21" name="object 21"/>
          <p:cNvGrpSpPr/>
          <p:nvPr/>
        </p:nvGrpSpPr>
        <p:grpSpPr>
          <a:xfrm>
            <a:off x="0" y="3326054"/>
            <a:ext cx="7240429" cy="134779"/>
            <a:chOff x="0" y="4434738"/>
            <a:chExt cx="9653905" cy="179705"/>
          </a:xfrm>
        </p:grpSpPr>
        <p:sp>
          <p:nvSpPr>
            <p:cNvPr id="22" name="object 22"/>
            <p:cNvSpPr/>
            <p:nvPr/>
          </p:nvSpPr>
          <p:spPr>
            <a:xfrm>
              <a:off x="0" y="4512563"/>
              <a:ext cx="9565005" cy="45720"/>
            </a:xfrm>
            <a:custGeom>
              <a:avLst/>
              <a:gdLst/>
              <a:ahLst/>
              <a:cxnLst/>
              <a:rect l="l" t="t" r="r" b="b"/>
              <a:pathLst>
                <a:path w="9565005" h="45720">
                  <a:moveTo>
                    <a:pt x="9564624" y="45720"/>
                  </a:moveTo>
                  <a:lnTo>
                    <a:pt x="0" y="45720"/>
                  </a:lnTo>
                  <a:lnTo>
                    <a:pt x="0" y="0"/>
                  </a:lnTo>
                  <a:lnTo>
                    <a:pt x="9564624" y="0"/>
                  </a:lnTo>
                  <a:lnTo>
                    <a:pt x="9564624" y="45720"/>
                  </a:lnTo>
                  <a:close/>
                </a:path>
              </a:pathLst>
            </a:custGeom>
            <a:solidFill>
              <a:srgbClr val="D7A425"/>
            </a:solidFill>
          </p:spPr>
          <p:txBody>
            <a:bodyPr wrap="square" lIns="0" tIns="0" rIns="0" bIns="0" rtlCol="0"/>
            <a:lstStyle/>
            <a:p>
              <a:pPr defTabSz="685800"/>
              <a:endParaRPr sz="1350" kern="0">
                <a:solidFill>
                  <a:sysClr val="windowText" lastClr="000000"/>
                </a:solidFill>
              </a:endParaRPr>
            </a:p>
          </p:txBody>
        </p:sp>
        <p:pic>
          <p:nvPicPr>
            <p:cNvPr id="23" name="object 23"/>
            <p:cNvPicPr/>
            <p:nvPr/>
          </p:nvPicPr>
          <p:blipFill>
            <a:blip r:embed="rId4" cstate="print"/>
            <a:stretch>
              <a:fillRect/>
            </a:stretch>
          </p:blipFill>
          <p:spPr>
            <a:xfrm>
              <a:off x="9474707" y="4434738"/>
              <a:ext cx="179171" cy="179704"/>
            </a:xfrm>
            <a:prstGeom prst="rect">
              <a:avLst/>
            </a:prstGeom>
          </p:spPr>
        </p:pic>
      </p:grpSp>
      <p:sp>
        <p:nvSpPr>
          <p:cNvPr id="24" name="object 24"/>
          <p:cNvSpPr txBox="1">
            <a:spLocks noGrp="1"/>
          </p:cNvSpPr>
          <p:nvPr>
            <p:ph type="body" idx="1"/>
          </p:nvPr>
        </p:nvSpPr>
        <p:spPr>
          <a:xfrm>
            <a:off x="910292" y="852199"/>
            <a:ext cx="4517351" cy="3162180"/>
          </a:xfrm>
          <a:prstGeom prst="rect">
            <a:avLst/>
          </a:prstGeom>
        </p:spPr>
        <p:txBody>
          <a:bodyPr vert="horz" wrap="square" lIns="0" tIns="9049" rIns="0" bIns="0" rtlCol="0">
            <a:spAutoFit/>
          </a:bodyPr>
          <a:lstStyle/>
          <a:p>
            <a:pPr marL="9525">
              <a:spcBef>
                <a:spcPts val="71"/>
              </a:spcBef>
            </a:pPr>
            <a:r>
              <a:rPr dirty="0"/>
              <a:t>Value</a:t>
            </a:r>
            <a:r>
              <a:rPr spc="23" dirty="0"/>
              <a:t> </a:t>
            </a:r>
            <a:r>
              <a:rPr dirty="0"/>
              <a:t>of</a:t>
            </a:r>
            <a:r>
              <a:rPr spc="26" dirty="0"/>
              <a:t> </a:t>
            </a:r>
            <a:r>
              <a:rPr spc="-15" dirty="0"/>
              <a:t>CoT</a:t>
            </a:r>
            <a:r>
              <a:rPr spc="26" dirty="0"/>
              <a:t> </a:t>
            </a:r>
            <a:r>
              <a:rPr dirty="0"/>
              <a:t>Monitoring</a:t>
            </a:r>
            <a:r>
              <a:rPr spc="26" dirty="0"/>
              <a:t> </a:t>
            </a:r>
            <a:r>
              <a:rPr dirty="0"/>
              <a:t>for</a:t>
            </a:r>
            <a:r>
              <a:rPr spc="30" dirty="0"/>
              <a:t> </a:t>
            </a:r>
            <a:r>
              <a:rPr spc="38" dirty="0"/>
              <a:t>Unintentional</a:t>
            </a:r>
            <a:r>
              <a:rPr spc="23" dirty="0"/>
              <a:t> </a:t>
            </a:r>
            <a:r>
              <a:rPr spc="-8" dirty="0"/>
              <a:t>Behaviors</a:t>
            </a:r>
          </a:p>
          <a:p>
            <a:pPr marL="9525" marR="1785938">
              <a:lnSpc>
                <a:spcPct val="152800"/>
              </a:lnSpc>
              <a:spcBef>
                <a:spcPts val="274"/>
              </a:spcBef>
            </a:pPr>
            <a:r>
              <a:rPr sz="788" b="0" dirty="0">
                <a:latin typeface="Arial MT"/>
                <a:cs typeface="Arial MT"/>
              </a:rPr>
              <a:t>Based</a:t>
            </a:r>
            <a:r>
              <a:rPr sz="788" b="0" spc="34" dirty="0">
                <a:latin typeface="Arial MT"/>
                <a:cs typeface="Arial MT"/>
              </a:rPr>
              <a:t> </a:t>
            </a:r>
            <a:r>
              <a:rPr sz="788" b="0" spc="41" dirty="0">
                <a:latin typeface="Arial MT"/>
                <a:cs typeface="Arial MT"/>
              </a:rPr>
              <a:t>on</a:t>
            </a:r>
            <a:r>
              <a:rPr sz="788" b="0" spc="26" dirty="0">
                <a:latin typeface="Arial MT"/>
                <a:cs typeface="Arial MT"/>
              </a:rPr>
              <a:t> </a:t>
            </a:r>
            <a:r>
              <a:rPr sz="788" b="0" spc="38" dirty="0">
                <a:latin typeface="Arial MT"/>
                <a:cs typeface="Arial MT"/>
              </a:rPr>
              <a:t>the</a:t>
            </a:r>
            <a:r>
              <a:rPr sz="788" b="0" spc="30" dirty="0">
                <a:latin typeface="Arial MT"/>
                <a:cs typeface="Arial MT"/>
              </a:rPr>
              <a:t> </a:t>
            </a:r>
            <a:r>
              <a:rPr sz="788" b="0" dirty="0">
                <a:latin typeface="Arial MT"/>
                <a:cs typeface="Arial MT"/>
              </a:rPr>
              <a:t>research</a:t>
            </a:r>
            <a:r>
              <a:rPr sz="788" b="0" spc="30" dirty="0">
                <a:latin typeface="Arial MT"/>
                <a:cs typeface="Arial MT"/>
              </a:rPr>
              <a:t> </a:t>
            </a:r>
            <a:r>
              <a:rPr sz="788" b="0" dirty="0">
                <a:latin typeface="Arial MT"/>
                <a:cs typeface="Arial MT"/>
              </a:rPr>
              <a:t>findings,</a:t>
            </a:r>
            <a:r>
              <a:rPr sz="788" b="0" spc="30" dirty="0">
                <a:latin typeface="Arial MT"/>
                <a:cs typeface="Arial MT"/>
              </a:rPr>
              <a:t> </a:t>
            </a:r>
            <a:r>
              <a:rPr sz="788" b="0" spc="-15" dirty="0">
                <a:latin typeface="Arial MT"/>
                <a:cs typeface="Arial MT"/>
              </a:rPr>
              <a:t>CoT</a:t>
            </a:r>
            <a:r>
              <a:rPr sz="788" b="0" spc="30" dirty="0">
                <a:latin typeface="Arial MT"/>
                <a:cs typeface="Arial MT"/>
              </a:rPr>
              <a:t> </a:t>
            </a:r>
            <a:r>
              <a:rPr sz="788" b="0" spc="41" dirty="0">
                <a:latin typeface="Arial MT"/>
                <a:cs typeface="Arial MT"/>
              </a:rPr>
              <a:t>monitoring</a:t>
            </a:r>
            <a:r>
              <a:rPr sz="788" b="0" spc="26" dirty="0">
                <a:latin typeface="Arial MT"/>
                <a:cs typeface="Arial MT"/>
              </a:rPr>
              <a:t> </a:t>
            </a:r>
            <a:r>
              <a:rPr sz="788" b="0" dirty="0">
                <a:latin typeface="Arial MT"/>
                <a:cs typeface="Arial MT"/>
              </a:rPr>
              <a:t>has</a:t>
            </a:r>
            <a:r>
              <a:rPr sz="788" b="0" spc="30" dirty="0">
                <a:latin typeface="Arial MT"/>
                <a:cs typeface="Arial MT"/>
              </a:rPr>
              <a:t> </a:t>
            </a:r>
            <a:r>
              <a:rPr sz="788" b="0" dirty="0">
                <a:latin typeface="Arial MT"/>
                <a:cs typeface="Arial MT"/>
              </a:rPr>
              <a:t>some</a:t>
            </a:r>
            <a:r>
              <a:rPr sz="788" b="0" spc="30" dirty="0">
                <a:latin typeface="Arial MT"/>
                <a:cs typeface="Arial MT"/>
              </a:rPr>
              <a:t> </a:t>
            </a:r>
            <a:r>
              <a:rPr sz="788" b="0" dirty="0">
                <a:latin typeface="Arial MT"/>
                <a:cs typeface="Arial MT"/>
              </a:rPr>
              <a:t>value</a:t>
            </a:r>
            <a:r>
              <a:rPr sz="788" b="0" spc="30" dirty="0">
                <a:latin typeface="Arial MT"/>
                <a:cs typeface="Arial MT"/>
              </a:rPr>
              <a:t> </a:t>
            </a:r>
            <a:r>
              <a:rPr sz="788" b="0" spc="38" dirty="0">
                <a:latin typeface="Arial MT"/>
                <a:cs typeface="Arial MT"/>
              </a:rPr>
              <a:t>in</a:t>
            </a:r>
            <a:r>
              <a:rPr sz="788" b="0" spc="26" dirty="0">
                <a:latin typeface="Arial MT"/>
                <a:cs typeface="Arial MT"/>
              </a:rPr>
              <a:t> </a:t>
            </a:r>
            <a:r>
              <a:rPr sz="788" b="0" dirty="0">
                <a:latin typeface="Arial MT"/>
                <a:cs typeface="Arial MT"/>
              </a:rPr>
              <a:t>detecting</a:t>
            </a:r>
            <a:r>
              <a:rPr sz="788" b="0" spc="30" dirty="0">
                <a:latin typeface="Arial MT"/>
                <a:cs typeface="Arial MT"/>
              </a:rPr>
              <a:t> unintentional </a:t>
            </a:r>
            <a:r>
              <a:rPr sz="788" b="0" spc="15" dirty="0">
                <a:latin typeface="Arial MT"/>
                <a:cs typeface="Arial MT"/>
              </a:rPr>
              <a:t>behaviors</a:t>
            </a:r>
            <a:r>
              <a:rPr sz="788" b="0" spc="-11" dirty="0">
                <a:latin typeface="Arial MT"/>
                <a:cs typeface="Arial MT"/>
              </a:rPr>
              <a:t> </a:t>
            </a:r>
            <a:r>
              <a:rPr sz="788" b="0" spc="38" dirty="0">
                <a:latin typeface="Arial MT"/>
                <a:cs typeface="Arial MT"/>
              </a:rPr>
              <a:t>of</a:t>
            </a:r>
            <a:r>
              <a:rPr sz="788" b="0" spc="-11" dirty="0">
                <a:latin typeface="Arial MT"/>
                <a:cs typeface="Arial MT"/>
              </a:rPr>
              <a:t> </a:t>
            </a:r>
            <a:r>
              <a:rPr sz="788" b="0" spc="23" dirty="0">
                <a:latin typeface="Arial MT"/>
                <a:cs typeface="Arial MT"/>
              </a:rPr>
              <a:t>models,</a:t>
            </a:r>
            <a:r>
              <a:rPr sz="788" b="0" spc="-11" dirty="0">
                <a:latin typeface="Arial MT"/>
                <a:cs typeface="Arial MT"/>
              </a:rPr>
              <a:t> </a:t>
            </a:r>
            <a:r>
              <a:rPr sz="788" b="0" spc="15" dirty="0">
                <a:latin typeface="Arial MT"/>
                <a:cs typeface="Arial MT"/>
              </a:rPr>
              <a:t>especially</a:t>
            </a:r>
            <a:r>
              <a:rPr sz="788" b="0" spc="-8" dirty="0">
                <a:latin typeface="Arial MT"/>
                <a:cs typeface="Arial MT"/>
              </a:rPr>
              <a:t> </a:t>
            </a:r>
            <a:r>
              <a:rPr sz="788" b="0" spc="23" dirty="0">
                <a:latin typeface="Arial MT"/>
                <a:cs typeface="Arial MT"/>
              </a:rPr>
              <a:t>those</a:t>
            </a:r>
            <a:r>
              <a:rPr sz="788" b="0" spc="-11" dirty="0">
                <a:latin typeface="Arial MT"/>
                <a:cs typeface="Arial MT"/>
              </a:rPr>
              <a:t> </a:t>
            </a:r>
            <a:r>
              <a:rPr sz="788" b="0" spc="49" dirty="0">
                <a:latin typeface="Arial MT"/>
                <a:cs typeface="Arial MT"/>
              </a:rPr>
              <a:t>that</a:t>
            </a:r>
            <a:r>
              <a:rPr sz="788" b="0" spc="-11" dirty="0">
                <a:latin typeface="Arial MT"/>
                <a:cs typeface="Arial MT"/>
              </a:rPr>
              <a:t> </a:t>
            </a:r>
            <a:r>
              <a:rPr sz="788" b="0" spc="23" dirty="0">
                <a:latin typeface="Arial MT"/>
                <a:cs typeface="Arial MT"/>
              </a:rPr>
              <a:t>frequently</a:t>
            </a:r>
            <a:r>
              <a:rPr sz="788" b="0" spc="-8" dirty="0">
                <a:latin typeface="Arial MT"/>
                <a:cs typeface="Arial MT"/>
              </a:rPr>
              <a:t> occur.</a:t>
            </a:r>
            <a:endParaRPr sz="788">
              <a:latin typeface="Arial MT"/>
              <a:cs typeface="Arial MT"/>
            </a:endParaRPr>
          </a:p>
          <a:p>
            <a:pPr marL="9525" marR="1760696">
              <a:lnSpc>
                <a:spcPct val="152800"/>
              </a:lnSpc>
            </a:pPr>
            <a:r>
              <a:rPr sz="788" b="0" spc="41" dirty="0">
                <a:latin typeface="Arial MT"/>
                <a:cs typeface="Arial MT"/>
              </a:rPr>
              <a:t>It</a:t>
            </a:r>
            <a:r>
              <a:rPr sz="788" b="0" spc="-4" dirty="0">
                <a:latin typeface="Arial MT"/>
                <a:cs typeface="Arial MT"/>
              </a:rPr>
              <a:t> </a:t>
            </a:r>
            <a:r>
              <a:rPr sz="788" b="0" spc="15" dirty="0">
                <a:latin typeface="Arial MT"/>
                <a:cs typeface="Arial MT"/>
              </a:rPr>
              <a:t>can</a:t>
            </a:r>
            <a:r>
              <a:rPr sz="788" b="0" dirty="0">
                <a:latin typeface="Arial MT"/>
                <a:cs typeface="Arial MT"/>
              </a:rPr>
              <a:t> </a:t>
            </a:r>
            <a:r>
              <a:rPr sz="788" b="0" spc="15" dirty="0">
                <a:latin typeface="Arial MT"/>
                <a:cs typeface="Arial MT"/>
              </a:rPr>
              <a:t>help</a:t>
            </a:r>
            <a:r>
              <a:rPr sz="788" b="0" spc="4" dirty="0">
                <a:latin typeface="Arial MT"/>
                <a:cs typeface="Arial MT"/>
              </a:rPr>
              <a:t> </a:t>
            </a:r>
            <a:r>
              <a:rPr sz="788" b="0" spc="34" dirty="0">
                <a:latin typeface="Arial MT"/>
                <a:cs typeface="Arial MT"/>
              </a:rPr>
              <a:t>identify</a:t>
            </a:r>
            <a:r>
              <a:rPr sz="788" b="0" spc="4" dirty="0">
                <a:latin typeface="Arial MT"/>
                <a:cs typeface="Arial MT"/>
              </a:rPr>
              <a:t> </a:t>
            </a:r>
            <a:r>
              <a:rPr sz="788" b="0" spc="15" dirty="0">
                <a:latin typeface="Arial MT"/>
                <a:cs typeface="Arial MT"/>
              </a:rPr>
              <a:t>patterns</a:t>
            </a:r>
            <a:r>
              <a:rPr sz="788" b="0" dirty="0">
                <a:latin typeface="Arial MT"/>
                <a:cs typeface="Arial MT"/>
              </a:rPr>
              <a:t> </a:t>
            </a:r>
            <a:r>
              <a:rPr sz="788" b="0" spc="38" dirty="0">
                <a:latin typeface="Arial MT"/>
                <a:cs typeface="Arial MT"/>
              </a:rPr>
              <a:t>of</a:t>
            </a:r>
            <a:r>
              <a:rPr sz="788" b="0" dirty="0">
                <a:latin typeface="Arial MT"/>
                <a:cs typeface="Arial MT"/>
              </a:rPr>
              <a:t> </a:t>
            </a:r>
            <a:r>
              <a:rPr sz="788" b="0" spc="34" dirty="0">
                <a:latin typeface="Arial MT"/>
                <a:cs typeface="Arial MT"/>
              </a:rPr>
              <a:t>unintended</a:t>
            </a:r>
            <a:r>
              <a:rPr sz="788" b="0" spc="4" dirty="0">
                <a:latin typeface="Arial MT"/>
                <a:cs typeface="Arial MT"/>
              </a:rPr>
              <a:t> </a:t>
            </a:r>
            <a:r>
              <a:rPr sz="788" b="0" spc="8" dirty="0">
                <a:latin typeface="Arial MT"/>
                <a:cs typeface="Arial MT"/>
              </a:rPr>
              <a:t>responses</a:t>
            </a:r>
            <a:r>
              <a:rPr sz="788" b="0" dirty="0">
                <a:latin typeface="Arial MT"/>
                <a:cs typeface="Arial MT"/>
              </a:rPr>
              <a:t> </a:t>
            </a:r>
            <a:r>
              <a:rPr sz="788" b="0" spc="15" dirty="0">
                <a:latin typeface="Arial MT"/>
                <a:cs typeface="Arial MT"/>
              </a:rPr>
              <a:t>and</a:t>
            </a:r>
            <a:r>
              <a:rPr sz="788" b="0" spc="4" dirty="0">
                <a:latin typeface="Arial MT"/>
                <a:cs typeface="Arial MT"/>
              </a:rPr>
              <a:t> </a:t>
            </a:r>
            <a:r>
              <a:rPr sz="788" b="0" spc="15" dirty="0">
                <a:latin typeface="Arial MT"/>
                <a:cs typeface="Arial MT"/>
              </a:rPr>
              <a:t>provide</a:t>
            </a:r>
            <a:r>
              <a:rPr sz="788" b="0" spc="-4" dirty="0">
                <a:latin typeface="Arial MT"/>
                <a:cs typeface="Arial MT"/>
              </a:rPr>
              <a:t> </a:t>
            </a:r>
            <a:r>
              <a:rPr sz="788" b="0" spc="15" dirty="0">
                <a:latin typeface="Arial MT"/>
                <a:cs typeface="Arial MT"/>
              </a:rPr>
              <a:t>insights</a:t>
            </a:r>
            <a:r>
              <a:rPr sz="788" b="0" dirty="0">
                <a:latin typeface="Arial MT"/>
                <a:cs typeface="Arial MT"/>
              </a:rPr>
              <a:t> </a:t>
            </a:r>
            <a:r>
              <a:rPr sz="788" b="0" spc="49" dirty="0">
                <a:latin typeface="Arial MT"/>
                <a:cs typeface="Arial MT"/>
              </a:rPr>
              <a:t>into</a:t>
            </a:r>
            <a:r>
              <a:rPr sz="788" b="0" dirty="0">
                <a:latin typeface="Arial MT"/>
                <a:cs typeface="Arial MT"/>
              </a:rPr>
              <a:t> </a:t>
            </a:r>
            <a:r>
              <a:rPr sz="788" b="0" spc="38" dirty="0">
                <a:latin typeface="Arial MT"/>
                <a:cs typeface="Arial MT"/>
              </a:rPr>
              <a:t>the</a:t>
            </a:r>
            <a:r>
              <a:rPr sz="788" b="0" dirty="0">
                <a:latin typeface="Arial MT"/>
                <a:cs typeface="Arial MT"/>
              </a:rPr>
              <a:t> </a:t>
            </a:r>
            <a:r>
              <a:rPr sz="788" b="0" spc="26" dirty="0">
                <a:latin typeface="Arial MT"/>
                <a:cs typeface="Arial MT"/>
              </a:rPr>
              <a:t>model's </a:t>
            </a:r>
            <a:r>
              <a:rPr sz="788" b="0" dirty="0">
                <a:latin typeface="Arial MT"/>
                <a:cs typeface="Arial MT"/>
              </a:rPr>
              <a:t>reasoning</a:t>
            </a:r>
            <a:r>
              <a:rPr sz="788" b="0" spc="34" dirty="0">
                <a:latin typeface="Arial MT"/>
                <a:cs typeface="Arial MT"/>
              </a:rPr>
              <a:t> </a:t>
            </a:r>
            <a:r>
              <a:rPr sz="788" b="0" dirty="0">
                <a:latin typeface="Arial MT"/>
                <a:cs typeface="Arial MT"/>
              </a:rPr>
              <a:t>process</a:t>
            </a:r>
            <a:r>
              <a:rPr sz="788" b="0" spc="38" dirty="0">
                <a:latin typeface="Arial MT"/>
                <a:cs typeface="Arial MT"/>
              </a:rPr>
              <a:t> in </a:t>
            </a:r>
            <a:r>
              <a:rPr sz="788" b="0" dirty="0">
                <a:latin typeface="Arial MT"/>
                <a:cs typeface="Arial MT"/>
              </a:rPr>
              <a:t>such</a:t>
            </a:r>
            <a:r>
              <a:rPr sz="788" b="0" spc="34" dirty="0">
                <a:latin typeface="Arial MT"/>
                <a:cs typeface="Arial MT"/>
              </a:rPr>
              <a:t> </a:t>
            </a:r>
            <a:r>
              <a:rPr sz="788" b="0" spc="-8" dirty="0">
                <a:latin typeface="Arial MT"/>
                <a:cs typeface="Arial MT"/>
              </a:rPr>
              <a:t>cases.</a:t>
            </a:r>
            <a:endParaRPr sz="788">
              <a:latin typeface="Arial MT"/>
              <a:cs typeface="Arial MT"/>
            </a:endParaRPr>
          </a:p>
          <a:p>
            <a:pPr>
              <a:lnSpc>
                <a:spcPct val="100000"/>
              </a:lnSpc>
            </a:pPr>
            <a:endParaRPr sz="788">
              <a:latin typeface="Arial MT"/>
              <a:cs typeface="Arial MT"/>
            </a:endParaRPr>
          </a:p>
          <a:p>
            <a:pPr>
              <a:spcBef>
                <a:spcPts val="585"/>
              </a:spcBef>
            </a:pPr>
            <a:endParaRPr sz="788">
              <a:latin typeface="Arial MT"/>
              <a:cs typeface="Arial MT"/>
            </a:endParaRPr>
          </a:p>
          <a:p>
            <a:pPr marL="1686401"/>
            <a:r>
              <a:rPr spc="8" dirty="0"/>
              <a:t>Limitations</a:t>
            </a:r>
            <a:r>
              <a:rPr spc="53" dirty="0"/>
              <a:t> </a:t>
            </a:r>
            <a:r>
              <a:rPr spc="8" dirty="0"/>
              <a:t>in</a:t>
            </a:r>
            <a:r>
              <a:rPr spc="53" dirty="0"/>
              <a:t> </a:t>
            </a:r>
            <a:r>
              <a:rPr spc="8" dirty="0"/>
              <a:t>Detecting</a:t>
            </a:r>
            <a:r>
              <a:rPr spc="53" dirty="0"/>
              <a:t> </a:t>
            </a:r>
            <a:r>
              <a:rPr spc="8" dirty="0"/>
              <a:t>Rare</a:t>
            </a:r>
            <a:r>
              <a:rPr spc="53" dirty="0"/>
              <a:t> </a:t>
            </a:r>
            <a:r>
              <a:rPr spc="8" dirty="0"/>
              <a:t>and</a:t>
            </a:r>
            <a:r>
              <a:rPr spc="53" dirty="0"/>
              <a:t> </a:t>
            </a:r>
            <a:r>
              <a:rPr spc="8" dirty="0"/>
              <a:t>Catastrophic</a:t>
            </a:r>
            <a:r>
              <a:rPr spc="53" dirty="0"/>
              <a:t> </a:t>
            </a:r>
            <a:r>
              <a:rPr spc="-8" dirty="0"/>
              <a:t>Behaviors</a:t>
            </a:r>
          </a:p>
          <a:p>
            <a:pPr marL="1686401" marR="3810">
              <a:lnSpc>
                <a:spcPct val="152800"/>
              </a:lnSpc>
              <a:spcBef>
                <a:spcPts val="274"/>
              </a:spcBef>
            </a:pPr>
            <a:r>
              <a:rPr sz="788" b="0" spc="15" dirty="0">
                <a:latin typeface="Arial MT"/>
                <a:cs typeface="Arial MT"/>
              </a:rPr>
              <a:t>However,</a:t>
            </a:r>
            <a:r>
              <a:rPr sz="788" b="0" spc="-23" dirty="0">
                <a:latin typeface="Arial MT"/>
                <a:cs typeface="Arial MT"/>
              </a:rPr>
              <a:t> </a:t>
            </a:r>
            <a:r>
              <a:rPr sz="788" b="0" spc="38" dirty="0">
                <a:latin typeface="Arial MT"/>
                <a:cs typeface="Arial MT"/>
              </a:rPr>
              <a:t>for</a:t>
            </a:r>
            <a:r>
              <a:rPr sz="788" b="0" spc="-23" dirty="0">
                <a:latin typeface="Arial MT"/>
                <a:cs typeface="Arial MT"/>
              </a:rPr>
              <a:t> </a:t>
            </a:r>
            <a:r>
              <a:rPr sz="788" b="0" spc="15" dirty="0">
                <a:latin typeface="Arial MT"/>
                <a:cs typeface="Arial MT"/>
              </a:rPr>
              <a:t>rare</a:t>
            </a:r>
            <a:r>
              <a:rPr sz="788" b="0" spc="-19" dirty="0">
                <a:latin typeface="Arial MT"/>
                <a:cs typeface="Arial MT"/>
              </a:rPr>
              <a:t> </a:t>
            </a:r>
            <a:r>
              <a:rPr sz="788" b="0" spc="23" dirty="0">
                <a:latin typeface="Arial MT"/>
                <a:cs typeface="Arial MT"/>
              </a:rPr>
              <a:t>and</a:t>
            </a:r>
            <a:r>
              <a:rPr sz="788" b="0" spc="-19" dirty="0">
                <a:latin typeface="Arial MT"/>
                <a:cs typeface="Arial MT"/>
              </a:rPr>
              <a:t> </a:t>
            </a:r>
            <a:r>
              <a:rPr sz="788" b="0" spc="23" dirty="0">
                <a:latin typeface="Arial MT"/>
                <a:cs typeface="Arial MT"/>
              </a:rPr>
              <a:t>catastrophic</a:t>
            </a:r>
            <a:r>
              <a:rPr sz="788" b="0" spc="-19" dirty="0">
                <a:latin typeface="Arial MT"/>
                <a:cs typeface="Arial MT"/>
              </a:rPr>
              <a:t> </a:t>
            </a:r>
            <a:r>
              <a:rPr sz="788" b="0" spc="23" dirty="0">
                <a:latin typeface="Arial MT"/>
                <a:cs typeface="Arial MT"/>
              </a:rPr>
              <a:t>unexpected</a:t>
            </a:r>
            <a:r>
              <a:rPr sz="788" b="0" spc="-19" dirty="0">
                <a:latin typeface="Arial MT"/>
                <a:cs typeface="Arial MT"/>
              </a:rPr>
              <a:t> </a:t>
            </a:r>
            <a:r>
              <a:rPr sz="788" b="0" spc="15" dirty="0">
                <a:latin typeface="Arial MT"/>
                <a:cs typeface="Arial MT"/>
              </a:rPr>
              <a:t>behaviors</a:t>
            </a:r>
            <a:r>
              <a:rPr sz="788" b="0" spc="-19" dirty="0">
                <a:latin typeface="Arial MT"/>
                <a:cs typeface="Arial MT"/>
              </a:rPr>
              <a:t> </a:t>
            </a:r>
            <a:r>
              <a:rPr sz="788" b="0" spc="49" dirty="0">
                <a:latin typeface="Arial MT"/>
                <a:cs typeface="Arial MT"/>
              </a:rPr>
              <a:t>that</a:t>
            </a:r>
            <a:r>
              <a:rPr sz="788" b="0" spc="-23" dirty="0">
                <a:latin typeface="Arial MT"/>
                <a:cs typeface="Arial MT"/>
              </a:rPr>
              <a:t> </a:t>
            </a:r>
            <a:r>
              <a:rPr sz="788" b="0" spc="23" dirty="0">
                <a:latin typeface="Arial MT"/>
                <a:cs typeface="Arial MT"/>
              </a:rPr>
              <a:t>can</a:t>
            </a:r>
            <a:r>
              <a:rPr sz="788" b="0" spc="-23" dirty="0">
                <a:latin typeface="Arial MT"/>
                <a:cs typeface="Arial MT"/>
              </a:rPr>
              <a:t> </a:t>
            </a:r>
            <a:r>
              <a:rPr sz="788" b="0" spc="23" dirty="0">
                <a:latin typeface="Arial MT"/>
                <a:cs typeface="Arial MT"/>
              </a:rPr>
              <a:t>be</a:t>
            </a:r>
            <a:r>
              <a:rPr sz="788" b="0" spc="-19" dirty="0">
                <a:latin typeface="Arial MT"/>
                <a:cs typeface="Arial MT"/>
              </a:rPr>
              <a:t> </a:t>
            </a:r>
            <a:r>
              <a:rPr sz="788" b="0" spc="15" dirty="0">
                <a:latin typeface="Arial MT"/>
                <a:cs typeface="Arial MT"/>
              </a:rPr>
              <a:t>executed</a:t>
            </a:r>
            <a:r>
              <a:rPr sz="788" b="0" spc="-19" dirty="0">
                <a:latin typeface="Arial MT"/>
                <a:cs typeface="Arial MT"/>
              </a:rPr>
              <a:t> </a:t>
            </a:r>
            <a:r>
              <a:rPr sz="788" b="0" spc="53" dirty="0">
                <a:latin typeface="Arial MT"/>
                <a:cs typeface="Arial MT"/>
              </a:rPr>
              <a:t>without</a:t>
            </a:r>
            <a:r>
              <a:rPr sz="788" b="0" spc="-19" dirty="0">
                <a:latin typeface="Arial MT"/>
                <a:cs typeface="Arial MT"/>
              </a:rPr>
              <a:t> </a:t>
            </a:r>
            <a:r>
              <a:rPr sz="788" b="0" spc="-15" dirty="0">
                <a:latin typeface="Arial MT"/>
                <a:cs typeface="Arial MT"/>
              </a:rPr>
              <a:t>CoT, </a:t>
            </a:r>
            <a:r>
              <a:rPr sz="788" b="0" spc="38" dirty="0">
                <a:latin typeface="Arial MT"/>
                <a:cs typeface="Arial MT"/>
              </a:rPr>
              <a:t>the</a:t>
            </a:r>
            <a:r>
              <a:rPr sz="788" b="0" spc="-15" dirty="0">
                <a:latin typeface="Arial MT"/>
                <a:cs typeface="Arial MT"/>
              </a:rPr>
              <a:t> </a:t>
            </a:r>
            <a:r>
              <a:rPr sz="788" b="0" dirty="0">
                <a:latin typeface="Arial MT"/>
                <a:cs typeface="Arial MT"/>
              </a:rPr>
              <a:t>effect</a:t>
            </a:r>
            <a:r>
              <a:rPr sz="788" b="0" spc="-11" dirty="0">
                <a:latin typeface="Arial MT"/>
                <a:cs typeface="Arial MT"/>
              </a:rPr>
              <a:t> </a:t>
            </a:r>
            <a:r>
              <a:rPr sz="788" b="0" spc="38" dirty="0">
                <a:latin typeface="Arial MT"/>
                <a:cs typeface="Arial MT"/>
              </a:rPr>
              <a:t>of</a:t>
            </a:r>
            <a:r>
              <a:rPr sz="788" b="0" spc="-15" dirty="0">
                <a:latin typeface="Arial MT"/>
                <a:cs typeface="Arial MT"/>
              </a:rPr>
              <a:t> CoT </a:t>
            </a:r>
            <a:r>
              <a:rPr sz="788" b="0" spc="41" dirty="0">
                <a:latin typeface="Arial MT"/>
                <a:cs typeface="Arial MT"/>
              </a:rPr>
              <a:t>monitoring</a:t>
            </a:r>
            <a:r>
              <a:rPr sz="788" b="0" spc="-11" dirty="0">
                <a:latin typeface="Arial MT"/>
                <a:cs typeface="Arial MT"/>
              </a:rPr>
              <a:t> </a:t>
            </a:r>
            <a:r>
              <a:rPr sz="788" b="0" dirty="0">
                <a:latin typeface="Arial MT"/>
                <a:cs typeface="Arial MT"/>
              </a:rPr>
              <a:t>is</a:t>
            </a:r>
            <a:r>
              <a:rPr sz="788" b="0" spc="-15" dirty="0">
                <a:latin typeface="Arial MT"/>
                <a:cs typeface="Arial MT"/>
              </a:rPr>
              <a:t> </a:t>
            </a:r>
            <a:r>
              <a:rPr sz="788" b="0" spc="53" dirty="0">
                <a:latin typeface="Arial MT"/>
                <a:cs typeface="Arial MT"/>
              </a:rPr>
              <a:t>not</a:t>
            </a:r>
            <a:r>
              <a:rPr sz="788" b="0" spc="-11" dirty="0">
                <a:latin typeface="Arial MT"/>
                <a:cs typeface="Arial MT"/>
              </a:rPr>
              <a:t> </a:t>
            </a:r>
            <a:r>
              <a:rPr sz="788" b="0" spc="-8" dirty="0">
                <a:latin typeface="Arial MT"/>
                <a:cs typeface="Arial MT"/>
              </a:rPr>
              <a:t>ideal.</a:t>
            </a:r>
            <a:endParaRPr sz="788">
              <a:latin typeface="Arial MT"/>
              <a:cs typeface="Arial MT"/>
            </a:endParaRPr>
          </a:p>
          <a:p>
            <a:pPr marL="1686401" marR="146685">
              <a:lnSpc>
                <a:spcPct val="152800"/>
              </a:lnSpc>
            </a:pPr>
            <a:r>
              <a:rPr sz="788" b="0" dirty="0">
                <a:latin typeface="Arial MT"/>
                <a:cs typeface="Arial MT"/>
              </a:rPr>
              <a:t>This</a:t>
            </a:r>
            <a:r>
              <a:rPr sz="788" b="0" spc="11" dirty="0">
                <a:latin typeface="Arial MT"/>
                <a:cs typeface="Arial MT"/>
              </a:rPr>
              <a:t> </a:t>
            </a:r>
            <a:r>
              <a:rPr sz="788" b="0" dirty="0">
                <a:latin typeface="Arial MT"/>
                <a:cs typeface="Arial MT"/>
              </a:rPr>
              <a:t>means</a:t>
            </a:r>
            <a:r>
              <a:rPr sz="788" b="0" spc="11" dirty="0">
                <a:latin typeface="Arial MT"/>
                <a:cs typeface="Arial MT"/>
              </a:rPr>
              <a:t> </a:t>
            </a:r>
            <a:r>
              <a:rPr sz="788" b="0" spc="49" dirty="0">
                <a:latin typeface="Arial MT"/>
                <a:cs typeface="Arial MT"/>
              </a:rPr>
              <a:t>that</a:t>
            </a:r>
            <a:r>
              <a:rPr sz="788" b="0" spc="11" dirty="0">
                <a:latin typeface="Arial MT"/>
                <a:cs typeface="Arial MT"/>
              </a:rPr>
              <a:t> </a:t>
            </a:r>
            <a:r>
              <a:rPr sz="788" b="0" spc="-15" dirty="0">
                <a:latin typeface="Arial MT"/>
                <a:cs typeface="Arial MT"/>
              </a:rPr>
              <a:t>CoT</a:t>
            </a:r>
            <a:r>
              <a:rPr sz="788" b="0" spc="15" dirty="0">
                <a:latin typeface="Arial MT"/>
                <a:cs typeface="Arial MT"/>
              </a:rPr>
              <a:t> </a:t>
            </a:r>
            <a:r>
              <a:rPr sz="788" b="0" dirty="0">
                <a:latin typeface="Arial MT"/>
                <a:cs typeface="Arial MT"/>
              </a:rPr>
              <a:t>cannot</a:t>
            </a:r>
            <a:r>
              <a:rPr sz="788" b="0" spc="11" dirty="0">
                <a:latin typeface="Arial MT"/>
                <a:cs typeface="Arial MT"/>
              </a:rPr>
              <a:t> </a:t>
            </a:r>
            <a:r>
              <a:rPr sz="788" b="0" dirty="0">
                <a:latin typeface="Arial MT"/>
                <a:cs typeface="Arial MT"/>
              </a:rPr>
              <a:t>be</a:t>
            </a:r>
            <a:r>
              <a:rPr sz="788" b="0" spc="11" dirty="0">
                <a:latin typeface="Arial MT"/>
                <a:cs typeface="Arial MT"/>
              </a:rPr>
              <a:t> </a:t>
            </a:r>
            <a:r>
              <a:rPr sz="788" b="0" dirty="0">
                <a:latin typeface="Arial MT"/>
                <a:cs typeface="Arial MT"/>
              </a:rPr>
              <a:t>relied</a:t>
            </a:r>
            <a:r>
              <a:rPr sz="788" b="0" spc="19" dirty="0">
                <a:latin typeface="Arial MT"/>
                <a:cs typeface="Arial MT"/>
              </a:rPr>
              <a:t> </a:t>
            </a:r>
            <a:r>
              <a:rPr sz="788" b="0" spc="41" dirty="0">
                <a:latin typeface="Arial MT"/>
                <a:cs typeface="Arial MT"/>
              </a:rPr>
              <a:t>upon</a:t>
            </a:r>
            <a:r>
              <a:rPr sz="788" b="0" spc="11" dirty="0">
                <a:latin typeface="Arial MT"/>
                <a:cs typeface="Arial MT"/>
              </a:rPr>
              <a:t> </a:t>
            </a:r>
            <a:r>
              <a:rPr sz="788" b="0" spc="-8" dirty="0">
                <a:latin typeface="Arial MT"/>
                <a:cs typeface="Arial MT"/>
              </a:rPr>
              <a:t>as</a:t>
            </a:r>
            <a:r>
              <a:rPr sz="788" b="0" spc="11" dirty="0">
                <a:latin typeface="Arial MT"/>
                <a:cs typeface="Arial MT"/>
              </a:rPr>
              <a:t> </a:t>
            </a:r>
            <a:r>
              <a:rPr sz="788" b="0" spc="38" dirty="0">
                <a:latin typeface="Arial MT"/>
                <a:cs typeface="Arial MT"/>
              </a:rPr>
              <a:t>the</a:t>
            </a:r>
            <a:r>
              <a:rPr sz="788" b="0" spc="11" dirty="0">
                <a:latin typeface="Arial MT"/>
                <a:cs typeface="Arial MT"/>
              </a:rPr>
              <a:t> </a:t>
            </a:r>
            <a:r>
              <a:rPr sz="788" b="0" dirty="0">
                <a:latin typeface="Arial MT"/>
                <a:cs typeface="Arial MT"/>
              </a:rPr>
              <a:t>sole</a:t>
            </a:r>
            <a:r>
              <a:rPr sz="788" b="0" spc="15" dirty="0">
                <a:latin typeface="Arial MT"/>
                <a:cs typeface="Arial MT"/>
              </a:rPr>
              <a:t> </a:t>
            </a:r>
            <a:r>
              <a:rPr sz="788" b="0" spc="45" dirty="0">
                <a:latin typeface="Arial MT"/>
                <a:cs typeface="Arial MT"/>
              </a:rPr>
              <a:t>method</a:t>
            </a:r>
            <a:r>
              <a:rPr sz="788" b="0" spc="15" dirty="0">
                <a:latin typeface="Arial MT"/>
                <a:cs typeface="Arial MT"/>
              </a:rPr>
              <a:t> </a:t>
            </a:r>
            <a:r>
              <a:rPr sz="788" b="0" spc="38" dirty="0">
                <a:latin typeface="Arial MT"/>
                <a:cs typeface="Arial MT"/>
              </a:rPr>
              <a:t>for</a:t>
            </a:r>
            <a:r>
              <a:rPr sz="788" b="0" spc="11" dirty="0">
                <a:latin typeface="Arial MT"/>
                <a:cs typeface="Arial MT"/>
              </a:rPr>
              <a:t> </a:t>
            </a:r>
            <a:r>
              <a:rPr sz="788" b="0" dirty="0">
                <a:latin typeface="Arial MT"/>
                <a:cs typeface="Arial MT"/>
              </a:rPr>
              <a:t>ensuring</a:t>
            </a:r>
            <a:r>
              <a:rPr sz="788" b="0" spc="15" dirty="0">
                <a:latin typeface="Arial MT"/>
                <a:cs typeface="Arial MT"/>
              </a:rPr>
              <a:t> </a:t>
            </a:r>
            <a:r>
              <a:rPr sz="788" b="0" spc="-23" dirty="0">
                <a:latin typeface="Arial MT"/>
                <a:cs typeface="Arial MT"/>
              </a:rPr>
              <a:t>AI</a:t>
            </a:r>
            <a:r>
              <a:rPr sz="788" b="0" spc="11" dirty="0">
                <a:latin typeface="Arial MT"/>
                <a:cs typeface="Arial MT"/>
              </a:rPr>
              <a:t> </a:t>
            </a:r>
            <a:r>
              <a:rPr sz="788" b="0" dirty="0">
                <a:latin typeface="Arial MT"/>
                <a:cs typeface="Arial MT"/>
              </a:rPr>
              <a:t>safety,</a:t>
            </a:r>
            <a:r>
              <a:rPr sz="788" b="0" spc="11" dirty="0">
                <a:latin typeface="Arial MT"/>
                <a:cs typeface="Arial MT"/>
              </a:rPr>
              <a:t> </a:t>
            </a:r>
            <a:r>
              <a:rPr sz="788" b="0" spc="-8" dirty="0">
                <a:latin typeface="Arial MT"/>
                <a:cs typeface="Arial MT"/>
              </a:rPr>
              <a:t>as</a:t>
            </a:r>
            <a:r>
              <a:rPr sz="788" b="0" spc="11" dirty="0">
                <a:latin typeface="Arial MT"/>
                <a:cs typeface="Arial MT"/>
              </a:rPr>
              <a:t> </a:t>
            </a:r>
            <a:r>
              <a:rPr sz="788" b="0" spc="38" dirty="0">
                <a:latin typeface="Arial MT"/>
                <a:cs typeface="Arial MT"/>
              </a:rPr>
              <a:t>it </a:t>
            </a:r>
            <a:r>
              <a:rPr sz="788" b="0" spc="15" dirty="0">
                <a:latin typeface="Arial MT"/>
                <a:cs typeface="Arial MT"/>
              </a:rPr>
              <a:t>may</a:t>
            </a:r>
            <a:r>
              <a:rPr sz="788" b="0" spc="23" dirty="0">
                <a:latin typeface="Arial MT"/>
                <a:cs typeface="Arial MT"/>
              </a:rPr>
              <a:t> </a:t>
            </a:r>
            <a:r>
              <a:rPr sz="788" b="0" spc="15" dirty="0">
                <a:latin typeface="Arial MT"/>
                <a:cs typeface="Arial MT"/>
              </a:rPr>
              <a:t>fail</a:t>
            </a:r>
            <a:r>
              <a:rPr sz="788" b="0" spc="23" dirty="0">
                <a:latin typeface="Arial MT"/>
                <a:cs typeface="Arial MT"/>
              </a:rPr>
              <a:t> </a:t>
            </a:r>
            <a:r>
              <a:rPr sz="788" b="0" spc="56" dirty="0">
                <a:latin typeface="Arial MT"/>
                <a:cs typeface="Arial MT"/>
              </a:rPr>
              <a:t>to</a:t>
            </a:r>
            <a:r>
              <a:rPr sz="788" b="0" spc="19" dirty="0">
                <a:latin typeface="Arial MT"/>
                <a:cs typeface="Arial MT"/>
              </a:rPr>
              <a:t> </a:t>
            </a:r>
            <a:r>
              <a:rPr sz="788" b="0" spc="15" dirty="0">
                <a:latin typeface="Arial MT"/>
                <a:cs typeface="Arial MT"/>
              </a:rPr>
              <a:t>detect</a:t>
            </a:r>
            <a:r>
              <a:rPr sz="788" b="0" spc="23" dirty="0">
                <a:latin typeface="Arial MT"/>
                <a:cs typeface="Arial MT"/>
              </a:rPr>
              <a:t> </a:t>
            </a:r>
            <a:r>
              <a:rPr sz="788" b="0" spc="15" dirty="0">
                <a:latin typeface="Arial MT"/>
                <a:cs typeface="Arial MT"/>
              </a:rPr>
              <a:t>critical</a:t>
            </a:r>
            <a:r>
              <a:rPr sz="788" b="0" spc="19" dirty="0">
                <a:latin typeface="Arial MT"/>
                <a:cs typeface="Arial MT"/>
              </a:rPr>
              <a:t> </a:t>
            </a:r>
            <a:r>
              <a:rPr sz="788" b="0" spc="15" dirty="0">
                <a:latin typeface="Arial MT"/>
                <a:cs typeface="Arial MT"/>
              </a:rPr>
              <a:t>unsafe</a:t>
            </a:r>
            <a:r>
              <a:rPr sz="788" b="0" spc="23" dirty="0">
                <a:latin typeface="Arial MT"/>
                <a:cs typeface="Arial MT"/>
              </a:rPr>
              <a:t> </a:t>
            </a:r>
            <a:r>
              <a:rPr sz="788" b="0" spc="-8" dirty="0">
                <a:latin typeface="Arial MT"/>
                <a:cs typeface="Arial MT"/>
              </a:rPr>
              <a:t>behaviors.</a:t>
            </a:r>
            <a:endParaRPr sz="788">
              <a:latin typeface="Arial MT"/>
              <a:cs typeface="Arial MT"/>
            </a:endParaRPr>
          </a:p>
        </p:txBody>
      </p:sp>
      <p:grpSp>
        <p:nvGrpSpPr>
          <p:cNvPr id="25" name="object 25"/>
          <p:cNvGrpSpPr/>
          <p:nvPr/>
        </p:nvGrpSpPr>
        <p:grpSpPr>
          <a:xfrm>
            <a:off x="215693" y="143504"/>
            <a:ext cx="678180" cy="645319"/>
            <a:chOff x="287591" y="191338"/>
            <a:chExt cx="904240" cy="860425"/>
          </a:xfrm>
        </p:grpSpPr>
        <p:sp>
          <p:nvSpPr>
            <p:cNvPr id="26" name="object 26"/>
            <p:cNvSpPr/>
            <p:nvPr/>
          </p:nvSpPr>
          <p:spPr>
            <a:xfrm>
              <a:off x="287591" y="191338"/>
              <a:ext cx="619125" cy="722630"/>
            </a:xfrm>
            <a:custGeom>
              <a:avLst/>
              <a:gdLst/>
              <a:ahLst/>
              <a:cxnLst/>
              <a:rect l="l" t="t" r="r" b="b"/>
              <a:pathLst>
                <a:path w="619125" h="722630">
                  <a:moveTo>
                    <a:pt x="619125" y="722223"/>
                  </a:moveTo>
                  <a:lnTo>
                    <a:pt x="0" y="722223"/>
                  </a:lnTo>
                  <a:lnTo>
                    <a:pt x="0" y="0"/>
                  </a:lnTo>
                  <a:lnTo>
                    <a:pt x="619125" y="0"/>
                  </a:lnTo>
                  <a:lnTo>
                    <a:pt x="619125" y="4762"/>
                  </a:lnTo>
                  <a:lnTo>
                    <a:pt x="9525" y="4762"/>
                  </a:lnTo>
                  <a:lnTo>
                    <a:pt x="4762" y="9524"/>
                  </a:lnTo>
                  <a:lnTo>
                    <a:pt x="9525" y="9524"/>
                  </a:lnTo>
                  <a:lnTo>
                    <a:pt x="9525" y="712698"/>
                  </a:lnTo>
                  <a:lnTo>
                    <a:pt x="4762" y="712698"/>
                  </a:lnTo>
                  <a:lnTo>
                    <a:pt x="9525" y="717461"/>
                  </a:lnTo>
                  <a:lnTo>
                    <a:pt x="619125" y="717461"/>
                  </a:lnTo>
                  <a:lnTo>
                    <a:pt x="619125" y="722223"/>
                  </a:lnTo>
                  <a:close/>
                </a:path>
                <a:path w="619125" h="722630">
                  <a:moveTo>
                    <a:pt x="9525" y="9524"/>
                  </a:moveTo>
                  <a:lnTo>
                    <a:pt x="4762" y="9524"/>
                  </a:lnTo>
                  <a:lnTo>
                    <a:pt x="9525" y="4762"/>
                  </a:lnTo>
                  <a:lnTo>
                    <a:pt x="9525" y="9524"/>
                  </a:lnTo>
                  <a:close/>
                </a:path>
                <a:path w="619125" h="722630">
                  <a:moveTo>
                    <a:pt x="609600" y="9524"/>
                  </a:moveTo>
                  <a:lnTo>
                    <a:pt x="9525" y="9524"/>
                  </a:lnTo>
                  <a:lnTo>
                    <a:pt x="9525" y="4762"/>
                  </a:lnTo>
                  <a:lnTo>
                    <a:pt x="609600" y="4762"/>
                  </a:lnTo>
                  <a:lnTo>
                    <a:pt x="609600" y="9524"/>
                  </a:lnTo>
                  <a:close/>
                </a:path>
                <a:path w="619125" h="722630">
                  <a:moveTo>
                    <a:pt x="609600" y="717461"/>
                  </a:moveTo>
                  <a:lnTo>
                    <a:pt x="609600" y="4762"/>
                  </a:lnTo>
                  <a:lnTo>
                    <a:pt x="614362" y="9524"/>
                  </a:lnTo>
                  <a:lnTo>
                    <a:pt x="619125" y="9524"/>
                  </a:lnTo>
                  <a:lnTo>
                    <a:pt x="619125" y="712698"/>
                  </a:lnTo>
                  <a:lnTo>
                    <a:pt x="614362" y="712698"/>
                  </a:lnTo>
                  <a:lnTo>
                    <a:pt x="609600" y="717461"/>
                  </a:lnTo>
                  <a:close/>
                </a:path>
                <a:path w="619125" h="722630">
                  <a:moveTo>
                    <a:pt x="619125" y="9524"/>
                  </a:moveTo>
                  <a:lnTo>
                    <a:pt x="614362" y="9524"/>
                  </a:lnTo>
                  <a:lnTo>
                    <a:pt x="609600" y="4762"/>
                  </a:lnTo>
                  <a:lnTo>
                    <a:pt x="619125" y="4762"/>
                  </a:lnTo>
                  <a:lnTo>
                    <a:pt x="619125" y="9524"/>
                  </a:lnTo>
                  <a:close/>
                </a:path>
                <a:path w="619125" h="722630">
                  <a:moveTo>
                    <a:pt x="9525" y="717461"/>
                  </a:moveTo>
                  <a:lnTo>
                    <a:pt x="4762" y="712698"/>
                  </a:lnTo>
                  <a:lnTo>
                    <a:pt x="9525" y="712698"/>
                  </a:lnTo>
                  <a:lnTo>
                    <a:pt x="9525" y="717461"/>
                  </a:lnTo>
                  <a:close/>
                </a:path>
                <a:path w="619125" h="722630">
                  <a:moveTo>
                    <a:pt x="609600" y="717461"/>
                  </a:moveTo>
                  <a:lnTo>
                    <a:pt x="9525" y="717461"/>
                  </a:lnTo>
                  <a:lnTo>
                    <a:pt x="9525" y="712698"/>
                  </a:lnTo>
                  <a:lnTo>
                    <a:pt x="609600" y="712698"/>
                  </a:lnTo>
                  <a:lnTo>
                    <a:pt x="609600" y="717461"/>
                  </a:lnTo>
                  <a:close/>
                </a:path>
                <a:path w="619125" h="722630">
                  <a:moveTo>
                    <a:pt x="619125" y="717461"/>
                  </a:moveTo>
                  <a:lnTo>
                    <a:pt x="609600" y="717461"/>
                  </a:lnTo>
                  <a:lnTo>
                    <a:pt x="614362" y="712698"/>
                  </a:lnTo>
                  <a:lnTo>
                    <a:pt x="619125" y="712698"/>
                  </a:lnTo>
                  <a:lnTo>
                    <a:pt x="619125" y="717461"/>
                  </a:lnTo>
                  <a:close/>
                </a:path>
              </a:pathLst>
            </a:custGeom>
            <a:solidFill>
              <a:srgbClr val="808080"/>
            </a:solidFill>
          </p:spPr>
          <p:txBody>
            <a:bodyPr wrap="square" lIns="0" tIns="0" rIns="0" bIns="0" rtlCol="0"/>
            <a:lstStyle/>
            <a:p>
              <a:pPr defTabSz="685800"/>
              <a:endParaRPr sz="1350" kern="0">
                <a:solidFill>
                  <a:sysClr val="windowText" lastClr="000000"/>
                </a:solidFill>
              </a:endParaRPr>
            </a:p>
          </p:txBody>
        </p:sp>
        <p:sp>
          <p:nvSpPr>
            <p:cNvPr id="27" name="object 27"/>
            <p:cNvSpPr/>
            <p:nvPr/>
          </p:nvSpPr>
          <p:spPr>
            <a:xfrm>
              <a:off x="635508" y="591311"/>
              <a:ext cx="556260" cy="460375"/>
            </a:xfrm>
            <a:custGeom>
              <a:avLst/>
              <a:gdLst/>
              <a:ahLst/>
              <a:cxnLst/>
              <a:rect l="l" t="t" r="r" b="b"/>
              <a:pathLst>
                <a:path w="556260" h="460375">
                  <a:moveTo>
                    <a:pt x="556260" y="460248"/>
                  </a:moveTo>
                  <a:lnTo>
                    <a:pt x="0" y="460248"/>
                  </a:lnTo>
                  <a:lnTo>
                    <a:pt x="0" y="0"/>
                  </a:lnTo>
                  <a:lnTo>
                    <a:pt x="556260" y="0"/>
                  </a:lnTo>
                  <a:lnTo>
                    <a:pt x="556260" y="460248"/>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grpSp>
      <p:sp>
        <p:nvSpPr>
          <p:cNvPr id="28" name="object 28"/>
          <p:cNvSpPr txBox="1">
            <a:spLocks noGrp="1"/>
          </p:cNvSpPr>
          <p:nvPr>
            <p:ph type="title"/>
          </p:nvPr>
        </p:nvSpPr>
        <p:spPr>
          <a:xfrm>
            <a:off x="406743" y="353830"/>
            <a:ext cx="5663565" cy="355867"/>
          </a:xfrm>
          <a:prstGeom prst="rect">
            <a:avLst/>
          </a:prstGeom>
        </p:spPr>
        <p:txBody>
          <a:bodyPr vert="horz" wrap="square" lIns="0" tIns="9525" rIns="0" bIns="0" rtlCol="0">
            <a:spAutoFit/>
          </a:bodyPr>
          <a:lstStyle/>
          <a:p>
            <a:pPr marL="9525">
              <a:spcBef>
                <a:spcPts val="75"/>
              </a:spcBef>
            </a:pPr>
            <a:r>
              <a:rPr dirty="0"/>
              <a:t>Research</a:t>
            </a:r>
            <a:r>
              <a:rPr spc="-94" dirty="0"/>
              <a:t> </a:t>
            </a:r>
            <a:r>
              <a:rPr spc="-8" dirty="0"/>
              <a:t>Conclusions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24800" y="3949465"/>
            <a:ext cx="1219200" cy="1194435"/>
            <a:chOff x="10566400" y="5265953"/>
            <a:chExt cx="1625600" cy="1592580"/>
          </a:xfrm>
        </p:grpSpPr>
        <p:sp>
          <p:nvSpPr>
            <p:cNvPr id="3" name="object 3"/>
            <p:cNvSpPr/>
            <p:nvPr/>
          </p:nvSpPr>
          <p:spPr>
            <a:xfrm>
              <a:off x="10566400" y="5265953"/>
              <a:ext cx="1625600" cy="1592580"/>
            </a:xfrm>
            <a:custGeom>
              <a:avLst/>
              <a:gdLst/>
              <a:ahLst/>
              <a:cxnLst/>
              <a:rect l="l" t="t" r="r" b="b"/>
              <a:pathLst>
                <a:path w="1625600" h="1592579">
                  <a:moveTo>
                    <a:pt x="1625600" y="1592046"/>
                  </a:moveTo>
                  <a:lnTo>
                    <a:pt x="0" y="1592046"/>
                  </a:lnTo>
                  <a:lnTo>
                    <a:pt x="137706" y="1522945"/>
                  </a:lnTo>
                  <a:lnTo>
                    <a:pt x="184763" y="1496959"/>
                  </a:lnTo>
                  <a:lnTo>
                    <a:pt x="231311" y="1470473"/>
                  </a:lnTo>
                  <a:lnTo>
                    <a:pt x="277344" y="1443492"/>
                  </a:lnTo>
                  <a:lnTo>
                    <a:pt x="322855" y="1416022"/>
                  </a:lnTo>
                  <a:lnTo>
                    <a:pt x="367837" y="1388068"/>
                  </a:lnTo>
                  <a:lnTo>
                    <a:pt x="412283" y="1359634"/>
                  </a:lnTo>
                  <a:lnTo>
                    <a:pt x="456187" y="1330726"/>
                  </a:lnTo>
                  <a:lnTo>
                    <a:pt x="499542" y="1301350"/>
                  </a:lnTo>
                  <a:lnTo>
                    <a:pt x="542341" y="1271509"/>
                  </a:lnTo>
                  <a:lnTo>
                    <a:pt x="584577" y="1241210"/>
                  </a:lnTo>
                  <a:lnTo>
                    <a:pt x="626245" y="1210457"/>
                  </a:lnTo>
                  <a:lnTo>
                    <a:pt x="667336" y="1179256"/>
                  </a:lnTo>
                  <a:lnTo>
                    <a:pt x="707845" y="1147612"/>
                  </a:lnTo>
                  <a:lnTo>
                    <a:pt x="747764" y="1115530"/>
                  </a:lnTo>
                  <a:lnTo>
                    <a:pt x="787088" y="1083015"/>
                  </a:lnTo>
                  <a:lnTo>
                    <a:pt x="825808" y="1050072"/>
                  </a:lnTo>
                  <a:lnTo>
                    <a:pt x="863919" y="1016706"/>
                  </a:lnTo>
                  <a:lnTo>
                    <a:pt x="901414" y="982923"/>
                  </a:lnTo>
                  <a:lnTo>
                    <a:pt x="938286" y="948727"/>
                  </a:lnTo>
                  <a:lnTo>
                    <a:pt x="974528" y="914124"/>
                  </a:lnTo>
                  <a:lnTo>
                    <a:pt x="1010134" y="879119"/>
                  </a:lnTo>
                  <a:lnTo>
                    <a:pt x="1045096" y="843717"/>
                  </a:lnTo>
                  <a:lnTo>
                    <a:pt x="1079409" y="807923"/>
                  </a:lnTo>
                  <a:lnTo>
                    <a:pt x="1113066" y="771742"/>
                  </a:lnTo>
                  <a:lnTo>
                    <a:pt x="1146059" y="735180"/>
                  </a:lnTo>
                  <a:lnTo>
                    <a:pt x="1178382" y="698242"/>
                  </a:lnTo>
                  <a:lnTo>
                    <a:pt x="1210028" y="660932"/>
                  </a:lnTo>
                  <a:lnTo>
                    <a:pt x="1240991" y="623256"/>
                  </a:lnTo>
                  <a:lnTo>
                    <a:pt x="1271264" y="585219"/>
                  </a:lnTo>
                  <a:lnTo>
                    <a:pt x="1300840" y="546826"/>
                  </a:lnTo>
                  <a:lnTo>
                    <a:pt x="1329713" y="508082"/>
                  </a:lnTo>
                  <a:lnTo>
                    <a:pt x="1357875" y="468993"/>
                  </a:lnTo>
                  <a:lnTo>
                    <a:pt x="1385320" y="429563"/>
                  </a:lnTo>
                  <a:lnTo>
                    <a:pt x="1412042" y="389798"/>
                  </a:lnTo>
                  <a:lnTo>
                    <a:pt x="1438033" y="349703"/>
                  </a:lnTo>
                  <a:lnTo>
                    <a:pt x="1463287" y="309283"/>
                  </a:lnTo>
                  <a:lnTo>
                    <a:pt x="1487797" y="268543"/>
                  </a:lnTo>
                  <a:lnTo>
                    <a:pt x="1511557" y="227488"/>
                  </a:lnTo>
                  <a:lnTo>
                    <a:pt x="1534559" y="186123"/>
                  </a:lnTo>
                  <a:lnTo>
                    <a:pt x="1556797" y="144454"/>
                  </a:lnTo>
                  <a:lnTo>
                    <a:pt x="1578265" y="102486"/>
                  </a:lnTo>
                  <a:lnTo>
                    <a:pt x="1598955" y="60223"/>
                  </a:lnTo>
                  <a:lnTo>
                    <a:pt x="1625600" y="0"/>
                  </a:lnTo>
                  <a:lnTo>
                    <a:pt x="1625600" y="1592046"/>
                  </a:lnTo>
                  <a:close/>
                </a:path>
              </a:pathLst>
            </a:custGeom>
            <a:solidFill>
              <a:srgbClr val="C1D7FA"/>
            </a:solidFill>
          </p:spPr>
          <p:txBody>
            <a:bodyPr wrap="square" lIns="0" tIns="0" rIns="0" bIns="0" rtlCol="0"/>
            <a:lstStyle/>
            <a:p>
              <a:pPr defTabSz="685800"/>
              <a:endParaRPr sz="1350" kern="0">
                <a:solidFill>
                  <a:sysClr val="windowText" lastClr="000000"/>
                </a:solidFill>
              </a:endParaRPr>
            </a:p>
          </p:txBody>
        </p:sp>
        <p:sp>
          <p:nvSpPr>
            <p:cNvPr id="4" name="object 4"/>
            <p:cNvSpPr/>
            <p:nvPr/>
          </p:nvSpPr>
          <p:spPr>
            <a:xfrm>
              <a:off x="11297323" y="5774537"/>
              <a:ext cx="894715" cy="1083945"/>
            </a:xfrm>
            <a:custGeom>
              <a:avLst/>
              <a:gdLst/>
              <a:ahLst/>
              <a:cxnLst/>
              <a:rect l="l" t="t" r="r" b="b"/>
              <a:pathLst>
                <a:path w="894715" h="1083945">
                  <a:moveTo>
                    <a:pt x="894676" y="1083462"/>
                  </a:moveTo>
                  <a:lnTo>
                    <a:pt x="0" y="1083462"/>
                  </a:lnTo>
                  <a:lnTo>
                    <a:pt x="60604" y="1037348"/>
                  </a:lnTo>
                  <a:lnTo>
                    <a:pt x="94972" y="1008528"/>
                  </a:lnTo>
                  <a:lnTo>
                    <a:pt x="129147" y="978828"/>
                  </a:lnTo>
                  <a:lnTo>
                    <a:pt x="163127" y="948256"/>
                  </a:lnTo>
                  <a:lnTo>
                    <a:pt x="196909" y="916816"/>
                  </a:lnTo>
                  <a:lnTo>
                    <a:pt x="230490" y="884516"/>
                  </a:lnTo>
                  <a:lnTo>
                    <a:pt x="263868" y="851361"/>
                  </a:lnTo>
                  <a:lnTo>
                    <a:pt x="297040" y="817357"/>
                  </a:lnTo>
                  <a:lnTo>
                    <a:pt x="330004" y="782511"/>
                  </a:lnTo>
                  <a:lnTo>
                    <a:pt x="362756" y="746829"/>
                  </a:lnTo>
                  <a:lnTo>
                    <a:pt x="395293" y="710316"/>
                  </a:lnTo>
                  <a:lnTo>
                    <a:pt x="427614" y="672979"/>
                  </a:lnTo>
                  <a:lnTo>
                    <a:pt x="459714" y="634825"/>
                  </a:lnTo>
                  <a:lnTo>
                    <a:pt x="491593" y="595858"/>
                  </a:lnTo>
                  <a:lnTo>
                    <a:pt x="523246" y="556086"/>
                  </a:lnTo>
                  <a:lnTo>
                    <a:pt x="554671" y="515514"/>
                  </a:lnTo>
                  <a:lnTo>
                    <a:pt x="585866" y="474148"/>
                  </a:lnTo>
                  <a:lnTo>
                    <a:pt x="616827" y="431996"/>
                  </a:lnTo>
                  <a:lnTo>
                    <a:pt x="647553" y="389061"/>
                  </a:lnTo>
                  <a:lnTo>
                    <a:pt x="678039" y="345352"/>
                  </a:lnTo>
                  <a:lnTo>
                    <a:pt x="708284" y="300874"/>
                  </a:lnTo>
                  <a:lnTo>
                    <a:pt x="738285" y="255633"/>
                  </a:lnTo>
                  <a:lnTo>
                    <a:pt x="768038" y="209635"/>
                  </a:lnTo>
                  <a:lnTo>
                    <a:pt x="797543" y="162887"/>
                  </a:lnTo>
                  <a:lnTo>
                    <a:pt x="826794" y="115394"/>
                  </a:lnTo>
                  <a:lnTo>
                    <a:pt x="855791" y="67162"/>
                  </a:lnTo>
                  <a:lnTo>
                    <a:pt x="884529" y="18199"/>
                  </a:lnTo>
                  <a:lnTo>
                    <a:pt x="894676" y="0"/>
                  </a:lnTo>
                  <a:lnTo>
                    <a:pt x="894676" y="1083462"/>
                  </a:lnTo>
                  <a:close/>
                </a:path>
              </a:pathLst>
            </a:custGeom>
            <a:solidFill>
              <a:srgbClr val="82B0F8"/>
            </a:solidFill>
          </p:spPr>
          <p:txBody>
            <a:bodyPr wrap="square" lIns="0" tIns="0" rIns="0" bIns="0" rtlCol="0"/>
            <a:lstStyle/>
            <a:p>
              <a:pPr defTabSz="685800"/>
              <a:endParaRPr sz="1350" kern="0">
                <a:solidFill>
                  <a:sysClr val="windowText" lastClr="000000"/>
                </a:solidFill>
              </a:endParaRPr>
            </a:p>
          </p:txBody>
        </p:sp>
        <p:sp>
          <p:nvSpPr>
            <p:cNvPr id="5" name="object 5"/>
            <p:cNvSpPr/>
            <p:nvPr/>
          </p:nvSpPr>
          <p:spPr>
            <a:xfrm>
              <a:off x="11514035" y="6036970"/>
              <a:ext cx="678180" cy="821055"/>
            </a:xfrm>
            <a:custGeom>
              <a:avLst/>
              <a:gdLst/>
              <a:ahLst/>
              <a:cxnLst/>
              <a:rect l="l" t="t" r="r" b="b"/>
              <a:pathLst>
                <a:path w="678179" h="821054">
                  <a:moveTo>
                    <a:pt x="677964" y="821029"/>
                  </a:moveTo>
                  <a:lnTo>
                    <a:pt x="0" y="821029"/>
                  </a:lnTo>
                  <a:lnTo>
                    <a:pt x="45910" y="786091"/>
                  </a:lnTo>
                  <a:lnTo>
                    <a:pt x="79739" y="757568"/>
                  </a:lnTo>
                  <a:lnTo>
                    <a:pt x="113320" y="727922"/>
                  </a:lnTo>
                  <a:lnTo>
                    <a:pt x="146648" y="697162"/>
                  </a:lnTo>
                  <a:lnTo>
                    <a:pt x="179721" y="665300"/>
                  </a:lnTo>
                  <a:lnTo>
                    <a:pt x="212532" y="632344"/>
                  </a:lnTo>
                  <a:lnTo>
                    <a:pt x="245077" y="598305"/>
                  </a:lnTo>
                  <a:lnTo>
                    <a:pt x="277352" y="563194"/>
                  </a:lnTo>
                  <a:lnTo>
                    <a:pt x="309352" y="527021"/>
                  </a:lnTo>
                  <a:lnTo>
                    <a:pt x="341073" y="489795"/>
                  </a:lnTo>
                  <a:lnTo>
                    <a:pt x="372510" y="451527"/>
                  </a:lnTo>
                  <a:lnTo>
                    <a:pt x="403658" y="412228"/>
                  </a:lnTo>
                  <a:lnTo>
                    <a:pt x="434514" y="371907"/>
                  </a:lnTo>
                  <a:lnTo>
                    <a:pt x="465072" y="330574"/>
                  </a:lnTo>
                  <a:lnTo>
                    <a:pt x="495328" y="288240"/>
                  </a:lnTo>
                  <a:lnTo>
                    <a:pt x="525277" y="244915"/>
                  </a:lnTo>
                  <a:lnTo>
                    <a:pt x="554915" y="200609"/>
                  </a:lnTo>
                  <a:lnTo>
                    <a:pt x="584238" y="155332"/>
                  </a:lnTo>
                  <a:lnTo>
                    <a:pt x="613241" y="109095"/>
                  </a:lnTo>
                  <a:lnTo>
                    <a:pt x="641919" y="61907"/>
                  </a:lnTo>
                  <a:lnTo>
                    <a:pt x="670267" y="13779"/>
                  </a:lnTo>
                  <a:lnTo>
                    <a:pt x="677964" y="0"/>
                  </a:lnTo>
                  <a:lnTo>
                    <a:pt x="677964" y="821029"/>
                  </a:lnTo>
                  <a:close/>
                </a:path>
              </a:pathLst>
            </a:custGeom>
            <a:solidFill>
              <a:srgbClr val="4488F4"/>
            </a:solidFill>
          </p:spPr>
          <p:txBody>
            <a:bodyPr wrap="square" lIns="0" tIns="0" rIns="0" bIns="0" rtlCol="0"/>
            <a:lstStyle/>
            <a:p>
              <a:pPr defTabSz="685800"/>
              <a:endParaRPr sz="1350" kern="0">
                <a:solidFill>
                  <a:sysClr val="windowText" lastClr="000000"/>
                </a:solidFill>
              </a:endParaRPr>
            </a:p>
          </p:txBody>
        </p:sp>
      </p:grpSp>
      <p:grpSp>
        <p:nvGrpSpPr>
          <p:cNvPr id="6" name="object 6"/>
          <p:cNvGrpSpPr/>
          <p:nvPr/>
        </p:nvGrpSpPr>
        <p:grpSpPr>
          <a:xfrm>
            <a:off x="1111958" y="1154429"/>
            <a:ext cx="6506051" cy="3571875"/>
            <a:chOff x="1482610" y="1539239"/>
            <a:chExt cx="8674735" cy="4762500"/>
          </a:xfrm>
        </p:grpSpPr>
        <p:pic>
          <p:nvPicPr>
            <p:cNvPr id="7" name="object 7"/>
            <p:cNvPicPr/>
            <p:nvPr/>
          </p:nvPicPr>
          <p:blipFill>
            <a:blip r:embed="rId2" cstate="print"/>
            <a:stretch>
              <a:fillRect/>
            </a:stretch>
          </p:blipFill>
          <p:spPr>
            <a:xfrm>
              <a:off x="3465576" y="1539239"/>
              <a:ext cx="4757928" cy="4762500"/>
            </a:xfrm>
            <a:prstGeom prst="rect">
              <a:avLst/>
            </a:prstGeom>
          </p:spPr>
        </p:pic>
        <p:pic>
          <p:nvPicPr>
            <p:cNvPr id="8" name="object 8"/>
            <p:cNvPicPr/>
            <p:nvPr/>
          </p:nvPicPr>
          <p:blipFill>
            <a:blip r:embed="rId3" cstate="print"/>
            <a:stretch>
              <a:fillRect/>
            </a:stretch>
          </p:blipFill>
          <p:spPr>
            <a:xfrm>
              <a:off x="4466716" y="2424468"/>
              <a:ext cx="3112211" cy="3112211"/>
            </a:xfrm>
            <a:prstGeom prst="rect">
              <a:avLst/>
            </a:prstGeom>
          </p:spPr>
        </p:pic>
        <p:pic>
          <p:nvPicPr>
            <p:cNvPr id="9" name="object 9"/>
            <p:cNvPicPr/>
            <p:nvPr/>
          </p:nvPicPr>
          <p:blipFill>
            <a:blip r:embed="rId4" cstate="print"/>
            <a:stretch>
              <a:fillRect/>
            </a:stretch>
          </p:blipFill>
          <p:spPr>
            <a:xfrm>
              <a:off x="4327601" y="4504728"/>
              <a:ext cx="2503055" cy="1207770"/>
            </a:xfrm>
            <a:prstGeom prst="rect">
              <a:avLst/>
            </a:prstGeom>
          </p:spPr>
        </p:pic>
        <p:pic>
          <p:nvPicPr>
            <p:cNvPr id="10" name="object 10"/>
            <p:cNvPicPr/>
            <p:nvPr/>
          </p:nvPicPr>
          <p:blipFill>
            <a:blip r:embed="rId5" cstate="print"/>
            <a:stretch>
              <a:fillRect/>
            </a:stretch>
          </p:blipFill>
          <p:spPr>
            <a:xfrm>
              <a:off x="4357382" y="2199601"/>
              <a:ext cx="1511312" cy="1133703"/>
            </a:xfrm>
            <a:prstGeom prst="rect">
              <a:avLst/>
            </a:prstGeom>
          </p:spPr>
        </p:pic>
        <p:pic>
          <p:nvPicPr>
            <p:cNvPr id="11" name="object 11"/>
            <p:cNvPicPr/>
            <p:nvPr/>
          </p:nvPicPr>
          <p:blipFill>
            <a:blip r:embed="rId6" cstate="print"/>
            <a:stretch>
              <a:fillRect/>
            </a:stretch>
          </p:blipFill>
          <p:spPr>
            <a:xfrm>
              <a:off x="7252868" y="2752597"/>
              <a:ext cx="501954" cy="1752600"/>
            </a:xfrm>
            <a:prstGeom prst="rect">
              <a:avLst/>
            </a:prstGeom>
          </p:spPr>
        </p:pic>
        <p:pic>
          <p:nvPicPr>
            <p:cNvPr id="12" name="object 12"/>
            <p:cNvPicPr/>
            <p:nvPr/>
          </p:nvPicPr>
          <p:blipFill>
            <a:blip r:embed="rId7" cstate="print"/>
            <a:stretch>
              <a:fillRect/>
            </a:stretch>
          </p:blipFill>
          <p:spPr>
            <a:xfrm>
              <a:off x="7068451" y="1946160"/>
              <a:ext cx="2348890" cy="210185"/>
            </a:xfrm>
            <a:prstGeom prst="rect">
              <a:avLst/>
            </a:prstGeom>
          </p:spPr>
        </p:pic>
        <p:pic>
          <p:nvPicPr>
            <p:cNvPr id="13" name="object 13"/>
            <p:cNvPicPr/>
            <p:nvPr/>
          </p:nvPicPr>
          <p:blipFill>
            <a:blip r:embed="rId8" cstate="print"/>
            <a:stretch>
              <a:fillRect/>
            </a:stretch>
          </p:blipFill>
          <p:spPr>
            <a:xfrm>
              <a:off x="6117399" y="1773961"/>
              <a:ext cx="1044003" cy="1044003"/>
            </a:xfrm>
            <a:prstGeom prst="rect">
              <a:avLst/>
            </a:prstGeom>
          </p:spPr>
        </p:pic>
        <p:pic>
          <p:nvPicPr>
            <p:cNvPr id="14" name="object 14"/>
            <p:cNvPicPr/>
            <p:nvPr/>
          </p:nvPicPr>
          <p:blipFill>
            <a:blip r:embed="rId9" cstate="print"/>
            <a:stretch>
              <a:fillRect/>
            </a:stretch>
          </p:blipFill>
          <p:spPr>
            <a:xfrm>
              <a:off x="6925398" y="4336529"/>
              <a:ext cx="1044003" cy="1044003"/>
            </a:xfrm>
            <a:prstGeom prst="rect">
              <a:avLst/>
            </a:prstGeom>
          </p:spPr>
        </p:pic>
        <p:pic>
          <p:nvPicPr>
            <p:cNvPr id="15" name="object 15"/>
            <p:cNvPicPr/>
            <p:nvPr/>
          </p:nvPicPr>
          <p:blipFill>
            <a:blip r:embed="rId10" cstate="print"/>
            <a:stretch>
              <a:fillRect/>
            </a:stretch>
          </p:blipFill>
          <p:spPr>
            <a:xfrm>
              <a:off x="7809966" y="5077498"/>
              <a:ext cx="2346883" cy="210197"/>
            </a:xfrm>
            <a:prstGeom prst="rect">
              <a:avLst/>
            </a:prstGeom>
          </p:spPr>
        </p:pic>
        <p:pic>
          <p:nvPicPr>
            <p:cNvPr id="16" name="object 16"/>
            <p:cNvPicPr/>
            <p:nvPr/>
          </p:nvPicPr>
          <p:blipFill>
            <a:blip r:embed="rId11" cstate="print"/>
            <a:stretch>
              <a:fillRect/>
            </a:stretch>
          </p:blipFill>
          <p:spPr>
            <a:xfrm>
              <a:off x="3723957" y="3616515"/>
              <a:ext cx="1044003" cy="1044003"/>
            </a:xfrm>
            <a:prstGeom prst="rect">
              <a:avLst/>
            </a:prstGeom>
          </p:spPr>
        </p:pic>
        <p:pic>
          <p:nvPicPr>
            <p:cNvPr id="17" name="object 17"/>
            <p:cNvPicPr/>
            <p:nvPr/>
          </p:nvPicPr>
          <p:blipFill>
            <a:blip r:embed="rId12" cstate="print"/>
            <a:stretch>
              <a:fillRect/>
            </a:stretch>
          </p:blipFill>
          <p:spPr>
            <a:xfrm>
              <a:off x="1482610" y="4357497"/>
              <a:ext cx="2346896" cy="210185"/>
            </a:xfrm>
            <a:prstGeom prst="rect">
              <a:avLst/>
            </a:prstGeom>
          </p:spPr>
        </p:pic>
        <p:pic>
          <p:nvPicPr>
            <p:cNvPr id="18" name="object 18"/>
            <p:cNvPicPr/>
            <p:nvPr/>
          </p:nvPicPr>
          <p:blipFill>
            <a:blip r:embed="rId13" cstate="print"/>
            <a:stretch>
              <a:fillRect/>
            </a:stretch>
          </p:blipFill>
          <p:spPr>
            <a:xfrm>
              <a:off x="4023804" y="3902710"/>
              <a:ext cx="444296" cy="471614"/>
            </a:xfrm>
            <a:prstGeom prst="rect">
              <a:avLst/>
            </a:prstGeom>
          </p:spPr>
        </p:pic>
        <p:pic>
          <p:nvPicPr>
            <p:cNvPr id="19" name="object 19"/>
            <p:cNvPicPr/>
            <p:nvPr/>
          </p:nvPicPr>
          <p:blipFill>
            <a:blip r:embed="rId14" cstate="print"/>
            <a:stretch>
              <a:fillRect/>
            </a:stretch>
          </p:blipFill>
          <p:spPr>
            <a:xfrm>
              <a:off x="7211186" y="4622723"/>
              <a:ext cx="472427" cy="471614"/>
            </a:xfrm>
            <a:prstGeom prst="rect">
              <a:avLst/>
            </a:prstGeom>
          </p:spPr>
        </p:pic>
        <p:pic>
          <p:nvPicPr>
            <p:cNvPr id="20" name="object 20"/>
            <p:cNvPicPr/>
            <p:nvPr/>
          </p:nvPicPr>
          <p:blipFill>
            <a:blip r:embed="rId15" cstate="print"/>
            <a:stretch>
              <a:fillRect/>
            </a:stretch>
          </p:blipFill>
          <p:spPr>
            <a:xfrm>
              <a:off x="6402641" y="2060155"/>
              <a:ext cx="473506" cy="471614"/>
            </a:xfrm>
            <a:prstGeom prst="rect">
              <a:avLst/>
            </a:prstGeom>
          </p:spPr>
        </p:pic>
      </p:grpSp>
      <p:sp>
        <p:nvSpPr>
          <p:cNvPr id="21" name="object 21"/>
          <p:cNvSpPr txBox="1"/>
          <p:nvPr/>
        </p:nvSpPr>
        <p:spPr>
          <a:xfrm>
            <a:off x="5679262" y="1524819"/>
            <a:ext cx="2134553" cy="1200137"/>
          </a:xfrm>
          <a:prstGeom prst="rect">
            <a:avLst/>
          </a:prstGeom>
        </p:spPr>
        <p:txBody>
          <a:bodyPr vert="horz" wrap="square" lIns="0" tIns="9525" rIns="0" bIns="0" rtlCol="0">
            <a:spAutoFit/>
          </a:bodyPr>
          <a:lstStyle/>
          <a:p>
            <a:pPr marL="9525" marR="3810" defTabSz="685800">
              <a:lnSpc>
                <a:spcPct val="150000"/>
              </a:lnSpc>
              <a:spcBef>
                <a:spcPts val="75"/>
              </a:spcBef>
            </a:pPr>
            <a:r>
              <a:rPr sz="750" kern="0" dirty="0">
                <a:solidFill>
                  <a:srgbClr val="252525"/>
                </a:solidFill>
                <a:latin typeface="Arial MT"/>
                <a:cs typeface="Arial MT"/>
              </a:rPr>
              <a:t>This</a:t>
            </a:r>
            <a:r>
              <a:rPr sz="750" kern="0" spc="-4" dirty="0">
                <a:solidFill>
                  <a:srgbClr val="252525"/>
                </a:solidFill>
                <a:latin typeface="Arial MT"/>
                <a:cs typeface="Arial MT"/>
              </a:rPr>
              <a:t> </a:t>
            </a:r>
            <a:r>
              <a:rPr sz="750" kern="0" dirty="0">
                <a:solidFill>
                  <a:srgbClr val="252525"/>
                </a:solidFill>
                <a:latin typeface="Arial MT"/>
                <a:cs typeface="Arial MT"/>
              </a:rPr>
              <a:t>paper </a:t>
            </a:r>
            <a:r>
              <a:rPr sz="750" kern="0" spc="-8" dirty="0">
                <a:solidFill>
                  <a:srgbClr val="252525"/>
                </a:solidFill>
                <a:latin typeface="Arial MT"/>
                <a:cs typeface="Arial MT"/>
              </a:rPr>
              <a:t>serves</a:t>
            </a:r>
            <a:r>
              <a:rPr sz="750" kern="0" dirty="0">
                <a:solidFill>
                  <a:srgbClr val="252525"/>
                </a:solidFill>
                <a:latin typeface="Arial MT"/>
                <a:cs typeface="Arial MT"/>
              </a:rPr>
              <a:t> </a:t>
            </a:r>
            <a:r>
              <a:rPr sz="750" kern="0" spc="-15" dirty="0">
                <a:solidFill>
                  <a:srgbClr val="252525"/>
                </a:solidFill>
                <a:latin typeface="Arial MT"/>
                <a:cs typeface="Arial MT"/>
              </a:rPr>
              <a:t>as</a:t>
            </a:r>
            <a:r>
              <a:rPr sz="750" kern="0" spc="-4" dirty="0">
                <a:solidFill>
                  <a:srgbClr val="252525"/>
                </a:solidFill>
                <a:latin typeface="Arial MT"/>
                <a:cs typeface="Arial MT"/>
              </a:rPr>
              <a:t> </a:t>
            </a:r>
            <a:r>
              <a:rPr sz="750" kern="0" dirty="0">
                <a:solidFill>
                  <a:srgbClr val="252525"/>
                </a:solidFill>
                <a:latin typeface="Arial MT"/>
                <a:cs typeface="Arial MT"/>
              </a:rPr>
              <a:t>a wake -</a:t>
            </a:r>
            <a:r>
              <a:rPr sz="750" kern="0" spc="-4" dirty="0">
                <a:solidFill>
                  <a:srgbClr val="252525"/>
                </a:solidFill>
                <a:latin typeface="Arial MT"/>
                <a:cs typeface="Arial MT"/>
              </a:rPr>
              <a:t> </a:t>
            </a:r>
            <a:r>
              <a:rPr sz="750" kern="0" spc="38" dirty="0">
                <a:solidFill>
                  <a:srgbClr val="252525"/>
                </a:solidFill>
                <a:latin typeface="Arial MT"/>
                <a:cs typeface="Arial MT"/>
              </a:rPr>
              <a:t>up</a:t>
            </a:r>
            <a:r>
              <a:rPr sz="750" kern="0" dirty="0">
                <a:solidFill>
                  <a:srgbClr val="252525"/>
                </a:solidFill>
                <a:latin typeface="Arial MT"/>
                <a:cs typeface="Arial MT"/>
              </a:rPr>
              <a:t> call</a:t>
            </a:r>
            <a:r>
              <a:rPr sz="750" kern="0" spc="-4" dirty="0">
                <a:solidFill>
                  <a:srgbClr val="252525"/>
                </a:solidFill>
                <a:latin typeface="Arial MT"/>
                <a:cs typeface="Arial MT"/>
              </a:rPr>
              <a:t> </a:t>
            </a:r>
            <a:r>
              <a:rPr sz="750" kern="0" dirty="0">
                <a:solidFill>
                  <a:srgbClr val="252525"/>
                </a:solidFill>
                <a:latin typeface="Arial MT"/>
                <a:cs typeface="Arial MT"/>
              </a:rPr>
              <a:t>for</a:t>
            </a:r>
            <a:r>
              <a:rPr sz="750" kern="0" spc="-4" dirty="0">
                <a:solidFill>
                  <a:srgbClr val="252525"/>
                </a:solidFill>
                <a:latin typeface="Arial MT"/>
                <a:cs typeface="Arial MT"/>
              </a:rPr>
              <a:t> </a:t>
            </a:r>
            <a:r>
              <a:rPr sz="750" kern="0" spc="-23" dirty="0">
                <a:solidFill>
                  <a:srgbClr val="252525"/>
                </a:solidFill>
                <a:latin typeface="Arial MT"/>
                <a:cs typeface="Arial MT"/>
              </a:rPr>
              <a:t>AI</a:t>
            </a:r>
            <a:r>
              <a:rPr sz="750" kern="0" spc="-4" dirty="0">
                <a:solidFill>
                  <a:srgbClr val="252525"/>
                </a:solidFill>
                <a:latin typeface="Arial MT"/>
                <a:cs typeface="Arial MT"/>
              </a:rPr>
              <a:t> </a:t>
            </a:r>
            <a:r>
              <a:rPr sz="750" kern="0" spc="-8" dirty="0">
                <a:solidFill>
                  <a:srgbClr val="252525"/>
                </a:solidFill>
                <a:latin typeface="Arial MT"/>
                <a:cs typeface="Arial MT"/>
              </a:rPr>
              <a:t>safety </a:t>
            </a:r>
            <a:r>
              <a:rPr sz="750" kern="0" dirty="0">
                <a:solidFill>
                  <a:srgbClr val="252525"/>
                </a:solidFill>
                <a:latin typeface="Arial MT"/>
                <a:cs typeface="Arial MT"/>
              </a:rPr>
              <a:t>research.</a:t>
            </a:r>
            <a:r>
              <a:rPr sz="750" kern="0" spc="90" dirty="0">
                <a:solidFill>
                  <a:srgbClr val="252525"/>
                </a:solidFill>
                <a:latin typeface="Arial MT"/>
                <a:cs typeface="Arial MT"/>
              </a:rPr>
              <a:t> </a:t>
            </a:r>
            <a:r>
              <a:rPr sz="750" kern="0" dirty="0">
                <a:solidFill>
                  <a:srgbClr val="252525"/>
                </a:solidFill>
                <a:latin typeface="Arial MT"/>
                <a:cs typeface="Arial MT"/>
              </a:rPr>
              <a:t>It</a:t>
            </a:r>
            <a:r>
              <a:rPr sz="750" kern="0" spc="101" dirty="0">
                <a:solidFill>
                  <a:srgbClr val="252525"/>
                </a:solidFill>
                <a:latin typeface="Arial MT"/>
                <a:cs typeface="Arial MT"/>
              </a:rPr>
              <a:t> </a:t>
            </a:r>
            <a:r>
              <a:rPr sz="750" kern="0" dirty="0">
                <a:solidFill>
                  <a:srgbClr val="252525"/>
                </a:solidFill>
                <a:latin typeface="Arial MT"/>
                <a:cs typeface="Arial MT"/>
              </a:rPr>
              <a:t>highlights</a:t>
            </a:r>
            <a:r>
              <a:rPr sz="750" kern="0" spc="98" dirty="0">
                <a:solidFill>
                  <a:srgbClr val="252525"/>
                </a:solidFill>
                <a:latin typeface="Arial MT"/>
                <a:cs typeface="Arial MT"/>
              </a:rPr>
              <a:t> </a:t>
            </a:r>
            <a:r>
              <a:rPr sz="750" kern="0" dirty="0">
                <a:solidFill>
                  <a:srgbClr val="252525"/>
                </a:solidFill>
                <a:latin typeface="Arial MT"/>
                <a:cs typeface="Arial MT"/>
              </a:rPr>
              <a:t>the</a:t>
            </a:r>
            <a:r>
              <a:rPr sz="750" kern="0" spc="101" dirty="0">
                <a:solidFill>
                  <a:srgbClr val="252525"/>
                </a:solidFill>
                <a:latin typeface="Arial MT"/>
                <a:cs typeface="Arial MT"/>
              </a:rPr>
              <a:t> </a:t>
            </a:r>
            <a:r>
              <a:rPr sz="750" kern="0" dirty="0">
                <a:solidFill>
                  <a:srgbClr val="252525"/>
                </a:solidFill>
                <a:latin typeface="Arial MT"/>
                <a:cs typeface="Arial MT"/>
              </a:rPr>
              <a:t>importance</a:t>
            </a:r>
            <a:r>
              <a:rPr sz="750" kern="0" spc="98" dirty="0">
                <a:solidFill>
                  <a:srgbClr val="252525"/>
                </a:solidFill>
                <a:latin typeface="Arial MT"/>
                <a:cs typeface="Arial MT"/>
              </a:rPr>
              <a:t> </a:t>
            </a:r>
            <a:r>
              <a:rPr sz="750" kern="0" dirty="0">
                <a:solidFill>
                  <a:srgbClr val="252525"/>
                </a:solidFill>
                <a:latin typeface="Arial MT"/>
                <a:cs typeface="Arial MT"/>
              </a:rPr>
              <a:t>of</a:t>
            </a:r>
            <a:r>
              <a:rPr sz="750" kern="0" spc="94" dirty="0">
                <a:solidFill>
                  <a:srgbClr val="252525"/>
                </a:solidFill>
                <a:latin typeface="Arial MT"/>
                <a:cs typeface="Arial MT"/>
              </a:rPr>
              <a:t> </a:t>
            </a:r>
            <a:r>
              <a:rPr sz="750" kern="0" spc="26" dirty="0">
                <a:solidFill>
                  <a:srgbClr val="252525"/>
                </a:solidFill>
                <a:latin typeface="Arial MT"/>
                <a:cs typeface="Arial MT"/>
              </a:rPr>
              <a:t>not </a:t>
            </a:r>
            <a:r>
              <a:rPr sz="750" kern="0" spc="8" dirty="0">
                <a:solidFill>
                  <a:srgbClr val="252525"/>
                </a:solidFill>
                <a:latin typeface="Arial MT"/>
                <a:cs typeface="Arial MT"/>
              </a:rPr>
              <a:t>neglecting</a:t>
            </a:r>
            <a:r>
              <a:rPr sz="750" kern="0" spc="45" dirty="0">
                <a:solidFill>
                  <a:srgbClr val="252525"/>
                </a:solidFill>
                <a:latin typeface="Arial MT"/>
                <a:cs typeface="Arial MT"/>
              </a:rPr>
              <a:t> </a:t>
            </a:r>
            <a:r>
              <a:rPr sz="750" kern="0" spc="8" dirty="0">
                <a:solidFill>
                  <a:srgbClr val="252525"/>
                </a:solidFill>
                <a:latin typeface="Arial MT"/>
                <a:cs typeface="Arial MT"/>
              </a:rPr>
              <a:t>safety</a:t>
            </a:r>
            <a:r>
              <a:rPr sz="750" kern="0" spc="49" dirty="0">
                <a:solidFill>
                  <a:srgbClr val="252525"/>
                </a:solidFill>
                <a:latin typeface="Arial MT"/>
                <a:cs typeface="Arial MT"/>
              </a:rPr>
              <a:t> </a:t>
            </a:r>
            <a:r>
              <a:rPr sz="750" kern="0" spc="8" dirty="0">
                <a:solidFill>
                  <a:srgbClr val="252525"/>
                </a:solidFill>
                <a:latin typeface="Arial MT"/>
                <a:cs typeface="Arial MT"/>
              </a:rPr>
              <a:t>while</a:t>
            </a:r>
            <a:r>
              <a:rPr sz="750" kern="0" spc="53" dirty="0">
                <a:solidFill>
                  <a:srgbClr val="252525"/>
                </a:solidFill>
                <a:latin typeface="Arial MT"/>
                <a:cs typeface="Arial MT"/>
              </a:rPr>
              <a:t> </a:t>
            </a:r>
            <a:r>
              <a:rPr sz="750" kern="0" spc="8" dirty="0">
                <a:solidFill>
                  <a:srgbClr val="252525"/>
                </a:solidFill>
                <a:latin typeface="Arial MT"/>
                <a:cs typeface="Arial MT"/>
              </a:rPr>
              <a:t>pursuing</a:t>
            </a:r>
            <a:r>
              <a:rPr sz="750" kern="0" spc="45" dirty="0">
                <a:solidFill>
                  <a:srgbClr val="252525"/>
                </a:solidFill>
                <a:latin typeface="Arial MT"/>
                <a:cs typeface="Arial MT"/>
              </a:rPr>
              <a:t> </a:t>
            </a:r>
            <a:r>
              <a:rPr sz="750" kern="0" spc="8" dirty="0">
                <a:solidFill>
                  <a:srgbClr val="252525"/>
                </a:solidFill>
                <a:latin typeface="Arial MT"/>
                <a:cs typeface="Arial MT"/>
              </a:rPr>
              <a:t>the</a:t>
            </a:r>
            <a:r>
              <a:rPr sz="750" kern="0" spc="53" dirty="0">
                <a:solidFill>
                  <a:srgbClr val="252525"/>
                </a:solidFill>
                <a:latin typeface="Arial MT"/>
                <a:cs typeface="Arial MT"/>
              </a:rPr>
              <a:t> </a:t>
            </a:r>
            <a:r>
              <a:rPr sz="750" kern="0" spc="-8" dirty="0">
                <a:solidFill>
                  <a:srgbClr val="252525"/>
                </a:solidFill>
                <a:latin typeface="Arial MT"/>
                <a:cs typeface="Arial MT"/>
              </a:rPr>
              <a:t>powerful </a:t>
            </a:r>
            <a:r>
              <a:rPr sz="750" kern="0" spc="8" dirty="0">
                <a:solidFill>
                  <a:srgbClr val="252525"/>
                </a:solidFill>
                <a:latin typeface="Arial MT"/>
                <a:cs typeface="Arial MT"/>
              </a:rPr>
              <a:t>functions</a:t>
            </a:r>
            <a:r>
              <a:rPr sz="750" kern="0" spc="68" dirty="0">
                <a:solidFill>
                  <a:srgbClr val="252525"/>
                </a:solidFill>
                <a:latin typeface="Arial MT"/>
                <a:cs typeface="Arial MT"/>
              </a:rPr>
              <a:t> </a:t>
            </a:r>
            <a:r>
              <a:rPr sz="750" kern="0" spc="8" dirty="0">
                <a:solidFill>
                  <a:srgbClr val="252525"/>
                </a:solidFill>
                <a:latin typeface="Arial MT"/>
                <a:cs typeface="Arial MT"/>
              </a:rPr>
              <a:t>of</a:t>
            </a:r>
            <a:r>
              <a:rPr sz="750" kern="0" spc="64" dirty="0">
                <a:solidFill>
                  <a:srgbClr val="252525"/>
                </a:solidFill>
                <a:latin typeface="Arial MT"/>
                <a:cs typeface="Arial MT"/>
              </a:rPr>
              <a:t> </a:t>
            </a:r>
            <a:r>
              <a:rPr sz="750" kern="0" spc="-19" dirty="0">
                <a:solidFill>
                  <a:srgbClr val="252525"/>
                </a:solidFill>
                <a:latin typeface="Arial MT"/>
                <a:cs typeface="Arial MT"/>
              </a:rPr>
              <a:t>AI.</a:t>
            </a:r>
            <a:endParaRPr sz="750" kern="0">
              <a:solidFill>
                <a:sysClr val="windowText" lastClr="000000"/>
              </a:solidFill>
              <a:latin typeface="Arial MT"/>
              <a:cs typeface="Arial MT"/>
            </a:endParaRPr>
          </a:p>
          <a:p>
            <a:pPr marL="9525" marR="90011" algn="just" defTabSz="685800">
              <a:lnSpc>
                <a:spcPct val="150000"/>
              </a:lnSpc>
            </a:pPr>
            <a:r>
              <a:rPr sz="750" kern="0" spc="-19" dirty="0">
                <a:solidFill>
                  <a:srgbClr val="252525"/>
                </a:solidFill>
                <a:latin typeface="Arial MT"/>
                <a:cs typeface="Arial MT"/>
              </a:rPr>
              <a:t>CoT,</a:t>
            </a:r>
            <a:r>
              <a:rPr sz="750" kern="0" spc="-23" dirty="0">
                <a:solidFill>
                  <a:srgbClr val="252525"/>
                </a:solidFill>
                <a:latin typeface="Arial MT"/>
                <a:cs typeface="Arial MT"/>
              </a:rPr>
              <a:t> </a:t>
            </a:r>
            <a:r>
              <a:rPr sz="750" kern="0" spc="-15" dirty="0">
                <a:solidFill>
                  <a:srgbClr val="252525"/>
                </a:solidFill>
                <a:latin typeface="Arial MT"/>
                <a:cs typeface="Arial MT"/>
              </a:rPr>
              <a:t>as </a:t>
            </a:r>
            <a:r>
              <a:rPr sz="750" kern="0" dirty="0">
                <a:solidFill>
                  <a:srgbClr val="252525"/>
                </a:solidFill>
                <a:latin typeface="Arial MT"/>
                <a:cs typeface="Arial MT"/>
              </a:rPr>
              <a:t>a</a:t>
            </a:r>
            <a:r>
              <a:rPr sz="750" kern="0" spc="-19" dirty="0">
                <a:solidFill>
                  <a:srgbClr val="252525"/>
                </a:solidFill>
                <a:latin typeface="Arial MT"/>
                <a:cs typeface="Arial MT"/>
              </a:rPr>
              <a:t> </a:t>
            </a:r>
            <a:r>
              <a:rPr sz="750" kern="0" spc="34" dirty="0">
                <a:solidFill>
                  <a:srgbClr val="252525"/>
                </a:solidFill>
                <a:latin typeface="Arial MT"/>
                <a:cs typeface="Arial MT"/>
              </a:rPr>
              <a:t>potential</a:t>
            </a:r>
            <a:r>
              <a:rPr sz="750" kern="0" spc="-19" dirty="0">
                <a:solidFill>
                  <a:srgbClr val="252525"/>
                </a:solidFill>
                <a:latin typeface="Arial MT"/>
                <a:cs typeface="Arial MT"/>
              </a:rPr>
              <a:t> </a:t>
            </a:r>
            <a:r>
              <a:rPr sz="750" kern="0" dirty="0">
                <a:solidFill>
                  <a:srgbClr val="252525"/>
                </a:solidFill>
                <a:latin typeface="Arial MT"/>
                <a:cs typeface="Arial MT"/>
              </a:rPr>
              <a:t>safety</a:t>
            </a:r>
            <a:r>
              <a:rPr sz="750" kern="0" spc="-23" dirty="0">
                <a:solidFill>
                  <a:srgbClr val="252525"/>
                </a:solidFill>
                <a:latin typeface="Arial MT"/>
                <a:cs typeface="Arial MT"/>
              </a:rPr>
              <a:t> </a:t>
            </a:r>
            <a:r>
              <a:rPr sz="750" kern="0" spc="34" dirty="0">
                <a:solidFill>
                  <a:srgbClr val="252525"/>
                </a:solidFill>
                <a:latin typeface="Arial MT"/>
                <a:cs typeface="Arial MT"/>
              </a:rPr>
              <a:t>monitoring</a:t>
            </a:r>
            <a:r>
              <a:rPr sz="750" kern="0" spc="-19" dirty="0">
                <a:solidFill>
                  <a:srgbClr val="252525"/>
                </a:solidFill>
                <a:latin typeface="Arial MT"/>
                <a:cs typeface="Arial MT"/>
              </a:rPr>
              <a:t> </a:t>
            </a:r>
            <a:r>
              <a:rPr sz="750" kern="0" spc="-8" dirty="0">
                <a:solidFill>
                  <a:srgbClr val="252525"/>
                </a:solidFill>
                <a:latin typeface="Arial MT"/>
                <a:cs typeface="Arial MT"/>
              </a:rPr>
              <a:t>method, </a:t>
            </a:r>
            <a:r>
              <a:rPr sz="750" kern="0" dirty="0">
                <a:solidFill>
                  <a:srgbClr val="252525"/>
                </a:solidFill>
                <a:latin typeface="Arial MT"/>
                <a:cs typeface="Arial MT"/>
              </a:rPr>
              <a:t>has</a:t>
            </a:r>
            <a:r>
              <a:rPr sz="750" kern="0" spc="64" dirty="0">
                <a:solidFill>
                  <a:srgbClr val="252525"/>
                </a:solidFill>
                <a:latin typeface="Arial MT"/>
                <a:cs typeface="Arial MT"/>
              </a:rPr>
              <a:t> </a:t>
            </a:r>
            <a:r>
              <a:rPr sz="750" kern="0" dirty="0">
                <a:solidFill>
                  <a:srgbClr val="252525"/>
                </a:solidFill>
                <a:latin typeface="Arial MT"/>
                <a:cs typeface="Arial MT"/>
              </a:rPr>
              <a:t>limitations</a:t>
            </a:r>
            <a:r>
              <a:rPr sz="750" kern="0" spc="68" dirty="0">
                <a:solidFill>
                  <a:srgbClr val="252525"/>
                </a:solidFill>
                <a:latin typeface="Arial MT"/>
                <a:cs typeface="Arial MT"/>
              </a:rPr>
              <a:t> </a:t>
            </a:r>
            <a:r>
              <a:rPr sz="750" kern="0" spc="49" dirty="0">
                <a:solidFill>
                  <a:srgbClr val="252525"/>
                </a:solidFill>
                <a:latin typeface="Arial MT"/>
                <a:cs typeface="Arial MT"/>
              </a:rPr>
              <a:t>but</a:t>
            </a:r>
            <a:r>
              <a:rPr sz="750" kern="0" spc="64" dirty="0">
                <a:solidFill>
                  <a:srgbClr val="252525"/>
                </a:solidFill>
                <a:latin typeface="Arial MT"/>
                <a:cs typeface="Arial MT"/>
              </a:rPr>
              <a:t> </a:t>
            </a:r>
            <a:r>
              <a:rPr sz="750" kern="0" dirty="0">
                <a:solidFill>
                  <a:srgbClr val="252525"/>
                </a:solidFill>
                <a:latin typeface="Arial MT"/>
                <a:cs typeface="Arial MT"/>
              </a:rPr>
              <a:t>also</a:t>
            </a:r>
            <a:r>
              <a:rPr sz="750" kern="0" spc="60" dirty="0">
                <a:solidFill>
                  <a:srgbClr val="252525"/>
                </a:solidFill>
                <a:latin typeface="Arial MT"/>
                <a:cs typeface="Arial MT"/>
              </a:rPr>
              <a:t> </a:t>
            </a:r>
            <a:r>
              <a:rPr sz="750" kern="0" dirty="0">
                <a:solidFill>
                  <a:srgbClr val="252525"/>
                </a:solidFill>
                <a:latin typeface="Arial MT"/>
                <a:cs typeface="Arial MT"/>
              </a:rPr>
              <a:t>provides</a:t>
            </a:r>
            <a:r>
              <a:rPr sz="750" kern="0" spc="64" dirty="0">
                <a:solidFill>
                  <a:srgbClr val="252525"/>
                </a:solidFill>
                <a:latin typeface="Arial MT"/>
                <a:cs typeface="Arial MT"/>
              </a:rPr>
              <a:t> </a:t>
            </a:r>
            <a:r>
              <a:rPr sz="750" kern="0" dirty="0">
                <a:solidFill>
                  <a:srgbClr val="252525"/>
                </a:solidFill>
                <a:latin typeface="Arial MT"/>
                <a:cs typeface="Arial MT"/>
              </a:rPr>
              <a:t>an</a:t>
            </a:r>
            <a:r>
              <a:rPr sz="750" kern="0" spc="68" dirty="0">
                <a:solidFill>
                  <a:srgbClr val="252525"/>
                </a:solidFill>
                <a:latin typeface="Arial MT"/>
                <a:cs typeface="Arial MT"/>
              </a:rPr>
              <a:t> </a:t>
            </a:r>
            <a:r>
              <a:rPr sz="750" kern="0" spc="34" dirty="0">
                <a:solidFill>
                  <a:srgbClr val="252525"/>
                </a:solidFill>
                <a:latin typeface="Arial MT"/>
                <a:cs typeface="Arial MT"/>
              </a:rPr>
              <a:t>important </a:t>
            </a:r>
            <a:r>
              <a:rPr sz="750" kern="0" dirty="0">
                <a:solidFill>
                  <a:srgbClr val="252525"/>
                </a:solidFill>
                <a:latin typeface="Arial MT"/>
                <a:cs typeface="Arial MT"/>
              </a:rPr>
              <a:t>research</a:t>
            </a:r>
            <a:r>
              <a:rPr sz="750" kern="0" spc="11" dirty="0">
                <a:solidFill>
                  <a:srgbClr val="252525"/>
                </a:solidFill>
                <a:latin typeface="Arial MT"/>
                <a:cs typeface="Arial MT"/>
              </a:rPr>
              <a:t> </a:t>
            </a:r>
            <a:r>
              <a:rPr sz="750" kern="0" spc="-8" dirty="0">
                <a:solidFill>
                  <a:srgbClr val="252525"/>
                </a:solidFill>
                <a:latin typeface="Arial MT"/>
                <a:cs typeface="Arial MT"/>
              </a:rPr>
              <a:t>direction.</a:t>
            </a:r>
            <a:endParaRPr sz="750" kern="0">
              <a:solidFill>
                <a:sysClr val="windowText" lastClr="000000"/>
              </a:solidFill>
              <a:latin typeface="Arial MT"/>
              <a:cs typeface="Arial MT"/>
            </a:endParaRPr>
          </a:p>
        </p:txBody>
      </p:sp>
      <p:sp>
        <p:nvSpPr>
          <p:cNvPr id="22" name="object 22"/>
          <p:cNvSpPr txBox="1"/>
          <p:nvPr/>
        </p:nvSpPr>
        <p:spPr>
          <a:xfrm>
            <a:off x="6025038" y="3998310"/>
            <a:ext cx="2616994" cy="1087510"/>
          </a:xfrm>
          <a:prstGeom prst="rect">
            <a:avLst/>
          </a:prstGeom>
        </p:spPr>
        <p:txBody>
          <a:bodyPr vert="horz" wrap="square" lIns="0" tIns="9049" rIns="0" bIns="0" rtlCol="0">
            <a:spAutoFit/>
          </a:bodyPr>
          <a:lstStyle/>
          <a:p>
            <a:pPr marL="9525" marR="3810" defTabSz="685800">
              <a:lnSpc>
                <a:spcPct val="151400"/>
              </a:lnSpc>
              <a:spcBef>
                <a:spcPts val="71"/>
              </a:spcBef>
            </a:pPr>
            <a:r>
              <a:rPr sz="675" kern="0" dirty="0">
                <a:solidFill>
                  <a:srgbClr val="252525"/>
                </a:solidFill>
                <a:latin typeface="Arial MT"/>
                <a:cs typeface="Arial MT"/>
              </a:rPr>
              <a:t>The</a:t>
            </a:r>
            <a:r>
              <a:rPr sz="675" kern="0" spc="19" dirty="0">
                <a:solidFill>
                  <a:srgbClr val="252525"/>
                </a:solidFill>
                <a:latin typeface="Arial MT"/>
                <a:cs typeface="Arial MT"/>
              </a:rPr>
              <a:t> </a:t>
            </a:r>
            <a:r>
              <a:rPr sz="675" kern="0" spc="34" dirty="0">
                <a:solidFill>
                  <a:srgbClr val="252525"/>
                </a:solidFill>
                <a:latin typeface="Arial MT"/>
                <a:cs typeface="Arial MT"/>
              </a:rPr>
              <a:t>ultimate</a:t>
            </a:r>
            <a:r>
              <a:rPr sz="675" kern="0" spc="23" dirty="0">
                <a:solidFill>
                  <a:srgbClr val="252525"/>
                </a:solidFill>
                <a:latin typeface="Arial MT"/>
                <a:cs typeface="Arial MT"/>
              </a:rPr>
              <a:t> </a:t>
            </a:r>
            <a:r>
              <a:rPr sz="675" kern="0" dirty="0">
                <a:solidFill>
                  <a:srgbClr val="252525"/>
                </a:solidFill>
                <a:latin typeface="Arial MT"/>
                <a:cs typeface="Arial MT"/>
              </a:rPr>
              <a:t>goal</a:t>
            </a:r>
            <a:r>
              <a:rPr sz="675" kern="0" spc="23" dirty="0">
                <a:solidFill>
                  <a:srgbClr val="252525"/>
                </a:solidFill>
                <a:latin typeface="Arial MT"/>
                <a:cs typeface="Arial MT"/>
              </a:rPr>
              <a:t> </a:t>
            </a:r>
            <a:r>
              <a:rPr sz="675" kern="0" dirty="0">
                <a:solidFill>
                  <a:srgbClr val="252525"/>
                </a:solidFill>
                <a:latin typeface="Arial MT"/>
                <a:cs typeface="Arial MT"/>
              </a:rPr>
              <a:t>is</a:t>
            </a:r>
            <a:r>
              <a:rPr sz="675" kern="0" spc="19" dirty="0">
                <a:solidFill>
                  <a:srgbClr val="252525"/>
                </a:solidFill>
                <a:latin typeface="Arial MT"/>
                <a:cs typeface="Arial MT"/>
              </a:rPr>
              <a:t> </a:t>
            </a:r>
            <a:r>
              <a:rPr sz="675" kern="0" spc="45" dirty="0">
                <a:solidFill>
                  <a:srgbClr val="252525"/>
                </a:solidFill>
                <a:latin typeface="Arial MT"/>
                <a:cs typeface="Arial MT"/>
              </a:rPr>
              <a:t>to</a:t>
            </a:r>
            <a:r>
              <a:rPr sz="675" kern="0" spc="23" dirty="0">
                <a:solidFill>
                  <a:srgbClr val="252525"/>
                </a:solidFill>
                <a:latin typeface="Arial MT"/>
                <a:cs typeface="Arial MT"/>
              </a:rPr>
              <a:t> </a:t>
            </a:r>
            <a:r>
              <a:rPr sz="675" kern="0" dirty="0">
                <a:solidFill>
                  <a:srgbClr val="252525"/>
                </a:solidFill>
                <a:latin typeface="Arial MT"/>
                <a:cs typeface="Arial MT"/>
              </a:rPr>
              <a:t>ensure</a:t>
            </a:r>
            <a:r>
              <a:rPr sz="675" kern="0" spc="23" dirty="0">
                <a:solidFill>
                  <a:srgbClr val="252525"/>
                </a:solidFill>
                <a:latin typeface="Arial MT"/>
                <a:cs typeface="Arial MT"/>
              </a:rPr>
              <a:t> </a:t>
            </a:r>
            <a:r>
              <a:rPr sz="675" kern="0" spc="38" dirty="0">
                <a:solidFill>
                  <a:srgbClr val="252525"/>
                </a:solidFill>
                <a:latin typeface="Arial MT"/>
                <a:cs typeface="Arial MT"/>
              </a:rPr>
              <a:t>that</a:t>
            </a:r>
            <a:r>
              <a:rPr sz="675" kern="0" spc="15" dirty="0">
                <a:solidFill>
                  <a:srgbClr val="252525"/>
                </a:solidFill>
                <a:latin typeface="Arial MT"/>
                <a:cs typeface="Arial MT"/>
              </a:rPr>
              <a:t> </a:t>
            </a:r>
            <a:r>
              <a:rPr sz="675" kern="0" spc="-19" dirty="0">
                <a:solidFill>
                  <a:srgbClr val="252525"/>
                </a:solidFill>
                <a:latin typeface="Arial MT"/>
                <a:cs typeface="Arial MT"/>
              </a:rPr>
              <a:t>AI</a:t>
            </a:r>
            <a:r>
              <a:rPr sz="675" kern="0" spc="19" dirty="0">
                <a:solidFill>
                  <a:srgbClr val="252525"/>
                </a:solidFill>
                <a:latin typeface="Arial MT"/>
                <a:cs typeface="Arial MT"/>
              </a:rPr>
              <a:t> </a:t>
            </a:r>
            <a:r>
              <a:rPr sz="675" kern="0" dirty="0">
                <a:solidFill>
                  <a:srgbClr val="252525"/>
                </a:solidFill>
                <a:latin typeface="Arial MT"/>
                <a:cs typeface="Arial MT"/>
              </a:rPr>
              <a:t>can</a:t>
            </a:r>
            <a:r>
              <a:rPr sz="675" kern="0" spc="19" dirty="0">
                <a:solidFill>
                  <a:srgbClr val="252525"/>
                </a:solidFill>
                <a:latin typeface="Arial MT"/>
                <a:cs typeface="Arial MT"/>
              </a:rPr>
              <a:t> </a:t>
            </a:r>
            <a:r>
              <a:rPr sz="675" kern="0" dirty="0">
                <a:solidFill>
                  <a:srgbClr val="252525"/>
                </a:solidFill>
                <a:latin typeface="Arial MT"/>
                <a:cs typeface="Arial MT"/>
              </a:rPr>
              <a:t>truly</a:t>
            </a:r>
            <a:r>
              <a:rPr sz="675" kern="0" spc="15" dirty="0">
                <a:solidFill>
                  <a:srgbClr val="252525"/>
                </a:solidFill>
                <a:latin typeface="Arial MT"/>
                <a:cs typeface="Arial MT"/>
              </a:rPr>
              <a:t> </a:t>
            </a:r>
            <a:r>
              <a:rPr sz="675" kern="0" dirty="0">
                <a:solidFill>
                  <a:srgbClr val="252525"/>
                </a:solidFill>
                <a:latin typeface="Arial MT"/>
                <a:cs typeface="Arial MT"/>
              </a:rPr>
              <a:t>benefit</a:t>
            </a:r>
            <a:r>
              <a:rPr sz="675" kern="0" spc="19" dirty="0">
                <a:solidFill>
                  <a:srgbClr val="252525"/>
                </a:solidFill>
                <a:latin typeface="Arial MT"/>
                <a:cs typeface="Arial MT"/>
              </a:rPr>
              <a:t> </a:t>
            </a:r>
            <a:r>
              <a:rPr sz="675" kern="0" spc="-15" dirty="0">
                <a:solidFill>
                  <a:srgbClr val="252525"/>
                </a:solidFill>
                <a:latin typeface="Arial MT"/>
                <a:cs typeface="Arial MT"/>
              </a:rPr>
              <a:t>human </a:t>
            </a:r>
            <a:r>
              <a:rPr sz="675" kern="0" spc="15" dirty="0">
                <a:solidFill>
                  <a:srgbClr val="252525"/>
                </a:solidFill>
                <a:latin typeface="Arial MT"/>
                <a:cs typeface="Arial MT"/>
              </a:rPr>
              <a:t>society</a:t>
            </a:r>
            <a:r>
              <a:rPr sz="675" kern="0" spc="-26" dirty="0">
                <a:solidFill>
                  <a:srgbClr val="252525"/>
                </a:solidFill>
                <a:latin typeface="Arial MT"/>
                <a:cs typeface="Arial MT"/>
              </a:rPr>
              <a:t> </a:t>
            </a:r>
            <a:r>
              <a:rPr sz="675" kern="0" spc="41" dirty="0">
                <a:solidFill>
                  <a:srgbClr val="252525"/>
                </a:solidFill>
                <a:latin typeface="Arial MT"/>
                <a:cs typeface="Arial MT"/>
              </a:rPr>
              <a:t>without</a:t>
            </a:r>
            <a:r>
              <a:rPr sz="675" kern="0" spc="-19" dirty="0">
                <a:solidFill>
                  <a:srgbClr val="252525"/>
                </a:solidFill>
                <a:latin typeface="Arial MT"/>
                <a:cs typeface="Arial MT"/>
              </a:rPr>
              <a:t> </a:t>
            </a:r>
            <a:r>
              <a:rPr sz="675" kern="0" spc="15" dirty="0">
                <a:solidFill>
                  <a:srgbClr val="252525"/>
                </a:solidFill>
                <a:latin typeface="Arial MT"/>
                <a:cs typeface="Arial MT"/>
              </a:rPr>
              <a:t>posing</a:t>
            </a:r>
            <a:r>
              <a:rPr sz="675" kern="0" spc="-19" dirty="0">
                <a:solidFill>
                  <a:srgbClr val="252525"/>
                </a:solidFill>
                <a:latin typeface="Arial MT"/>
                <a:cs typeface="Arial MT"/>
              </a:rPr>
              <a:t> </a:t>
            </a:r>
            <a:r>
              <a:rPr sz="675" kern="0" spc="15" dirty="0">
                <a:solidFill>
                  <a:srgbClr val="252525"/>
                </a:solidFill>
                <a:latin typeface="Arial MT"/>
                <a:cs typeface="Arial MT"/>
              </a:rPr>
              <a:t>significant</a:t>
            </a:r>
            <a:r>
              <a:rPr sz="675" kern="0" spc="-19" dirty="0">
                <a:solidFill>
                  <a:srgbClr val="252525"/>
                </a:solidFill>
                <a:latin typeface="Arial MT"/>
                <a:cs typeface="Arial MT"/>
              </a:rPr>
              <a:t> </a:t>
            </a:r>
            <a:r>
              <a:rPr sz="675" kern="0" spc="8" dirty="0">
                <a:solidFill>
                  <a:srgbClr val="252525"/>
                </a:solidFill>
                <a:latin typeface="Arial MT"/>
                <a:cs typeface="Arial MT"/>
              </a:rPr>
              <a:t>risks.</a:t>
            </a:r>
            <a:r>
              <a:rPr sz="675" kern="0" spc="-19" dirty="0">
                <a:solidFill>
                  <a:srgbClr val="252525"/>
                </a:solidFill>
                <a:latin typeface="Arial MT"/>
                <a:cs typeface="Arial MT"/>
              </a:rPr>
              <a:t> </a:t>
            </a:r>
            <a:r>
              <a:rPr sz="675" kern="0" spc="8" dirty="0">
                <a:solidFill>
                  <a:srgbClr val="252525"/>
                </a:solidFill>
                <a:latin typeface="Arial MT"/>
                <a:cs typeface="Arial MT"/>
              </a:rPr>
              <a:t>This</a:t>
            </a:r>
            <a:r>
              <a:rPr sz="675" kern="0" spc="-19" dirty="0">
                <a:solidFill>
                  <a:srgbClr val="252525"/>
                </a:solidFill>
                <a:latin typeface="Arial MT"/>
                <a:cs typeface="Arial MT"/>
              </a:rPr>
              <a:t> </a:t>
            </a:r>
            <a:r>
              <a:rPr sz="675" kern="0" spc="15" dirty="0">
                <a:solidFill>
                  <a:srgbClr val="252525"/>
                </a:solidFill>
                <a:latin typeface="Arial MT"/>
                <a:cs typeface="Arial MT"/>
              </a:rPr>
              <a:t>requires</a:t>
            </a:r>
            <a:r>
              <a:rPr sz="675" kern="0" spc="-15" dirty="0">
                <a:solidFill>
                  <a:srgbClr val="252525"/>
                </a:solidFill>
                <a:latin typeface="Arial MT"/>
                <a:cs typeface="Arial MT"/>
              </a:rPr>
              <a:t> </a:t>
            </a:r>
            <a:r>
              <a:rPr sz="675" kern="0" spc="-8" dirty="0">
                <a:solidFill>
                  <a:srgbClr val="252525"/>
                </a:solidFill>
                <a:latin typeface="Arial MT"/>
                <a:cs typeface="Arial MT"/>
              </a:rPr>
              <a:t>continuous </a:t>
            </a:r>
            <a:r>
              <a:rPr sz="675" kern="0" dirty="0">
                <a:solidFill>
                  <a:srgbClr val="252525"/>
                </a:solidFill>
                <a:latin typeface="Arial MT"/>
                <a:cs typeface="Arial MT"/>
              </a:rPr>
              <a:t>efforts</a:t>
            </a:r>
            <a:r>
              <a:rPr sz="675" kern="0" spc="68" dirty="0">
                <a:solidFill>
                  <a:srgbClr val="252525"/>
                </a:solidFill>
                <a:latin typeface="Arial MT"/>
                <a:cs typeface="Arial MT"/>
              </a:rPr>
              <a:t> </a:t>
            </a:r>
            <a:r>
              <a:rPr sz="675" kern="0" dirty="0">
                <a:solidFill>
                  <a:srgbClr val="252525"/>
                </a:solidFill>
                <a:latin typeface="Arial MT"/>
                <a:cs typeface="Arial MT"/>
              </a:rPr>
              <a:t>in</a:t>
            </a:r>
            <a:r>
              <a:rPr sz="675" kern="0" spc="71" dirty="0">
                <a:solidFill>
                  <a:srgbClr val="252525"/>
                </a:solidFill>
                <a:latin typeface="Arial MT"/>
                <a:cs typeface="Arial MT"/>
              </a:rPr>
              <a:t> </a:t>
            </a:r>
            <a:r>
              <a:rPr sz="675" kern="0" spc="-19" dirty="0">
                <a:solidFill>
                  <a:srgbClr val="252525"/>
                </a:solidFill>
                <a:latin typeface="Arial MT"/>
                <a:cs typeface="Arial MT"/>
              </a:rPr>
              <a:t>AI</a:t>
            </a:r>
            <a:r>
              <a:rPr sz="675" kern="0" spc="68" dirty="0">
                <a:solidFill>
                  <a:srgbClr val="252525"/>
                </a:solidFill>
                <a:latin typeface="Arial MT"/>
                <a:cs typeface="Arial MT"/>
              </a:rPr>
              <a:t> </a:t>
            </a:r>
            <a:r>
              <a:rPr sz="675" kern="0" dirty="0">
                <a:solidFill>
                  <a:srgbClr val="252525"/>
                </a:solidFill>
                <a:latin typeface="Arial MT"/>
                <a:cs typeface="Arial MT"/>
              </a:rPr>
              <a:t>safety</a:t>
            </a:r>
            <a:r>
              <a:rPr sz="675" kern="0" spc="71" dirty="0">
                <a:solidFill>
                  <a:srgbClr val="252525"/>
                </a:solidFill>
                <a:latin typeface="Arial MT"/>
                <a:cs typeface="Arial MT"/>
              </a:rPr>
              <a:t> </a:t>
            </a:r>
            <a:r>
              <a:rPr sz="675" kern="0" dirty="0">
                <a:solidFill>
                  <a:srgbClr val="252525"/>
                </a:solidFill>
                <a:latin typeface="Arial MT"/>
                <a:cs typeface="Arial MT"/>
              </a:rPr>
              <a:t>research</a:t>
            </a:r>
            <a:r>
              <a:rPr sz="675" kern="0" spc="75" dirty="0">
                <a:solidFill>
                  <a:srgbClr val="252525"/>
                </a:solidFill>
                <a:latin typeface="Arial MT"/>
                <a:cs typeface="Arial MT"/>
              </a:rPr>
              <a:t> </a:t>
            </a:r>
            <a:r>
              <a:rPr sz="675" kern="0" dirty="0">
                <a:solidFill>
                  <a:srgbClr val="252525"/>
                </a:solidFill>
                <a:latin typeface="Arial MT"/>
                <a:cs typeface="Arial MT"/>
              </a:rPr>
              <a:t>and</a:t>
            </a:r>
            <a:r>
              <a:rPr sz="675" kern="0" spc="75" dirty="0">
                <a:solidFill>
                  <a:srgbClr val="252525"/>
                </a:solidFill>
                <a:latin typeface="Arial MT"/>
                <a:cs typeface="Arial MT"/>
              </a:rPr>
              <a:t> </a:t>
            </a:r>
            <a:r>
              <a:rPr sz="675" kern="0" dirty="0">
                <a:solidFill>
                  <a:srgbClr val="252525"/>
                </a:solidFill>
                <a:latin typeface="Arial MT"/>
                <a:cs typeface="Arial MT"/>
              </a:rPr>
              <a:t>the</a:t>
            </a:r>
            <a:r>
              <a:rPr sz="675" kern="0" spc="79" dirty="0">
                <a:solidFill>
                  <a:srgbClr val="252525"/>
                </a:solidFill>
                <a:latin typeface="Arial MT"/>
                <a:cs typeface="Arial MT"/>
              </a:rPr>
              <a:t> </a:t>
            </a:r>
            <a:r>
              <a:rPr sz="675" kern="0" dirty="0">
                <a:solidFill>
                  <a:srgbClr val="252525"/>
                </a:solidFill>
                <a:latin typeface="Arial MT"/>
                <a:cs typeface="Arial MT"/>
              </a:rPr>
              <a:t>development</a:t>
            </a:r>
            <a:r>
              <a:rPr sz="675" kern="0" spc="68" dirty="0">
                <a:solidFill>
                  <a:srgbClr val="252525"/>
                </a:solidFill>
                <a:latin typeface="Arial MT"/>
                <a:cs typeface="Arial MT"/>
              </a:rPr>
              <a:t> </a:t>
            </a:r>
            <a:r>
              <a:rPr sz="675" kern="0" dirty="0">
                <a:solidFill>
                  <a:srgbClr val="252525"/>
                </a:solidFill>
                <a:latin typeface="Arial MT"/>
                <a:cs typeface="Arial MT"/>
              </a:rPr>
              <a:t>of</a:t>
            </a:r>
            <a:r>
              <a:rPr sz="675" kern="0" spc="75" dirty="0">
                <a:solidFill>
                  <a:srgbClr val="252525"/>
                </a:solidFill>
                <a:latin typeface="Arial MT"/>
                <a:cs typeface="Arial MT"/>
              </a:rPr>
              <a:t> </a:t>
            </a:r>
            <a:r>
              <a:rPr sz="675" kern="0" dirty="0">
                <a:solidFill>
                  <a:srgbClr val="252525"/>
                </a:solidFill>
                <a:latin typeface="Arial MT"/>
                <a:cs typeface="Arial MT"/>
              </a:rPr>
              <a:t>robust</a:t>
            </a:r>
            <a:r>
              <a:rPr sz="675" kern="0" spc="71" dirty="0">
                <a:solidFill>
                  <a:srgbClr val="252525"/>
                </a:solidFill>
                <a:latin typeface="Arial MT"/>
                <a:cs typeface="Arial MT"/>
              </a:rPr>
              <a:t> </a:t>
            </a:r>
            <a:r>
              <a:rPr sz="675" kern="0" spc="-8" dirty="0">
                <a:solidFill>
                  <a:srgbClr val="252525"/>
                </a:solidFill>
                <a:latin typeface="Arial MT"/>
                <a:cs typeface="Arial MT"/>
              </a:rPr>
              <a:t>safety mechanisms.</a:t>
            </a:r>
            <a:endParaRPr sz="675" kern="0">
              <a:solidFill>
                <a:sysClr val="windowText" lastClr="000000"/>
              </a:solidFill>
              <a:latin typeface="Arial MT"/>
              <a:cs typeface="Arial MT"/>
            </a:endParaRPr>
          </a:p>
          <a:p>
            <a:pPr marL="9525" marR="3810" defTabSz="685800">
              <a:lnSpc>
                <a:spcPct val="151400"/>
              </a:lnSpc>
            </a:pPr>
            <a:r>
              <a:rPr sz="675" kern="0" dirty="0">
                <a:solidFill>
                  <a:srgbClr val="252525"/>
                </a:solidFill>
                <a:latin typeface="Arial MT"/>
                <a:cs typeface="Arial MT"/>
              </a:rPr>
              <a:t>By</a:t>
            </a:r>
            <a:r>
              <a:rPr sz="675" kern="0" spc="71" dirty="0">
                <a:solidFill>
                  <a:srgbClr val="252525"/>
                </a:solidFill>
                <a:latin typeface="Arial MT"/>
                <a:cs typeface="Arial MT"/>
              </a:rPr>
              <a:t> </a:t>
            </a:r>
            <a:r>
              <a:rPr sz="675" kern="0" dirty="0">
                <a:solidFill>
                  <a:srgbClr val="252525"/>
                </a:solidFill>
                <a:latin typeface="Arial MT"/>
                <a:cs typeface="Arial MT"/>
              </a:rPr>
              <a:t>addressing</a:t>
            </a:r>
            <a:r>
              <a:rPr sz="675" kern="0" spc="75" dirty="0">
                <a:solidFill>
                  <a:srgbClr val="252525"/>
                </a:solidFill>
                <a:latin typeface="Arial MT"/>
                <a:cs typeface="Arial MT"/>
              </a:rPr>
              <a:t> </a:t>
            </a:r>
            <a:r>
              <a:rPr sz="675" kern="0" dirty="0">
                <a:solidFill>
                  <a:srgbClr val="252525"/>
                </a:solidFill>
                <a:latin typeface="Arial MT"/>
                <a:cs typeface="Arial MT"/>
              </a:rPr>
              <a:t>the</a:t>
            </a:r>
            <a:r>
              <a:rPr sz="675" kern="0" spc="79" dirty="0">
                <a:solidFill>
                  <a:srgbClr val="252525"/>
                </a:solidFill>
                <a:latin typeface="Arial MT"/>
                <a:cs typeface="Arial MT"/>
              </a:rPr>
              <a:t> </a:t>
            </a:r>
            <a:r>
              <a:rPr sz="675" kern="0" dirty="0">
                <a:solidFill>
                  <a:srgbClr val="252525"/>
                </a:solidFill>
                <a:latin typeface="Arial MT"/>
                <a:cs typeface="Arial MT"/>
              </a:rPr>
              <a:t>limitations</a:t>
            </a:r>
            <a:r>
              <a:rPr sz="675" kern="0" spc="75" dirty="0">
                <a:solidFill>
                  <a:srgbClr val="252525"/>
                </a:solidFill>
                <a:latin typeface="Arial MT"/>
                <a:cs typeface="Arial MT"/>
              </a:rPr>
              <a:t> </a:t>
            </a:r>
            <a:r>
              <a:rPr sz="675" kern="0" dirty="0">
                <a:solidFill>
                  <a:srgbClr val="252525"/>
                </a:solidFill>
                <a:latin typeface="Arial MT"/>
                <a:cs typeface="Arial MT"/>
              </a:rPr>
              <a:t>of</a:t>
            </a:r>
            <a:r>
              <a:rPr sz="675" kern="0" spc="83" dirty="0">
                <a:solidFill>
                  <a:srgbClr val="252525"/>
                </a:solidFill>
                <a:latin typeface="Arial MT"/>
                <a:cs typeface="Arial MT"/>
              </a:rPr>
              <a:t> </a:t>
            </a:r>
            <a:r>
              <a:rPr sz="675" kern="0" spc="-15" dirty="0">
                <a:solidFill>
                  <a:srgbClr val="252525"/>
                </a:solidFill>
                <a:latin typeface="Arial MT"/>
                <a:cs typeface="Arial MT"/>
              </a:rPr>
              <a:t>CoT</a:t>
            </a:r>
            <a:r>
              <a:rPr sz="675" kern="0" spc="71" dirty="0">
                <a:solidFill>
                  <a:srgbClr val="252525"/>
                </a:solidFill>
                <a:latin typeface="Arial MT"/>
                <a:cs typeface="Arial MT"/>
              </a:rPr>
              <a:t> </a:t>
            </a:r>
            <a:r>
              <a:rPr sz="675" kern="0" dirty="0">
                <a:solidFill>
                  <a:srgbClr val="252525"/>
                </a:solidFill>
                <a:latin typeface="Arial MT"/>
                <a:cs typeface="Arial MT"/>
              </a:rPr>
              <a:t>and</a:t>
            </a:r>
            <a:r>
              <a:rPr sz="675" kern="0" spc="83" dirty="0">
                <a:solidFill>
                  <a:srgbClr val="252525"/>
                </a:solidFill>
                <a:latin typeface="Arial MT"/>
                <a:cs typeface="Arial MT"/>
              </a:rPr>
              <a:t> </a:t>
            </a:r>
            <a:r>
              <a:rPr sz="675" kern="0" dirty="0">
                <a:solidFill>
                  <a:srgbClr val="252525"/>
                </a:solidFill>
                <a:latin typeface="Arial MT"/>
                <a:cs typeface="Arial MT"/>
              </a:rPr>
              <a:t>exploring</a:t>
            </a:r>
            <a:r>
              <a:rPr sz="675" kern="0" spc="71" dirty="0">
                <a:solidFill>
                  <a:srgbClr val="252525"/>
                </a:solidFill>
                <a:latin typeface="Arial MT"/>
                <a:cs typeface="Arial MT"/>
              </a:rPr>
              <a:t> </a:t>
            </a:r>
            <a:r>
              <a:rPr sz="675" kern="0" dirty="0">
                <a:solidFill>
                  <a:srgbClr val="252525"/>
                </a:solidFill>
                <a:latin typeface="Arial MT"/>
                <a:cs typeface="Arial MT"/>
              </a:rPr>
              <a:t>new</a:t>
            </a:r>
            <a:r>
              <a:rPr sz="675" kern="0" spc="83" dirty="0">
                <a:solidFill>
                  <a:srgbClr val="252525"/>
                </a:solidFill>
                <a:latin typeface="Arial MT"/>
                <a:cs typeface="Arial MT"/>
              </a:rPr>
              <a:t> </a:t>
            </a:r>
            <a:r>
              <a:rPr sz="675" kern="0" spc="-8" dirty="0">
                <a:solidFill>
                  <a:srgbClr val="252525"/>
                </a:solidFill>
                <a:latin typeface="Arial MT"/>
                <a:cs typeface="Arial MT"/>
              </a:rPr>
              <a:t>methods, </a:t>
            </a:r>
            <a:r>
              <a:rPr sz="675" kern="0" spc="8" dirty="0">
                <a:solidFill>
                  <a:srgbClr val="252525"/>
                </a:solidFill>
                <a:latin typeface="Arial MT"/>
                <a:cs typeface="Arial MT"/>
              </a:rPr>
              <a:t>we</a:t>
            </a:r>
            <a:r>
              <a:rPr sz="675" kern="0" spc="11" dirty="0">
                <a:solidFill>
                  <a:srgbClr val="252525"/>
                </a:solidFill>
                <a:latin typeface="Arial MT"/>
                <a:cs typeface="Arial MT"/>
              </a:rPr>
              <a:t> </a:t>
            </a:r>
            <a:r>
              <a:rPr sz="675" kern="0" spc="8" dirty="0">
                <a:solidFill>
                  <a:srgbClr val="252525"/>
                </a:solidFill>
                <a:latin typeface="Arial MT"/>
                <a:cs typeface="Arial MT"/>
              </a:rPr>
              <a:t>can</a:t>
            </a:r>
            <a:r>
              <a:rPr sz="675" kern="0" spc="11" dirty="0">
                <a:solidFill>
                  <a:srgbClr val="252525"/>
                </a:solidFill>
                <a:latin typeface="Arial MT"/>
                <a:cs typeface="Arial MT"/>
              </a:rPr>
              <a:t> </a:t>
            </a:r>
            <a:r>
              <a:rPr sz="675" kern="0" spc="8" dirty="0">
                <a:solidFill>
                  <a:srgbClr val="252525"/>
                </a:solidFill>
                <a:latin typeface="Arial MT"/>
                <a:cs typeface="Arial MT"/>
              </a:rPr>
              <a:t>move</a:t>
            </a:r>
            <a:r>
              <a:rPr sz="675" kern="0" spc="11" dirty="0">
                <a:solidFill>
                  <a:srgbClr val="252525"/>
                </a:solidFill>
                <a:latin typeface="Arial MT"/>
                <a:cs typeface="Arial MT"/>
              </a:rPr>
              <a:t> </a:t>
            </a:r>
            <a:r>
              <a:rPr sz="675" kern="0" spc="8" dirty="0">
                <a:solidFill>
                  <a:srgbClr val="252525"/>
                </a:solidFill>
                <a:latin typeface="Arial MT"/>
                <a:cs typeface="Arial MT"/>
              </a:rPr>
              <a:t>closer</a:t>
            </a:r>
            <a:r>
              <a:rPr sz="675" kern="0" spc="15" dirty="0">
                <a:solidFill>
                  <a:srgbClr val="252525"/>
                </a:solidFill>
                <a:latin typeface="Arial MT"/>
                <a:cs typeface="Arial MT"/>
              </a:rPr>
              <a:t> </a:t>
            </a:r>
            <a:r>
              <a:rPr sz="675" kern="0" spc="45" dirty="0">
                <a:solidFill>
                  <a:srgbClr val="252525"/>
                </a:solidFill>
                <a:latin typeface="Arial MT"/>
                <a:cs typeface="Arial MT"/>
              </a:rPr>
              <a:t>to</a:t>
            </a:r>
            <a:r>
              <a:rPr sz="675" kern="0" spc="15" dirty="0">
                <a:solidFill>
                  <a:srgbClr val="252525"/>
                </a:solidFill>
                <a:latin typeface="Arial MT"/>
                <a:cs typeface="Arial MT"/>
              </a:rPr>
              <a:t> </a:t>
            </a:r>
            <a:r>
              <a:rPr sz="675" kern="0" spc="8" dirty="0">
                <a:solidFill>
                  <a:srgbClr val="252525"/>
                </a:solidFill>
                <a:latin typeface="Arial MT"/>
                <a:cs typeface="Arial MT"/>
              </a:rPr>
              <a:t>achieving </a:t>
            </a:r>
            <a:r>
              <a:rPr sz="675" kern="0" dirty="0">
                <a:solidFill>
                  <a:srgbClr val="252525"/>
                </a:solidFill>
                <a:latin typeface="Arial MT"/>
                <a:cs typeface="Arial MT"/>
              </a:rPr>
              <a:t>safe</a:t>
            </a:r>
            <a:r>
              <a:rPr sz="675" kern="0" spc="15" dirty="0">
                <a:solidFill>
                  <a:srgbClr val="252525"/>
                </a:solidFill>
                <a:latin typeface="Arial MT"/>
                <a:cs typeface="Arial MT"/>
              </a:rPr>
              <a:t> </a:t>
            </a:r>
            <a:r>
              <a:rPr sz="675" kern="0" spc="8" dirty="0">
                <a:solidFill>
                  <a:srgbClr val="252525"/>
                </a:solidFill>
                <a:latin typeface="Arial MT"/>
                <a:cs typeface="Arial MT"/>
              </a:rPr>
              <a:t>and</a:t>
            </a:r>
            <a:r>
              <a:rPr sz="675" kern="0" spc="15" dirty="0">
                <a:solidFill>
                  <a:srgbClr val="252525"/>
                </a:solidFill>
                <a:latin typeface="Arial MT"/>
                <a:cs typeface="Arial MT"/>
              </a:rPr>
              <a:t> </a:t>
            </a:r>
            <a:r>
              <a:rPr sz="675" kern="0" spc="8" dirty="0">
                <a:solidFill>
                  <a:srgbClr val="252525"/>
                </a:solidFill>
                <a:latin typeface="Arial MT"/>
                <a:cs typeface="Arial MT"/>
              </a:rPr>
              <a:t>beneficial</a:t>
            </a:r>
            <a:r>
              <a:rPr sz="675" kern="0" spc="11" dirty="0">
                <a:solidFill>
                  <a:srgbClr val="252525"/>
                </a:solidFill>
                <a:latin typeface="Arial MT"/>
                <a:cs typeface="Arial MT"/>
              </a:rPr>
              <a:t> </a:t>
            </a:r>
            <a:r>
              <a:rPr sz="675" kern="0" spc="-19" dirty="0">
                <a:solidFill>
                  <a:srgbClr val="252525"/>
                </a:solidFill>
                <a:latin typeface="Arial MT"/>
                <a:cs typeface="Arial MT"/>
              </a:rPr>
              <a:t>AI </a:t>
            </a:r>
            <a:r>
              <a:rPr sz="675" kern="0" spc="-8" dirty="0">
                <a:solidFill>
                  <a:srgbClr val="252525"/>
                </a:solidFill>
                <a:latin typeface="Arial MT"/>
                <a:cs typeface="Arial MT"/>
              </a:rPr>
              <a:t>development.</a:t>
            </a:r>
            <a:endParaRPr sz="675" kern="0">
              <a:solidFill>
                <a:sysClr val="windowText" lastClr="000000"/>
              </a:solidFill>
              <a:latin typeface="Arial MT"/>
              <a:cs typeface="Arial MT"/>
            </a:endParaRPr>
          </a:p>
        </p:txBody>
      </p:sp>
      <p:sp>
        <p:nvSpPr>
          <p:cNvPr id="23" name="object 23"/>
          <p:cNvSpPr txBox="1"/>
          <p:nvPr/>
        </p:nvSpPr>
        <p:spPr>
          <a:xfrm>
            <a:off x="617695" y="3025407"/>
            <a:ext cx="2035493" cy="343364"/>
          </a:xfrm>
          <a:prstGeom prst="rect">
            <a:avLst/>
          </a:prstGeom>
        </p:spPr>
        <p:txBody>
          <a:bodyPr vert="horz" wrap="square" lIns="0" tIns="50483" rIns="0" bIns="0" rtlCol="0">
            <a:spAutoFit/>
          </a:bodyPr>
          <a:lstStyle/>
          <a:p>
            <a:pPr marR="3810" algn="r" defTabSz="685800">
              <a:spcBef>
                <a:spcPts val="398"/>
              </a:spcBef>
            </a:pPr>
            <a:r>
              <a:rPr sz="825" b="1" kern="0" dirty="0">
                <a:solidFill>
                  <a:srgbClr val="063780"/>
                </a:solidFill>
                <a:latin typeface="Arial"/>
                <a:cs typeface="Arial"/>
              </a:rPr>
              <a:t>Need</a:t>
            </a:r>
            <a:r>
              <a:rPr sz="825" b="1" kern="0" spc="41" dirty="0">
                <a:solidFill>
                  <a:srgbClr val="063780"/>
                </a:solidFill>
                <a:latin typeface="Arial"/>
                <a:cs typeface="Arial"/>
              </a:rPr>
              <a:t> </a:t>
            </a:r>
            <a:r>
              <a:rPr sz="825" b="1" kern="0" dirty="0">
                <a:solidFill>
                  <a:srgbClr val="063780"/>
                </a:solidFill>
                <a:latin typeface="Arial"/>
                <a:cs typeface="Arial"/>
              </a:rPr>
              <a:t>for</a:t>
            </a:r>
            <a:r>
              <a:rPr sz="825" b="1" kern="0" spc="41" dirty="0">
                <a:solidFill>
                  <a:srgbClr val="063780"/>
                </a:solidFill>
                <a:latin typeface="Arial"/>
                <a:cs typeface="Arial"/>
              </a:rPr>
              <a:t> In </a:t>
            </a:r>
            <a:r>
              <a:rPr sz="825" b="1" kern="0" spc="38" dirty="0">
                <a:solidFill>
                  <a:srgbClr val="063780"/>
                </a:solidFill>
                <a:latin typeface="Arial"/>
                <a:cs typeface="Arial"/>
              </a:rPr>
              <a:t>-</a:t>
            </a:r>
            <a:r>
              <a:rPr sz="825" b="1" kern="0" spc="41" dirty="0">
                <a:solidFill>
                  <a:srgbClr val="063780"/>
                </a:solidFill>
                <a:latin typeface="Arial"/>
                <a:cs typeface="Arial"/>
              </a:rPr>
              <a:t> </a:t>
            </a:r>
            <a:r>
              <a:rPr sz="825" b="1" kern="0" dirty="0">
                <a:solidFill>
                  <a:srgbClr val="063780"/>
                </a:solidFill>
                <a:latin typeface="Arial"/>
                <a:cs typeface="Arial"/>
              </a:rPr>
              <a:t>Depth</a:t>
            </a:r>
            <a:r>
              <a:rPr sz="825" b="1" kern="0" spc="41" dirty="0">
                <a:solidFill>
                  <a:srgbClr val="063780"/>
                </a:solidFill>
                <a:latin typeface="Arial"/>
                <a:cs typeface="Arial"/>
              </a:rPr>
              <a:t> </a:t>
            </a:r>
            <a:r>
              <a:rPr sz="825" b="1" kern="0" dirty="0">
                <a:solidFill>
                  <a:srgbClr val="063780"/>
                </a:solidFill>
                <a:latin typeface="Arial"/>
                <a:cs typeface="Arial"/>
              </a:rPr>
              <a:t>Research</a:t>
            </a:r>
            <a:r>
              <a:rPr sz="825" b="1" kern="0" spc="41" dirty="0">
                <a:solidFill>
                  <a:srgbClr val="063780"/>
                </a:solidFill>
                <a:latin typeface="Arial"/>
                <a:cs typeface="Arial"/>
              </a:rPr>
              <a:t> </a:t>
            </a:r>
            <a:r>
              <a:rPr sz="825" b="1" kern="0" dirty="0">
                <a:solidFill>
                  <a:srgbClr val="063780"/>
                </a:solidFill>
                <a:latin typeface="Arial"/>
                <a:cs typeface="Arial"/>
              </a:rPr>
              <a:t>on</a:t>
            </a:r>
            <a:r>
              <a:rPr sz="825" b="1" kern="0" spc="41" dirty="0">
                <a:solidFill>
                  <a:srgbClr val="063780"/>
                </a:solidFill>
                <a:latin typeface="Arial"/>
                <a:cs typeface="Arial"/>
              </a:rPr>
              <a:t> </a:t>
            </a:r>
            <a:r>
              <a:rPr sz="825" b="1" kern="0" spc="-15" dirty="0">
                <a:solidFill>
                  <a:srgbClr val="063780"/>
                </a:solidFill>
                <a:latin typeface="Arial"/>
                <a:cs typeface="Arial"/>
              </a:rPr>
              <a:t>Model</a:t>
            </a:r>
            <a:endParaRPr sz="825" kern="0">
              <a:solidFill>
                <a:sysClr val="windowText" lastClr="000000"/>
              </a:solidFill>
              <a:latin typeface="Arial"/>
              <a:cs typeface="Arial"/>
            </a:endParaRPr>
          </a:p>
          <a:p>
            <a:pPr marR="3810" algn="r" defTabSz="685800">
              <a:spcBef>
                <a:spcPts val="330"/>
              </a:spcBef>
            </a:pPr>
            <a:r>
              <a:rPr sz="825" b="1" kern="0" spc="-8" dirty="0">
                <a:solidFill>
                  <a:srgbClr val="063780"/>
                </a:solidFill>
                <a:latin typeface="Arial"/>
                <a:cs typeface="Arial"/>
              </a:rPr>
              <a:t>Mechanisms</a:t>
            </a:r>
            <a:endParaRPr sz="825" kern="0">
              <a:solidFill>
                <a:sysClr val="windowText" lastClr="000000"/>
              </a:solidFill>
              <a:latin typeface="Arial"/>
              <a:cs typeface="Arial"/>
            </a:endParaRPr>
          </a:p>
        </p:txBody>
      </p:sp>
      <p:sp>
        <p:nvSpPr>
          <p:cNvPr id="24" name="object 24"/>
          <p:cNvSpPr txBox="1"/>
          <p:nvPr/>
        </p:nvSpPr>
        <p:spPr>
          <a:xfrm>
            <a:off x="516732" y="3493598"/>
            <a:ext cx="2135981" cy="1227900"/>
          </a:xfrm>
          <a:prstGeom prst="rect">
            <a:avLst/>
          </a:prstGeom>
        </p:spPr>
        <p:txBody>
          <a:bodyPr vert="horz" wrap="square" lIns="0" tIns="9525" rIns="0" bIns="0" rtlCol="0">
            <a:spAutoFit/>
          </a:bodyPr>
          <a:lstStyle/>
          <a:p>
            <a:pPr marL="95250" marR="3810" indent="-12383" algn="r" defTabSz="685800">
              <a:lnSpc>
                <a:spcPct val="150000"/>
              </a:lnSpc>
              <a:spcBef>
                <a:spcPts val="75"/>
              </a:spcBef>
            </a:pPr>
            <a:r>
              <a:rPr sz="750" kern="0" dirty="0">
                <a:solidFill>
                  <a:srgbClr val="252525"/>
                </a:solidFill>
                <a:latin typeface="Arial MT"/>
                <a:cs typeface="Arial MT"/>
              </a:rPr>
              <a:t>There</a:t>
            </a:r>
            <a:r>
              <a:rPr sz="750" kern="0" spc="4" dirty="0">
                <a:solidFill>
                  <a:srgbClr val="252525"/>
                </a:solidFill>
                <a:latin typeface="Arial MT"/>
                <a:cs typeface="Arial MT"/>
              </a:rPr>
              <a:t> </a:t>
            </a:r>
            <a:r>
              <a:rPr sz="750" kern="0" dirty="0">
                <a:solidFill>
                  <a:srgbClr val="252525"/>
                </a:solidFill>
                <a:latin typeface="Arial MT"/>
                <a:cs typeface="Arial MT"/>
              </a:rPr>
              <a:t>is</a:t>
            </a:r>
            <a:r>
              <a:rPr sz="750" kern="0" spc="8" dirty="0">
                <a:solidFill>
                  <a:srgbClr val="252525"/>
                </a:solidFill>
                <a:latin typeface="Arial MT"/>
                <a:cs typeface="Arial MT"/>
              </a:rPr>
              <a:t> </a:t>
            </a:r>
            <a:r>
              <a:rPr sz="750" kern="0" dirty="0">
                <a:solidFill>
                  <a:srgbClr val="252525"/>
                </a:solidFill>
                <a:latin typeface="Arial MT"/>
                <a:cs typeface="Arial MT"/>
              </a:rPr>
              <a:t>a</a:t>
            </a:r>
            <a:r>
              <a:rPr sz="750" kern="0" spc="8" dirty="0">
                <a:solidFill>
                  <a:srgbClr val="252525"/>
                </a:solidFill>
                <a:latin typeface="Arial MT"/>
                <a:cs typeface="Arial MT"/>
              </a:rPr>
              <a:t> </a:t>
            </a:r>
            <a:r>
              <a:rPr sz="750" kern="0" dirty="0">
                <a:solidFill>
                  <a:srgbClr val="252525"/>
                </a:solidFill>
                <a:latin typeface="Arial MT"/>
                <a:cs typeface="Arial MT"/>
              </a:rPr>
              <a:t>need</a:t>
            </a:r>
            <a:r>
              <a:rPr sz="750" kern="0" spc="8" dirty="0">
                <a:solidFill>
                  <a:srgbClr val="252525"/>
                </a:solidFill>
                <a:latin typeface="Arial MT"/>
                <a:cs typeface="Arial MT"/>
              </a:rPr>
              <a:t> </a:t>
            </a:r>
            <a:r>
              <a:rPr sz="750" kern="0" dirty="0">
                <a:solidFill>
                  <a:srgbClr val="252525"/>
                </a:solidFill>
                <a:latin typeface="Arial MT"/>
                <a:cs typeface="Arial MT"/>
              </a:rPr>
              <a:t>for</a:t>
            </a:r>
            <a:r>
              <a:rPr sz="750" kern="0" spc="8" dirty="0">
                <a:solidFill>
                  <a:srgbClr val="252525"/>
                </a:solidFill>
                <a:latin typeface="Arial MT"/>
                <a:cs typeface="Arial MT"/>
              </a:rPr>
              <a:t> </a:t>
            </a:r>
            <a:r>
              <a:rPr sz="750" kern="0" dirty="0">
                <a:solidFill>
                  <a:srgbClr val="252525"/>
                </a:solidFill>
                <a:latin typeface="Arial MT"/>
                <a:cs typeface="Arial MT"/>
              </a:rPr>
              <a:t>more</a:t>
            </a:r>
            <a:r>
              <a:rPr sz="750" kern="0" spc="4" dirty="0">
                <a:solidFill>
                  <a:srgbClr val="252525"/>
                </a:solidFill>
                <a:latin typeface="Arial MT"/>
                <a:cs typeface="Arial MT"/>
              </a:rPr>
              <a:t> </a:t>
            </a:r>
            <a:r>
              <a:rPr sz="750" kern="0" dirty="0">
                <a:solidFill>
                  <a:srgbClr val="252525"/>
                </a:solidFill>
                <a:latin typeface="Arial MT"/>
                <a:cs typeface="Arial MT"/>
              </a:rPr>
              <a:t>in</a:t>
            </a:r>
            <a:r>
              <a:rPr sz="750" kern="0" spc="8" dirty="0">
                <a:solidFill>
                  <a:srgbClr val="252525"/>
                </a:solidFill>
                <a:latin typeface="Arial MT"/>
                <a:cs typeface="Arial MT"/>
              </a:rPr>
              <a:t> </a:t>
            </a:r>
            <a:r>
              <a:rPr sz="750" kern="0" dirty="0">
                <a:solidFill>
                  <a:srgbClr val="252525"/>
                </a:solidFill>
                <a:latin typeface="Arial MT"/>
                <a:cs typeface="Arial MT"/>
              </a:rPr>
              <a:t>-</a:t>
            </a:r>
            <a:r>
              <a:rPr sz="750" kern="0" spc="8" dirty="0">
                <a:solidFill>
                  <a:srgbClr val="252525"/>
                </a:solidFill>
                <a:latin typeface="Arial MT"/>
                <a:cs typeface="Arial MT"/>
              </a:rPr>
              <a:t> </a:t>
            </a:r>
            <a:r>
              <a:rPr sz="750" kern="0" spc="38" dirty="0">
                <a:solidFill>
                  <a:srgbClr val="252525"/>
                </a:solidFill>
                <a:latin typeface="Arial MT"/>
                <a:cs typeface="Arial MT"/>
              </a:rPr>
              <a:t>depth</a:t>
            </a:r>
            <a:r>
              <a:rPr sz="750" kern="0" dirty="0">
                <a:solidFill>
                  <a:srgbClr val="252525"/>
                </a:solidFill>
                <a:latin typeface="Arial MT"/>
                <a:cs typeface="Arial MT"/>
              </a:rPr>
              <a:t> research</a:t>
            </a:r>
            <a:r>
              <a:rPr sz="750" kern="0" spc="4" dirty="0">
                <a:solidFill>
                  <a:srgbClr val="252525"/>
                </a:solidFill>
                <a:latin typeface="Arial MT"/>
                <a:cs typeface="Arial MT"/>
              </a:rPr>
              <a:t> </a:t>
            </a:r>
            <a:r>
              <a:rPr sz="750" kern="0" spc="-19" dirty="0">
                <a:solidFill>
                  <a:srgbClr val="252525"/>
                </a:solidFill>
                <a:latin typeface="Arial MT"/>
                <a:cs typeface="Arial MT"/>
              </a:rPr>
              <a:t>on </a:t>
            </a:r>
            <a:r>
              <a:rPr sz="750" kern="0" spc="15" dirty="0">
                <a:solidFill>
                  <a:srgbClr val="252525"/>
                </a:solidFill>
                <a:latin typeface="Arial MT"/>
                <a:cs typeface="Arial MT"/>
              </a:rPr>
              <a:t>the internal</a:t>
            </a:r>
            <a:r>
              <a:rPr sz="750" kern="0" spc="11" dirty="0">
                <a:solidFill>
                  <a:srgbClr val="252525"/>
                </a:solidFill>
                <a:latin typeface="Arial MT"/>
                <a:cs typeface="Arial MT"/>
              </a:rPr>
              <a:t> </a:t>
            </a:r>
            <a:r>
              <a:rPr sz="750" kern="0" spc="15" dirty="0">
                <a:solidFill>
                  <a:srgbClr val="252525"/>
                </a:solidFill>
                <a:latin typeface="Arial MT"/>
                <a:cs typeface="Arial MT"/>
              </a:rPr>
              <a:t>mechanisms of</a:t>
            </a:r>
            <a:r>
              <a:rPr sz="750" kern="0" spc="11" dirty="0">
                <a:solidFill>
                  <a:srgbClr val="252525"/>
                </a:solidFill>
                <a:latin typeface="Arial MT"/>
                <a:cs typeface="Arial MT"/>
              </a:rPr>
              <a:t> </a:t>
            </a:r>
            <a:r>
              <a:rPr sz="750" kern="0" spc="15" dirty="0">
                <a:solidFill>
                  <a:srgbClr val="252525"/>
                </a:solidFill>
                <a:latin typeface="Arial MT"/>
                <a:cs typeface="Arial MT"/>
              </a:rPr>
              <a:t>models</a:t>
            </a:r>
            <a:r>
              <a:rPr sz="750" kern="0" spc="19" dirty="0">
                <a:solidFill>
                  <a:srgbClr val="252525"/>
                </a:solidFill>
                <a:latin typeface="Arial MT"/>
                <a:cs typeface="Arial MT"/>
              </a:rPr>
              <a:t> </a:t>
            </a:r>
            <a:r>
              <a:rPr sz="750" kern="0" spc="30" dirty="0">
                <a:solidFill>
                  <a:srgbClr val="252525"/>
                </a:solidFill>
                <a:latin typeface="Arial MT"/>
                <a:cs typeface="Arial MT"/>
              </a:rPr>
              <a:t>to </a:t>
            </a:r>
            <a:r>
              <a:rPr sz="750" kern="0" dirty="0">
                <a:solidFill>
                  <a:srgbClr val="252525"/>
                </a:solidFill>
                <a:latin typeface="Arial MT"/>
                <a:cs typeface="Arial MT"/>
              </a:rPr>
              <a:t>understand</a:t>
            </a:r>
            <a:r>
              <a:rPr sz="750" kern="0" spc="75" dirty="0">
                <a:solidFill>
                  <a:srgbClr val="252525"/>
                </a:solidFill>
                <a:latin typeface="Arial MT"/>
                <a:cs typeface="Arial MT"/>
              </a:rPr>
              <a:t> </a:t>
            </a:r>
            <a:r>
              <a:rPr sz="750" kern="0" dirty="0">
                <a:solidFill>
                  <a:srgbClr val="252525"/>
                </a:solidFill>
                <a:latin typeface="Arial MT"/>
                <a:cs typeface="Arial MT"/>
              </a:rPr>
              <a:t>how</a:t>
            </a:r>
            <a:r>
              <a:rPr sz="750" kern="0" spc="75" dirty="0">
                <a:solidFill>
                  <a:srgbClr val="252525"/>
                </a:solidFill>
                <a:latin typeface="Arial MT"/>
                <a:cs typeface="Arial MT"/>
              </a:rPr>
              <a:t> </a:t>
            </a:r>
            <a:r>
              <a:rPr sz="750" kern="0" dirty="0">
                <a:solidFill>
                  <a:srgbClr val="252525"/>
                </a:solidFill>
                <a:latin typeface="Arial MT"/>
                <a:cs typeface="Arial MT"/>
              </a:rPr>
              <a:t>they</a:t>
            </a:r>
            <a:r>
              <a:rPr sz="750" kern="0" spc="71" dirty="0">
                <a:solidFill>
                  <a:srgbClr val="252525"/>
                </a:solidFill>
                <a:latin typeface="Arial MT"/>
                <a:cs typeface="Arial MT"/>
              </a:rPr>
              <a:t> </a:t>
            </a:r>
            <a:r>
              <a:rPr sz="750" kern="0" dirty="0">
                <a:solidFill>
                  <a:srgbClr val="252525"/>
                </a:solidFill>
                <a:latin typeface="Arial MT"/>
                <a:cs typeface="Arial MT"/>
              </a:rPr>
              <a:t>generate</a:t>
            </a:r>
            <a:r>
              <a:rPr sz="750" kern="0" spc="75" dirty="0">
                <a:solidFill>
                  <a:srgbClr val="252525"/>
                </a:solidFill>
                <a:latin typeface="Arial MT"/>
                <a:cs typeface="Arial MT"/>
              </a:rPr>
              <a:t> </a:t>
            </a:r>
            <a:r>
              <a:rPr sz="750" kern="0" spc="-19" dirty="0">
                <a:solidFill>
                  <a:srgbClr val="252525"/>
                </a:solidFill>
                <a:latin typeface="Arial MT"/>
                <a:cs typeface="Arial MT"/>
              </a:rPr>
              <a:t>CoT</a:t>
            </a:r>
            <a:r>
              <a:rPr sz="750" kern="0" spc="79" dirty="0">
                <a:solidFill>
                  <a:srgbClr val="252525"/>
                </a:solidFill>
                <a:latin typeface="Arial MT"/>
                <a:cs typeface="Arial MT"/>
              </a:rPr>
              <a:t> </a:t>
            </a:r>
            <a:r>
              <a:rPr sz="750" kern="0" dirty="0">
                <a:solidFill>
                  <a:srgbClr val="252525"/>
                </a:solidFill>
                <a:latin typeface="Arial MT"/>
                <a:cs typeface="Arial MT"/>
              </a:rPr>
              <a:t>and</a:t>
            </a:r>
            <a:r>
              <a:rPr sz="750" kern="0" spc="75" dirty="0">
                <a:solidFill>
                  <a:srgbClr val="252525"/>
                </a:solidFill>
                <a:latin typeface="Arial MT"/>
                <a:cs typeface="Arial MT"/>
              </a:rPr>
              <a:t> </a:t>
            </a:r>
            <a:r>
              <a:rPr sz="750" kern="0" dirty="0">
                <a:solidFill>
                  <a:srgbClr val="252525"/>
                </a:solidFill>
                <a:latin typeface="Arial MT"/>
                <a:cs typeface="Arial MT"/>
              </a:rPr>
              <a:t>how</a:t>
            </a:r>
            <a:r>
              <a:rPr sz="750" kern="0" spc="79" dirty="0">
                <a:solidFill>
                  <a:srgbClr val="252525"/>
                </a:solidFill>
                <a:latin typeface="Arial MT"/>
                <a:cs typeface="Arial MT"/>
              </a:rPr>
              <a:t> </a:t>
            </a:r>
            <a:r>
              <a:rPr sz="750" kern="0" spc="30" dirty="0">
                <a:solidFill>
                  <a:srgbClr val="252525"/>
                </a:solidFill>
                <a:latin typeface="Arial MT"/>
                <a:cs typeface="Arial MT"/>
              </a:rPr>
              <a:t>it</a:t>
            </a:r>
            <a:endParaRPr sz="750" kern="0">
              <a:solidFill>
                <a:sysClr val="windowText" lastClr="000000"/>
              </a:solidFill>
              <a:latin typeface="Arial MT"/>
              <a:cs typeface="Arial MT"/>
            </a:endParaRPr>
          </a:p>
          <a:p>
            <a:pPr marL="9525" marR="3810" indent="934879" algn="r" defTabSz="685800">
              <a:lnSpc>
                <a:spcPct val="150000"/>
              </a:lnSpc>
            </a:pPr>
            <a:r>
              <a:rPr sz="750" kern="0" dirty="0">
                <a:solidFill>
                  <a:srgbClr val="252525"/>
                </a:solidFill>
                <a:latin typeface="Arial MT"/>
                <a:cs typeface="Arial MT"/>
              </a:rPr>
              <a:t>can</a:t>
            </a:r>
            <a:r>
              <a:rPr sz="750" kern="0" spc="38" dirty="0">
                <a:solidFill>
                  <a:srgbClr val="252525"/>
                </a:solidFill>
                <a:latin typeface="Arial MT"/>
                <a:cs typeface="Arial MT"/>
              </a:rPr>
              <a:t> </a:t>
            </a:r>
            <a:r>
              <a:rPr sz="750" kern="0" dirty="0">
                <a:solidFill>
                  <a:srgbClr val="252525"/>
                </a:solidFill>
                <a:latin typeface="Arial MT"/>
                <a:cs typeface="Arial MT"/>
              </a:rPr>
              <a:t>be</a:t>
            </a:r>
            <a:r>
              <a:rPr sz="750" kern="0" spc="38" dirty="0">
                <a:solidFill>
                  <a:srgbClr val="252525"/>
                </a:solidFill>
                <a:latin typeface="Arial MT"/>
                <a:cs typeface="Arial MT"/>
              </a:rPr>
              <a:t> </a:t>
            </a:r>
            <a:r>
              <a:rPr sz="750" kern="0" dirty="0">
                <a:solidFill>
                  <a:srgbClr val="252525"/>
                </a:solidFill>
                <a:latin typeface="Arial MT"/>
                <a:cs typeface="Arial MT"/>
              </a:rPr>
              <a:t>made</a:t>
            </a:r>
            <a:r>
              <a:rPr sz="750" kern="0" spc="41" dirty="0">
                <a:solidFill>
                  <a:srgbClr val="252525"/>
                </a:solidFill>
                <a:latin typeface="Arial MT"/>
                <a:cs typeface="Arial MT"/>
              </a:rPr>
              <a:t> </a:t>
            </a:r>
            <a:r>
              <a:rPr sz="750" kern="0" dirty="0">
                <a:solidFill>
                  <a:srgbClr val="252525"/>
                </a:solidFill>
                <a:latin typeface="Arial MT"/>
                <a:cs typeface="Arial MT"/>
              </a:rPr>
              <a:t>more</a:t>
            </a:r>
            <a:r>
              <a:rPr sz="750" kern="0" spc="38" dirty="0">
                <a:solidFill>
                  <a:srgbClr val="252525"/>
                </a:solidFill>
                <a:latin typeface="Arial MT"/>
                <a:cs typeface="Arial MT"/>
              </a:rPr>
              <a:t> </a:t>
            </a:r>
            <a:r>
              <a:rPr sz="750" kern="0" spc="-8" dirty="0">
                <a:solidFill>
                  <a:srgbClr val="252525"/>
                </a:solidFill>
                <a:latin typeface="Arial MT"/>
                <a:cs typeface="Arial MT"/>
              </a:rPr>
              <a:t>faithful. </a:t>
            </a:r>
            <a:r>
              <a:rPr sz="750" kern="0" dirty="0">
                <a:solidFill>
                  <a:srgbClr val="252525"/>
                </a:solidFill>
                <a:latin typeface="Arial MT"/>
                <a:cs typeface="Arial MT"/>
              </a:rPr>
              <a:t>This</a:t>
            </a:r>
            <a:r>
              <a:rPr sz="750" kern="0" spc="53" dirty="0">
                <a:solidFill>
                  <a:srgbClr val="252525"/>
                </a:solidFill>
                <a:latin typeface="Arial MT"/>
                <a:cs typeface="Arial MT"/>
              </a:rPr>
              <a:t> </a:t>
            </a:r>
            <a:r>
              <a:rPr sz="750" kern="0" spc="38" dirty="0">
                <a:solidFill>
                  <a:srgbClr val="252525"/>
                </a:solidFill>
                <a:latin typeface="Arial MT"/>
                <a:cs typeface="Arial MT"/>
              </a:rPr>
              <a:t>will</a:t>
            </a:r>
            <a:r>
              <a:rPr sz="750" kern="0" spc="49" dirty="0">
                <a:solidFill>
                  <a:srgbClr val="252525"/>
                </a:solidFill>
                <a:latin typeface="Arial MT"/>
                <a:cs typeface="Arial MT"/>
              </a:rPr>
              <a:t> </a:t>
            </a:r>
            <a:r>
              <a:rPr sz="750" kern="0" dirty="0">
                <a:solidFill>
                  <a:srgbClr val="252525"/>
                </a:solidFill>
                <a:latin typeface="Arial MT"/>
                <a:cs typeface="Arial MT"/>
              </a:rPr>
              <a:t>help</a:t>
            </a:r>
            <a:r>
              <a:rPr sz="750" kern="0" spc="53" dirty="0">
                <a:solidFill>
                  <a:srgbClr val="252525"/>
                </a:solidFill>
                <a:latin typeface="Arial MT"/>
                <a:cs typeface="Arial MT"/>
              </a:rPr>
              <a:t> </a:t>
            </a:r>
            <a:r>
              <a:rPr sz="750" kern="0" dirty="0">
                <a:solidFill>
                  <a:srgbClr val="252525"/>
                </a:solidFill>
                <a:latin typeface="Arial MT"/>
                <a:cs typeface="Arial MT"/>
              </a:rPr>
              <a:t>develop</a:t>
            </a:r>
            <a:r>
              <a:rPr sz="750" kern="0" spc="53" dirty="0">
                <a:solidFill>
                  <a:srgbClr val="252525"/>
                </a:solidFill>
                <a:latin typeface="Arial MT"/>
                <a:cs typeface="Arial MT"/>
              </a:rPr>
              <a:t> </a:t>
            </a:r>
            <a:r>
              <a:rPr sz="750" kern="0" dirty="0">
                <a:solidFill>
                  <a:srgbClr val="252525"/>
                </a:solidFill>
                <a:latin typeface="Arial MT"/>
                <a:cs typeface="Arial MT"/>
              </a:rPr>
              <a:t>more</a:t>
            </a:r>
            <a:r>
              <a:rPr sz="750" kern="0" spc="53" dirty="0">
                <a:solidFill>
                  <a:srgbClr val="252525"/>
                </a:solidFill>
                <a:latin typeface="Arial MT"/>
                <a:cs typeface="Arial MT"/>
              </a:rPr>
              <a:t> </a:t>
            </a:r>
            <a:r>
              <a:rPr sz="750" kern="0" dirty="0">
                <a:solidFill>
                  <a:srgbClr val="252525"/>
                </a:solidFill>
                <a:latin typeface="Arial MT"/>
                <a:cs typeface="Arial MT"/>
              </a:rPr>
              <a:t>effective</a:t>
            </a:r>
            <a:r>
              <a:rPr sz="750" kern="0" spc="56" dirty="0">
                <a:solidFill>
                  <a:srgbClr val="252525"/>
                </a:solidFill>
                <a:latin typeface="Arial MT"/>
                <a:cs typeface="Arial MT"/>
              </a:rPr>
              <a:t> </a:t>
            </a:r>
            <a:r>
              <a:rPr sz="750" kern="0" spc="26" dirty="0">
                <a:solidFill>
                  <a:srgbClr val="252525"/>
                </a:solidFill>
                <a:latin typeface="Arial MT"/>
                <a:cs typeface="Arial MT"/>
              </a:rPr>
              <a:t>monitoring </a:t>
            </a:r>
            <a:r>
              <a:rPr sz="750" kern="0" dirty="0">
                <a:solidFill>
                  <a:srgbClr val="252525"/>
                </a:solidFill>
                <a:latin typeface="Arial MT"/>
                <a:cs typeface="Arial MT"/>
              </a:rPr>
              <a:t>and</a:t>
            </a:r>
            <a:r>
              <a:rPr sz="750" kern="0" spc="30" dirty="0">
                <a:solidFill>
                  <a:srgbClr val="252525"/>
                </a:solidFill>
                <a:latin typeface="Arial MT"/>
                <a:cs typeface="Arial MT"/>
              </a:rPr>
              <a:t> </a:t>
            </a:r>
            <a:r>
              <a:rPr sz="750" kern="0" dirty="0">
                <a:solidFill>
                  <a:srgbClr val="252525"/>
                </a:solidFill>
                <a:latin typeface="Arial MT"/>
                <a:cs typeface="Arial MT"/>
              </a:rPr>
              <a:t>safeguard</a:t>
            </a:r>
            <a:r>
              <a:rPr sz="750" kern="0" spc="30" dirty="0">
                <a:solidFill>
                  <a:srgbClr val="252525"/>
                </a:solidFill>
                <a:latin typeface="Arial MT"/>
                <a:cs typeface="Arial MT"/>
              </a:rPr>
              <a:t> </a:t>
            </a:r>
            <a:r>
              <a:rPr sz="750" kern="0" dirty="0">
                <a:solidFill>
                  <a:srgbClr val="252525"/>
                </a:solidFill>
                <a:latin typeface="Arial MT"/>
                <a:cs typeface="Arial MT"/>
              </a:rPr>
              <a:t>methods</a:t>
            </a:r>
            <a:r>
              <a:rPr sz="750" kern="0" spc="30" dirty="0">
                <a:solidFill>
                  <a:srgbClr val="252525"/>
                </a:solidFill>
                <a:latin typeface="Arial MT"/>
                <a:cs typeface="Arial MT"/>
              </a:rPr>
              <a:t> </a:t>
            </a:r>
            <a:r>
              <a:rPr sz="750" kern="0" spc="49" dirty="0">
                <a:solidFill>
                  <a:srgbClr val="252525"/>
                </a:solidFill>
                <a:latin typeface="Arial MT"/>
                <a:cs typeface="Arial MT"/>
              </a:rPr>
              <a:t>to</a:t>
            </a:r>
            <a:r>
              <a:rPr sz="750" kern="0" spc="23" dirty="0">
                <a:solidFill>
                  <a:srgbClr val="252525"/>
                </a:solidFill>
                <a:latin typeface="Arial MT"/>
                <a:cs typeface="Arial MT"/>
              </a:rPr>
              <a:t> </a:t>
            </a:r>
            <a:r>
              <a:rPr sz="750" kern="0" dirty="0">
                <a:solidFill>
                  <a:srgbClr val="252525"/>
                </a:solidFill>
                <a:latin typeface="Arial MT"/>
                <a:cs typeface="Arial MT"/>
              </a:rPr>
              <a:t>ensure</a:t>
            </a:r>
            <a:r>
              <a:rPr sz="750" kern="0" spc="30" dirty="0">
                <a:solidFill>
                  <a:srgbClr val="252525"/>
                </a:solidFill>
                <a:latin typeface="Arial MT"/>
                <a:cs typeface="Arial MT"/>
              </a:rPr>
              <a:t> </a:t>
            </a:r>
            <a:r>
              <a:rPr sz="750" kern="0" spc="41" dirty="0">
                <a:solidFill>
                  <a:srgbClr val="252525"/>
                </a:solidFill>
                <a:latin typeface="Arial MT"/>
                <a:cs typeface="Arial MT"/>
              </a:rPr>
              <a:t>that</a:t>
            </a:r>
            <a:r>
              <a:rPr sz="750" kern="0" spc="30" dirty="0">
                <a:solidFill>
                  <a:srgbClr val="252525"/>
                </a:solidFill>
                <a:latin typeface="Arial MT"/>
                <a:cs typeface="Arial MT"/>
              </a:rPr>
              <a:t> </a:t>
            </a:r>
            <a:r>
              <a:rPr sz="750" kern="0" spc="-23" dirty="0">
                <a:solidFill>
                  <a:srgbClr val="252525"/>
                </a:solidFill>
                <a:latin typeface="Arial MT"/>
                <a:cs typeface="Arial MT"/>
              </a:rPr>
              <a:t>AI</a:t>
            </a:r>
            <a:r>
              <a:rPr sz="750" kern="0" spc="26" dirty="0">
                <a:solidFill>
                  <a:srgbClr val="252525"/>
                </a:solidFill>
                <a:latin typeface="Arial MT"/>
                <a:cs typeface="Arial MT"/>
              </a:rPr>
              <a:t> </a:t>
            </a:r>
            <a:r>
              <a:rPr sz="750" kern="0" spc="-19" dirty="0">
                <a:solidFill>
                  <a:srgbClr val="252525"/>
                </a:solidFill>
                <a:latin typeface="Arial MT"/>
                <a:cs typeface="Arial MT"/>
              </a:rPr>
              <a:t>can</a:t>
            </a:r>
            <a:endParaRPr sz="750" kern="0">
              <a:solidFill>
                <a:sysClr val="windowText" lastClr="000000"/>
              </a:solidFill>
              <a:latin typeface="Arial MT"/>
              <a:cs typeface="Arial MT"/>
            </a:endParaRPr>
          </a:p>
          <a:p>
            <a:pPr marR="3810" algn="r" defTabSz="685800">
              <a:spcBef>
                <a:spcPts val="450"/>
              </a:spcBef>
            </a:pPr>
            <a:r>
              <a:rPr sz="750" kern="0" dirty="0">
                <a:solidFill>
                  <a:srgbClr val="252525"/>
                </a:solidFill>
                <a:latin typeface="Arial MT"/>
                <a:cs typeface="Arial MT"/>
              </a:rPr>
              <a:t>develop</a:t>
            </a:r>
            <a:r>
              <a:rPr sz="750" kern="0" spc="56" dirty="0">
                <a:solidFill>
                  <a:srgbClr val="252525"/>
                </a:solidFill>
                <a:latin typeface="Arial MT"/>
                <a:cs typeface="Arial MT"/>
              </a:rPr>
              <a:t> </a:t>
            </a:r>
            <a:r>
              <a:rPr sz="750" kern="0" dirty="0">
                <a:solidFill>
                  <a:srgbClr val="252525"/>
                </a:solidFill>
                <a:latin typeface="Arial MT"/>
                <a:cs typeface="Arial MT"/>
              </a:rPr>
              <a:t>safely</a:t>
            </a:r>
            <a:r>
              <a:rPr sz="750" kern="0" spc="53" dirty="0">
                <a:solidFill>
                  <a:srgbClr val="252525"/>
                </a:solidFill>
                <a:latin typeface="Arial MT"/>
                <a:cs typeface="Arial MT"/>
              </a:rPr>
              <a:t> </a:t>
            </a:r>
            <a:r>
              <a:rPr sz="750" kern="0" dirty="0">
                <a:solidFill>
                  <a:srgbClr val="252525"/>
                </a:solidFill>
                <a:latin typeface="Arial MT"/>
                <a:cs typeface="Arial MT"/>
              </a:rPr>
              <a:t>and</a:t>
            </a:r>
            <a:r>
              <a:rPr sz="750" kern="0" spc="56" dirty="0">
                <a:solidFill>
                  <a:srgbClr val="252525"/>
                </a:solidFill>
                <a:latin typeface="Arial MT"/>
                <a:cs typeface="Arial MT"/>
              </a:rPr>
              <a:t> </a:t>
            </a:r>
            <a:r>
              <a:rPr sz="750" kern="0" spc="-8" dirty="0">
                <a:solidFill>
                  <a:srgbClr val="252525"/>
                </a:solidFill>
                <a:latin typeface="Arial MT"/>
                <a:cs typeface="Arial MT"/>
              </a:rPr>
              <a:t>reliably.</a:t>
            </a:r>
            <a:endParaRPr sz="750" kern="0">
              <a:solidFill>
                <a:sysClr val="windowText" lastClr="000000"/>
              </a:solidFill>
              <a:latin typeface="Arial MT"/>
              <a:cs typeface="Arial MT"/>
            </a:endParaRPr>
          </a:p>
        </p:txBody>
      </p:sp>
      <p:grpSp>
        <p:nvGrpSpPr>
          <p:cNvPr id="25" name="object 25"/>
          <p:cNvGrpSpPr/>
          <p:nvPr/>
        </p:nvGrpSpPr>
        <p:grpSpPr>
          <a:xfrm>
            <a:off x="3714635" y="2182958"/>
            <a:ext cx="1604963" cy="1604963"/>
            <a:chOff x="4952847" y="2910611"/>
            <a:chExt cx="2139950" cy="2139950"/>
          </a:xfrm>
        </p:grpSpPr>
        <p:pic>
          <p:nvPicPr>
            <p:cNvPr id="26" name="object 26"/>
            <p:cNvPicPr/>
            <p:nvPr/>
          </p:nvPicPr>
          <p:blipFill>
            <a:blip r:embed="rId16" cstate="print"/>
            <a:stretch>
              <a:fillRect/>
            </a:stretch>
          </p:blipFill>
          <p:spPr>
            <a:xfrm>
              <a:off x="4952847" y="2910611"/>
              <a:ext cx="2139937" cy="2139937"/>
            </a:xfrm>
            <a:prstGeom prst="rect">
              <a:avLst/>
            </a:prstGeom>
          </p:spPr>
        </p:pic>
        <p:pic>
          <p:nvPicPr>
            <p:cNvPr id="27" name="object 27"/>
            <p:cNvPicPr/>
            <p:nvPr/>
          </p:nvPicPr>
          <p:blipFill>
            <a:blip r:embed="rId17" cstate="print"/>
            <a:stretch>
              <a:fillRect/>
            </a:stretch>
          </p:blipFill>
          <p:spPr>
            <a:xfrm>
              <a:off x="5461228" y="3447935"/>
              <a:ext cx="1123175" cy="1065288"/>
            </a:xfrm>
            <a:prstGeom prst="rect">
              <a:avLst/>
            </a:prstGeom>
          </p:spPr>
        </p:pic>
      </p:grpSp>
      <p:sp>
        <p:nvSpPr>
          <p:cNvPr id="28" name="object 28"/>
          <p:cNvSpPr txBox="1"/>
          <p:nvPr/>
        </p:nvSpPr>
        <p:spPr>
          <a:xfrm>
            <a:off x="5679262" y="935783"/>
            <a:ext cx="2041208" cy="464807"/>
          </a:xfrm>
          <a:prstGeom prst="rect">
            <a:avLst/>
          </a:prstGeom>
        </p:spPr>
        <p:txBody>
          <a:bodyPr vert="horz" wrap="square" lIns="0" tIns="9525" rIns="0" bIns="0" rtlCol="0">
            <a:spAutoFit/>
          </a:bodyPr>
          <a:lstStyle/>
          <a:p>
            <a:pPr marL="9525" marR="3810" defTabSz="685800">
              <a:lnSpc>
                <a:spcPct val="129900"/>
              </a:lnSpc>
              <a:spcBef>
                <a:spcPts val="75"/>
              </a:spcBef>
            </a:pPr>
            <a:r>
              <a:rPr sz="1200" b="1" kern="0" dirty="0">
                <a:solidFill>
                  <a:srgbClr val="063780"/>
                </a:solidFill>
                <a:latin typeface="Arial"/>
                <a:cs typeface="Arial"/>
              </a:rPr>
              <a:t>Wake</a:t>
            </a:r>
            <a:r>
              <a:rPr sz="1200" b="1" kern="0" spc="-8" dirty="0">
                <a:solidFill>
                  <a:srgbClr val="063780"/>
                </a:solidFill>
                <a:latin typeface="Arial"/>
                <a:cs typeface="Arial"/>
              </a:rPr>
              <a:t> </a:t>
            </a:r>
            <a:r>
              <a:rPr sz="1200" b="1" kern="0" dirty="0">
                <a:solidFill>
                  <a:srgbClr val="063780"/>
                </a:solidFill>
                <a:latin typeface="Arial"/>
                <a:cs typeface="Arial"/>
              </a:rPr>
              <a:t>-</a:t>
            </a:r>
            <a:r>
              <a:rPr sz="1200" b="1" kern="0" spc="-8" dirty="0">
                <a:solidFill>
                  <a:srgbClr val="063780"/>
                </a:solidFill>
                <a:latin typeface="Arial"/>
                <a:cs typeface="Arial"/>
              </a:rPr>
              <a:t> </a:t>
            </a:r>
            <a:r>
              <a:rPr sz="1200" b="1" kern="0" dirty="0">
                <a:solidFill>
                  <a:srgbClr val="063780"/>
                </a:solidFill>
                <a:latin typeface="Arial"/>
                <a:cs typeface="Arial"/>
              </a:rPr>
              <a:t>Up</a:t>
            </a:r>
            <a:r>
              <a:rPr sz="1200" b="1" kern="0" spc="-4" dirty="0">
                <a:solidFill>
                  <a:srgbClr val="063780"/>
                </a:solidFill>
                <a:latin typeface="Arial"/>
                <a:cs typeface="Arial"/>
              </a:rPr>
              <a:t> </a:t>
            </a:r>
            <a:r>
              <a:rPr sz="1200" b="1" kern="0" dirty="0">
                <a:solidFill>
                  <a:srgbClr val="063780"/>
                </a:solidFill>
                <a:latin typeface="Arial"/>
                <a:cs typeface="Arial"/>
              </a:rPr>
              <a:t>Call</a:t>
            </a:r>
            <a:r>
              <a:rPr sz="1200" b="1" kern="0" spc="-8" dirty="0">
                <a:solidFill>
                  <a:srgbClr val="063780"/>
                </a:solidFill>
                <a:latin typeface="Arial"/>
                <a:cs typeface="Arial"/>
              </a:rPr>
              <a:t> </a:t>
            </a:r>
            <a:r>
              <a:rPr sz="1200" b="1" kern="0" dirty="0">
                <a:solidFill>
                  <a:srgbClr val="063780"/>
                </a:solidFill>
                <a:latin typeface="Arial"/>
                <a:cs typeface="Arial"/>
              </a:rPr>
              <a:t>for </a:t>
            </a:r>
            <a:r>
              <a:rPr sz="1200" b="1" kern="0" spc="-26" dirty="0">
                <a:solidFill>
                  <a:srgbClr val="063780"/>
                </a:solidFill>
                <a:latin typeface="Arial"/>
                <a:cs typeface="Arial"/>
              </a:rPr>
              <a:t>AI</a:t>
            </a:r>
            <a:r>
              <a:rPr sz="1200" b="1" kern="0" spc="-4" dirty="0">
                <a:solidFill>
                  <a:srgbClr val="063780"/>
                </a:solidFill>
                <a:latin typeface="Arial"/>
                <a:cs typeface="Arial"/>
              </a:rPr>
              <a:t> </a:t>
            </a:r>
            <a:r>
              <a:rPr sz="1200" b="1" kern="0" spc="-8" dirty="0">
                <a:solidFill>
                  <a:srgbClr val="063780"/>
                </a:solidFill>
                <a:latin typeface="Arial"/>
                <a:cs typeface="Arial"/>
              </a:rPr>
              <a:t>Safety Research</a:t>
            </a:r>
            <a:endParaRPr sz="1200" kern="0">
              <a:solidFill>
                <a:sysClr val="windowText" lastClr="000000"/>
              </a:solidFill>
              <a:latin typeface="Arial"/>
              <a:cs typeface="Arial"/>
            </a:endParaRPr>
          </a:p>
        </p:txBody>
      </p:sp>
      <p:sp>
        <p:nvSpPr>
          <p:cNvPr id="29" name="object 29"/>
          <p:cNvSpPr txBox="1"/>
          <p:nvPr/>
        </p:nvSpPr>
        <p:spPr>
          <a:xfrm>
            <a:off x="6025249" y="3422094"/>
            <a:ext cx="2151221" cy="464807"/>
          </a:xfrm>
          <a:prstGeom prst="rect">
            <a:avLst/>
          </a:prstGeom>
        </p:spPr>
        <p:txBody>
          <a:bodyPr vert="horz" wrap="square" lIns="0" tIns="9525" rIns="0" bIns="0" rtlCol="0">
            <a:spAutoFit/>
          </a:bodyPr>
          <a:lstStyle/>
          <a:p>
            <a:pPr marL="9525" marR="3810" defTabSz="685800">
              <a:lnSpc>
                <a:spcPct val="129900"/>
              </a:lnSpc>
              <a:spcBef>
                <a:spcPts val="75"/>
              </a:spcBef>
            </a:pPr>
            <a:r>
              <a:rPr sz="1200" b="1" kern="0" dirty="0">
                <a:solidFill>
                  <a:srgbClr val="063780"/>
                </a:solidFill>
                <a:latin typeface="Arial"/>
                <a:cs typeface="Arial"/>
              </a:rPr>
              <a:t>Ensuring</a:t>
            </a:r>
            <a:r>
              <a:rPr sz="1200" b="1" kern="0" spc="-11" dirty="0">
                <a:solidFill>
                  <a:srgbClr val="063780"/>
                </a:solidFill>
                <a:latin typeface="Arial"/>
                <a:cs typeface="Arial"/>
              </a:rPr>
              <a:t> </a:t>
            </a:r>
            <a:r>
              <a:rPr sz="1200" b="1" kern="0" dirty="0">
                <a:solidFill>
                  <a:srgbClr val="063780"/>
                </a:solidFill>
                <a:latin typeface="Arial"/>
                <a:cs typeface="Arial"/>
              </a:rPr>
              <a:t>Safe</a:t>
            </a:r>
            <a:r>
              <a:rPr sz="1200" b="1" kern="0" spc="-8" dirty="0">
                <a:solidFill>
                  <a:srgbClr val="063780"/>
                </a:solidFill>
                <a:latin typeface="Arial"/>
                <a:cs typeface="Arial"/>
              </a:rPr>
              <a:t> </a:t>
            </a:r>
            <a:r>
              <a:rPr sz="1200" b="1" kern="0" dirty="0">
                <a:solidFill>
                  <a:srgbClr val="063780"/>
                </a:solidFill>
                <a:latin typeface="Arial"/>
                <a:cs typeface="Arial"/>
              </a:rPr>
              <a:t>and</a:t>
            </a:r>
            <a:r>
              <a:rPr sz="1200" b="1" kern="0" spc="-8" dirty="0">
                <a:solidFill>
                  <a:srgbClr val="063780"/>
                </a:solidFill>
                <a:latin typeface="Arial"/>
                <a:cs typeface="Arial"/>
              </a:rPr>
              <a:t> Beneficial </a:t>
            </a:r>
            <a:r>
              <a:rPr sz="1200" b="1" kern="0" spc="-26" dirty="0">
                <a:solidFill>
                  <a:srgbClr val="063780"/>
                </a:solidFill>
                <a:latin typeface="Arial"/>
                <a:cs typeface="Arial"/>
              </a:rPr>
              <a:t>AI</a:t>
            </a:r>
            <a:r>
              <a:rPr sz="1200" b="1" kern="0" spc="-60" dirty="0">
                <a:solidFill>
                  <a:srgbClr val="063780"/>
                </a:solidFill>
                <a:latin typeface="Arial"/>
                <a:cs typeface="Arial"/>
              </a:rPr>
              <a:t> </a:t>
            </a:r>
            <a:r>
              <a:rPr sz="1200" b="1" kern="0" spc="26" dirty="0">
                <a:solidFill>
                  <a:srgbClr val="063780"/>
                </a:solidFill>
                <a:latin typeface="Arial"/>
                <a:cs typeface="Arial"/>
              </a:rPr>
              <a:t>Development</a:t>
            </a:r>
            <a:endParaRPr sz="1200" kern="0">
              <a:solidFill>
                <a:sysClr val="windowText" lastClr="000000"/>
              </a:solidFill>
              <a:latin typeface="Arial"/>
              <a:cs typeface="Arial"/>
            </a:endParaRPr>
          </a:p>
        </p:txBody>
      </p:sp>
      <p:grpSp>
        <p:nvGrpSpPr>
          <p:cNvPr id="30" name="object 30"/>
          <p:cNvGrpSpPr/>
          <p:nvPr/>
        </p:nvGrpSpPr>
        <p:grpSpPr>
          <a:xfrm>
            <a:off x="215693" y="143504"/>
            <a:ext cx="678180" cy="645319"/>
            <a:chOff x="287591" y="191338"/>
            <a:chExt cx="904240" cy="860425"/>
          </a:xfrm>
        </p:grpSpPr>
        <p:sp>
          <p:nvSpPr>
            <p:cNvPr id="31" name="object 31"/>
            <p:cNvSpPr/>
            <p:nvPr/>
          </p:nvSpPr>
          <p:spPr>
            <a:xfrm>
              <a:off x="287591" y="191338"/>
              <a:ext cx="619125" cy="722630"/>
            </a:xfrm>
            <a:custGeom>
              <a:avLst/>
              <a:gdLst/>
              <a:ahLst/>
              <a:cxnLst/>
              <a:rect l="l" t="t" r="r" b="b"/>
              <a:pathLst>
                <a:path w="619125" h="722630">
                  <a:moveTo>
                    <a:pt x="619125" y="722223"/>
                  </a:moveTo>
                  <a:lnTo>
                    <a:pt x="0" y="722223"/>
                  </a:lnTo>
                  <a:lnTo>
                    <a:pt x="0" y="0"/>
                  </a:lnTo>
                  <a:lnTo>
                    <a:pt x="619125" y="0"/>
                  </a:lnTo>
                  <a:lnTo>
                    <a:pt x="619125" y="4762"/>
                  </a:lnTo>
                  <a:lnTo>
                    <a:pt x="9525" y="4762"/>
                  </a:lnTo>
                  <a:lnTo>
                    <a:pt x="4762" y="9524"/>
                  </a:lnTo>
                  <a:lnTo>
                    <a:pt x="9525" y="9524"/>
                  </a:lnTo>
                  <a:lnTo>
                    <a:pt x="9525" y="712698"/>
                  </a:lnTo>
                  <a:lnTo>
                    <a:pt x="4762" y="712698"/>
                  </a:lnTo>
                  <a:lnTo>
                    <a:pt x="9525" y="717461"/>
                  </a:lnTo>
                  <a:lnTo>
                    <a:pt x="619125" y="717461"/>
                  </a:lnTo>
                  <a:lnTo>
                    <a:pt x="619125" y="722223"/>
                  </a:lnTo>
                  <a:close/>
                </a:path>
                <a:path w="619125" h="722630">
                  <a:moveTo>
                    <a:pt x="9525" y="9524"/>
                  </a:moveTo>
                  <a:lnTo>
                    <a:pt x="4762" y="9524"/>
                  </a:lnTo>
                  <a:lnTo>
                    <a:pt x="9525" y="4762"/>
                  </a:lnTo>
                  <a:lnTo>
                    <a:pt x="9525" y="9524"/>
                  </a:lnTo>
                  <a:close/>
                </a:path>
                <a:path w="619125" h="722630">
                  <a:moveTo>
                    <a:pt x="609600" y="9524"/>
                  </a:moveTo>
                  <a:lnTo>
                    <a:pt x="9525" y="9524"/>
                  </a:lnTo>
                  <a:lnTo>
                    <a:pt x="9525" y="4762"/>
                  </a:lnTo>
                  <a:lnTo>
                    <a:pt x="609600" y="4762"/>
                  </a:lnTo>
                  <a:lnTo>
                    <a:pt x="609600" y="9524"/>
                  </a:lnTo>
                  <a:close/>
                </a:path>
                <a:path w="619125" h="722630">
                  <a:moveTo>
                    <a:pt x="609600" y="717461"/>
                  </a:moveTo>
                  <a:lnTo>
                    <a:pt x="609600" y="4762"/>
                  </a:lnTo>
                  <a:lnTo>
                    <a:pt x="614362" y="9524"/>
                  </a:lnTo>
                  <a:lnTo>
                    <a:pt x="619125" y="9524"/>
                  </a:lnTo>
                  <a:lnTo>
                    <a:pt x="619125" y="712698"/>
                  </a:lnTo>
                  <a:lnTo>
                    <a:pt x="614362" y="712698"/>
                  </a:lnTo>
                  <a:lnTo>
                    <a:pt x="609600" y="717461"/>
                  </a:lnTo>
                  <a:close/>
                </a:path>
                <a:path w="619125" h="722630">
                  <a:moveTo>
                    <a:pt x="619125" y="9524"/>
                  </a:moveTo>
                  <a:lnTo>
                    <a:pt x="614362" y="9524"/>
                  </a:lnTo>
                  <a:lnTo>
                    <a:pt x="609600" y="4762"/>
                  </a:lnTo>
                  <a:lnTo>
                    <a:pt x="619125" y="4762"/>
                  </a:lnTo>
                  <a:lnTo>
                    <a:pt x="619125" y="9524"/>
                  </a:lnTo>
                  <a:close/>
                </a:path>
                <a:path w="619125" h="722630">
                  <a:moveTo>
                    <a:pt x="9525" y="717461"/>
                  </a:moveTo>
                  <a:lnTo>
                    <a:pt x="4762" y="712698"/>
                  </a:lnTo>
                  <a:lnTo>
                    <a:pt x="9525" y="712698"/>
                  </a:lnTo>
                  <a:lnTo>
                    <a:pt x="9525" y="717461"/>
                  </a:lnTo>
                  <a:close/>
                </a:path>
                <a:path w="619125" h="722630">
                  <a:moveTo>
                    <a:pt x="609600" y="717461"/>
                  </a:moveTo>
                  <a:lnTo>
                    <a:pt x="9525" y="717461"/>
                  </a:lnTo>
                  <a:lnTo>
                    <a:pt x="9525" y="712698"/>
                  </a:lnTo>
                  <a:lnTo>
                    <a:pt x="609600" y="712698"/>
                  </a:lnTo>
                  <a:lnTo>
                    <a:pt x="609600" y="717461"/>
                  </a:lnTo>
                  <a:close/>
                </a:path>
                <a:path w="619125" h="722630">
                  <a:moveTo>
                    <a:pt x="619125" y="717461"/>
                  </a:moveTo>
                  <a:lnTo>
                    <a:pt x="609600" y="717461"/>
                  </a:lnTo>
                  <a:lnTo>
                    <a:pt x="614362" y="712698"/>
                  </a:lnTo>
                  <a:lnTo>
                    <a:pt x="619125" y="712698"/>
                  </a:lnTo>
                  <a:lnTo>
                    <a:pt x="619125" y="717461"/>
                  </a:lnTo>
                  <a:close/>
                </a:path>
              </a:pathLst>
            </a:custGeom>
            <a:solidFill>
              <a:srgbClr val="808080"/>
            </a:solidFill>
          </p:spPr>
          <p:txBody>
            <a:bodyPr wrap="square" lIns="0" tIns="0" rIns="0" bIns="0" rtlCol="0"/>
            <a:lstStyle/>
            <a:p>
              <a:pPr defTabSz="685800"/>
              <a:endParaRPr sz="1350" kern="0">
                <a:solidFill>
                  <a:sysClr val="windowText" lastClr="000000"/>
                </a:solidFill>
              </a:endParaRPr>
            </a:p>
          </p:txBody>
        </p:sp>
        <p:sp>
          <p:nvSpPr>
            <p:cNvPr id="32" name="object 32"/>
            <p:cNvSpPr/>
            <p:nvPr/>
          </p:nvSpPr>
          <p:spPr>
            <a:xfrm>
              <a:off x="635508" y="591311"/>
              <a:ext cx="556260" cy="460375"/>
            </a:xfrm>
            <a:custGeom>
              <a:avLst/>
              <a:gdLst/>
              <a:ahLst/>
              <a:cxnLst/>
              <a:rect l="l" t="t" r="r" b="b"/>
              <a:pathLst>
                <a:path w="556260" h="460375">
                  <a:moveTo>
                    <a:pt x="556260" y="460248"/>
                  </a:moveTo>
                  <a:lnTo>
                    <a:pt x="0" y="460248"/>
                  </a:lnTo>
                  <a:lnTo>
                    <a:pt x="0" y="0"/>
                  </a:lnTo>
                  <a:lnTo>
                    <a:pt x="556260" y="0"/>
                  </a:lnTo>
                  <a:lnTo>
                    <a:pt x="556260" y="460248"/>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grpSp>
      <p:sp>
        <p:nvSpPr>
          <p:cNvPr id="33" name="object 33"/>
          <p:cNvSpPr txBox="1">
            <a:spLocks noGrp="1"/>
          </p:cNvSpPr>
          <p:nvPr>
            <p:ph type="title"/>
          </p:nvPr>
        </p:nvSpPr>
        <p:spPr>
          <a:xfrm>
            <a:off x="406743" y="353830"/>
            <a:ext cx="5663565" cy="355867"/>
          </a:xfrm>
          <a:prstGeom prst="rect">
            <a:avLst/>
          </a:prstGeom>
        </p:spPr>
        <p:txBody>
          <a:bodyPr vert="horz" wrap="square" lIns="0" tIns="9525" rIns="0" bIns="0" rtlCol="0">
            <a:spAutoFit/>
          </a:bodyPr>
          <a:lstStyle/>
          <a:p>
            <a:pPr marL="9525">
              <a:spcBef>
                <a:spcPts val="75"/>
              </a:spcBef>
            </a:pPr>
            <a:r>
              <a:rPr spc="53" dirty="0"/>
              <a:t>Implications</a:t>
            </a:r>
            <a:r>
              <a:rPr spc="-109" dirty="0"/>
              <a:t> </a:t>
            </a:r>
            <a:r>
              <a:rPr spc="68" dirty="0"/>
              <a:t>for</a:t>
            </a:r>
            <a:r>
              <a:rPr spc="-105" dirty="0"/>
              <a:t> </a:t>
            </a:r>
            <a:r>
              <a:rPr spc="-41" dirty="0"/>
              <a:t>AI</a:t>
            </a:r>
            <a:r>
              <a:rPr spc="-105" dirty="0"/>
              <a:t> </a:t>
            </a:r>
            <a:r>
              <a:rPr spc="53" dirty="0"/>
              <a:t>Safety</a:t>
            </a:r>
            <a:r>
              <a:rPr spc="-109" dirty="0"/>
              <a:t> </a:t>
            </a:r>
            <a:r>
              <a:rPr spc="-8" dirty="0"/>
              <a:t>Research</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5143500"/>
          </a:xfrm>
          <a:prstGeom prst="rect">
            <a:avLst/>
          </a:prstGeom>
        </p:spPr>
      </p:pic>
      <p:grpSp>
        <p:nvGrpSpPr>
          <p:cNvPr id="3" name="object 3"/>
          <p:cNvGrpSpPr/>
          <p:nvPr/>
        </p:nvGrpSpPr>
        <p:grpSpPr>
          <a:xfrm>
            <a:off x="0" y="0"/>
            <a:ext cx="9144000" cy="5143500"/>
            <a:chOff x="0" y="0"/>
            <a:chExt cx="12192000" cy="6858000"/>
          </a:xfrm>
        </p:grpSpPr>
        <p:pic>
          <p:nvPicPr>
            <p:cNvPr id="4" name="object 4"/>
            <p:cNvPicPr/>
            <p:nvPr/>
          </p:nvPicPr>
          <p:blipFill>
            <a:blip r:embed="rId3" cstate="print"/>
            <a:stretch>
              <a:fillRect/>
            </a:stretch>
          </p:blipFill>
          <p:spPr>
            <a:xfrm>
              <a:off x="1074327" y="0"/>
              <a:ext cx="11117672" cy="5375503"/>
            </a:xfrm>
            <a:prstGeom prst="rect">
              <a:avLst/>
            </a:prstGeom>
          </p:spPr>
        </p:pic>
        <p:pic>
          <p:nvPicPr>
            <p:cNvPr id="5" name="object 5"/>
            <p:cNvPicPr/>
            <p:nvPr/>
          </p:nvPicPr>
          <p:blipFill>
            <a:blip r:embed="rId4" cstate="print"/>
            <a:stretch>
              <a:fillRect/>
            </a:stretch>
          </p:blipFill>
          <p:spPr>
            <a:xfrm>
              <a:off x="0" y="0"/>
              <a:ext cx="7709916" cy="6858000"/>
            </a:xfrm>
            <a:prstGeom prst="rect">
              <a:avLst/>
            </a:prstGeom>
          </p:spPr>
        </p:pic>
        <p:pic>
          <p:nvPicPr>
            <p:cNvPr id="6" name="object 6"/>
            <p:cNvPicPr/>
            <p:nvPr/>
          </p:nvPicPr>
          <p:blipFill>
            <a:blip r:embed="rId5" cstate="print"/>
            <a:stretch>
              <a:fillRect/>
            </a:stretch>
          </p:blipFill>
          <p:spPr>
            <a:xfrm>
              <a:off x="5641557" y="875042"/>
              <a:ext cx="6550442" cy="5982957"/>
            </a:xfrm>
            <a:prstGeom prst="rect">
              <a:avLst/>
            </a:prstGeom>
          </p:spPr>
        </p:pic>
        <p:sp>
          <p:nvSpPr>
            <p:cNvPr id="7" name="object 7"/>
            <p:cNvSpPr/>
            <p:nvPr/>
          </p:nvSpPr>
          <p:spPr>
            <a:xfrm>
              <a:off x="10566400" y="5265953"/>
              <a:ext cx="1625600" cy="1592580"/>
            </a:xfrm>
            <a:custGeom>
              <a:avLst/>
              <a:gdLst/>
              <a:ahLst/>
              <a:cxnLst/>
              <a:rect l="l" t="t" r="r" b="b"/>
              <a:pathLst>
                <a:path w="1625600" h="1592579">
                  <a:moveTo>
                    <a:pt x="1625600" y="1592046"/>
                  </a:moveTo>
                  <a:lnTo>
                    <a:pt x="0" y="1592046"/>
                  </a:lnTo>
                  <a:lnTo>
                    <a:pt x="137706" y="1522945"/>
                  </a:lnTo>
                  <a:lnTo>
                    <a:pt x="184763" y="1496959"/>
                  </a:lnTo>
                  <a:lnTo>
                    <a:pt x="231311" y="1470473"/>
                  </a:lnTo>
                  <a:lnTo>
                    <a:pt x="277344" y="1443492"/>
                  </a:lnTo>
                  <a:lnTo>
                    <a:pt x="322855" y="1416022"/>
                  </a:lnTo>
                  <a:lnTo>
                    <a:pt x="367837" y="1388068"/>
                  </a:lnTo>
                  <a:lnTo>
                    <a:pt x="412283" y="1359634"/>
                  </a:lnTo>
                  <a:lnTo>
                    <a:pt x="456187" y="1330726"/>
                  </a:lnTo>
                  <a:lnTo>
                    <a:pt x="499542" y="1301350"/>
                  </a:lnTo>
                  <a:lnTo>
                    <a:pt x="542341" y="1271509"/>
                  </a:lnTo>
                  <a:lnTo>
                    <a:pt x="584577" y="1241210"/>
                  </a:lnTo>
                  <a:lnTo>
                    <a:pt x="626245" y="1210457"/>
                  </a:lnTo>
                  <a:lnTo>
                    <a:pt x="667336" y="1179256"/>
                  </a:lnTo>
                  <a:lnTo>
                    <a:pt x="707845" y="1147612"/>
                  </a:lnTo>
                  <a:lnTo>
                    <a:pt x="747764" y="1115530"/>
                  </a:lnTo>
                  <a:lnTo>
                    <a:pt x="787088" y="1083015"/>
                  </a:lnTo>
                  <a:lnTo>
                    <a:pt x="825808" y="1050072"/>
                  </a:lnTo>
                  <a:lnTo>
                    <a:pt x="863919" y="1016706"/>
                  </a:lnTo>
                  <a:lnTo>
                    <a:pt x="901414" y="982923"/>
                  </a:lnTo>
                  <a:lnTo>
                    <a:pt x="938286" y="948727"/>
                  </a:lnTo>
                  <a:lnTo>
                    <a:pt x="974528" y="914124"/>
                  </a:lnTo>
                  <a:lnTo>
                    <a:pt x="1010134" y="879119"/>
                  </a:lnTo>
                  <a:lnTo>
                    <a:pt x="1045096" y="843717"/>
                  </a:lnTo>
                  <a:lnTo>
                    <a:pt x="1079409" y="807923"/>
                  </a:lnTo>
                  <a:lnTo>
                    <a:pt x="1113066" y="771742"/>
                  </a:lnTo>
                  <a:lnTo>
                    <a:pt x="1146059" y="735180"/>
                  </a:lnTo>
                  <a:lnTo>
                    <a:pt x="1178382" y="698242"/>
                  </a:lnTo>
                  <a:lnTo>
                    <a:pt x="1210028" y="660932"/>
                  </a:lnTo>
                  <a:lnTo>
                    <a:pt x="1240991" y="623256"/>
                  </a:lnTo>
                  <a:lnTo>
                    <a:pt x="1271264" y="585219"/>
                  </a:lnTo>
                  <a:lnTo>
                    <a:pt x="1300840" y="546826"/>
                  </a:lnTo>
                  <a:lnTo>
                    <a:pt x="1329713" y="508082"/>
                  </a:lnTo>
                  <a:lnTo>
                    <a:pt x="1357875" y="468993"/>
                  </a:lnTo>
                  <a:lnTo>
                    <a:pt x="1385320" y="429563"/>
                  </a:lnTo>
                  <a:lnTo>
                    <a:pt x="1412042" y="389798"/>
                  </a:lnTo>
                  <a:lnTo>
                    <a:pt x="1438033" y="349703"/>
                  </a:lnTo>
                  <a:lnTo>
                    <a:pt x="1463287" y="309283"/>
                  </a:lnTo>
                  <a:lnTo>
                    <a:pt x="1487797" y="268543"/>
                  </a:lnTo>
                  <a:lnTo>
                    <a:pt x="1511557" y="227488"/>
                  </a:lnTo>
                  <a:lnTo>
                    <a:pt x="1534559" y="186123"/>
                  </a:lnTo>
                  <a:lnTo>
                    <a:pt x="1556797" y="144454"/>
                  </a:lnTo>
                  <a:lnTo>
                    <a:pt x="1578265" y="102486"/>
                  </a:lnTo>
                  <a:lnTo>
                    <a:pt x="1598955" y="60223"/>
                  </a:lnTo>
                  <a:lnTo>
                    <a:pt x="1625600" y="0"/>
                  </a:lnTo>
                  <a:lnTo>
                    <a:pt x="1625600" y="1592046"/>
                  </a:lnTo>
                  <a:close/>
                </a:path>
              </a:pathLst>
            </a:custGeom>
            <a:solidFill>
              <a:srgbClr val="C1D7FA"/>
            </a:solidFill>
          </p:spPr>
          <p:txBody>
            <a:bodyPr wrap="square" lIns="0" tIns="0" rIns="0" bIns="0" rtlCol="0"/>
            <a:lstStyle/>
            <a:p>
              <a:pPr defTabSz="685800"/>
              <a:endParaRPr sz="1350" kern="0">
                <a:solidFill>
                  <a:sysClr val="windowText" lastClr="000000"/>
                </a:solidFill>
              </a:endParaRPr>
            </a:p>
          </p:txBody>
        </p:sp>
        <p:sp>
          <p:nvSpPr>
            <p:cNvPr id="8" name="object 8"/>
            <p:cNvSpPr/>
            <p:nvPr/>
          </p:nvSpPr>
          <p:spPr>
            <a:xfrm>
              <a:off x="11297322" y="5774537"/>
              <a:ext cx="894715" cy="1083945"/>
            </a:xfrm>
            <a:custGeom>
              <a:avLst/>
              <a:gdLst/>
              <a:ahLst/>
              <a:cxnLst/>
              <a:rect l="l" t="t" r="r" b="b"/>
              <a:pathLst>
                <a:path w="894715" h="1083945">
                  <a:moveTo>
                    <a:pt x="894676" y="1083462"/>
                  </a:moveTo>
                  <a:lnTo>
                    <a:pt x="0" y="1083462"/>
                  </a:lnTo>
                  <a:lnTo>
                    <a:pt x="60604" y="1037348"/>
                  </a:lnTo>
                  <a:lnTo>
                    <a:pt x="94972" y="1008528"/>
                  </a:lnTo>
                  <a:lnTo>
                    <a:pt x="129147" y="978828"/>
                  </a:lnTo>
                  <a:lnTo>
                    <a:pt x="163127" y="948256"/>
                  </a:lnTo>
                  <a:lnTo>
                    <a:pt x="196909" y="916816"/>
                  </a:lnTo>
                  <a:lnTo>
                    <a:pt x="230490" y="884516"/>
                  </a:lnTo>
                  <a:lnTo>
                    <a:pt x="263868" y="851361"/>
                  </a:lnTo>
                  <a:lnTo>
                    <a:pt x="297040" y="817357"/>
                  </a:lnTo>
                  <a:lnTo>
                    <a:pt x="330004" y="782511"/>
                  </a:lnTo>
                  <a:lnTo>
                    <a:pt x="362756" y="746829"/>
                  </a:lnTo>
                  <a:lnTo>
                    <a:pt x="395293" y="710316"/>
                  </a:lnTo>
                  <a:lnTo>
                    <a:pt x="427614" y="672979"/>
                  </a:lnTo>
                  <a:lnTo>
                    <a:pt x="459714" y="634825"/>
                  </a:lnTo>
                  <a:lnTo>
                    <a:pt x="491593" y="595858"/>
                  </a:lnTo>
                  <a:lnTo>
                    <a:pt x="523246" y="556086"/>
                  </a:lnTo>
                  <a:lnTo>
                    <a:pt x="554671" y="515514"/>
                  </a:lnTo>
                  <a:lnTo>
                    <a:pt x="585866" y="474148"/>
                  </a:lnTo>
                  <a:lnTo>
                    <a:pt x="616827" y="431996"/>
                  </a:lnTo>
                  <a:lnTo>
                    <a:pt x="647553" y="389061"/>
                  </a:lnTo>
                  <a:lnTo>
                    <a:pt x="678039" y="345352"/>
                  </a:lnTo>
                  <a:lnTo>
                    <a:pt x="708284" y="300874"/>
                  </a:lnTo>
                  <a:lnTo>
                    <a:pt x="738285" y="255633"/>
                  </a:lnTo>
                  <a:lnTo>
                    <a:pt x="768038" y="209635"/>
                  </a:lnTo>
                  <a:lnTo>
                    <a:pt x="797543" y="162887"/>
                  </a:lnTo>
                  <a:lnTo>
                    <a:pt x="826794" y="115394"/>
                  </a:lnTo>
                  <a:lnTo>
                    <a:pt x="855791" y="67162"/>
                  </a:lnTo>
                  <a:lnTo>
                    <a:pt x="884529" y="18199"/>
                  </a:lnTo>
                  <a:lnTo>
                    <a:pt x="894676" y="0"/>
                  </a:lnTo>
                  <a:lnTo>
                    <a:pt x="894676" y="1083462"/>
                  </a:lnTo>
                  <a:close/>
                </a:path>
              </a:pathLst>
            </a:custGeom>
            <a:solidFill>
              <a:srgbClr val="82B0F8"/>
            </a:solidFill>
          </p:spPr>
          <p:txBody>
            <a:bodyPr wrap="square" lIns="0" tIns="0" rIns="0" bIns="0" rtlCol="0"/>
            <a:lstStyle/>
            <a:p>
              <a:pPr defTabSz="685800"/>
              <a:endParaRPr sz="1350" kern="0">
                <a:solidFill>
                  <a:sysClr val="windowText" lastClr="000000"/>
                </a:solidFill>
              </a:endParaRPr>
            </a:p>
          </p:txBody>
        </p:sp>
        <p:sp>
          <p:nvSpPr>
            <p:cNvPr id="9" name="object 9"/>
            <p:cNvSpPr/>
            <p:nvPr/>
          </p:nvSpPr>
          <p:spPr>
            <a:xfrm>
              <a:off x="11514035" y="6036970"/>
              <a:ext cx="678180" cy="821055"/>
            </a:xfrm>
            <a:custGeom>
              <a:avLst/>
              <a:gdLst/>
              <a:ahLst/>
              <a:cxnLst/>
              <a:rect l="l" t="t" r="r" b="b"/>
              <a:pathLst>
                <a:path w="678179" h="821054">
                  <a:moveTo>
                    <a:pt x="677964" y="821029"/>
                  </a:moveTo>
                  <a:lnTo>
                    <a:pt x="0" y="821029"/>
                  </a:lnTo>
                  <a:lnTo>
                    <a:pt x="45910" y="786091"/>
                  </a:lnTo>
                  <a:lnTo>
                    <a:pt x="79739" y="757568"/>
                  </a:lnTo>
                  <a:lnTo>
                    <a:pt x="113320" y="727922"/>
                  </a:lnTo>
                  <a:lnTo>
                    <a:pt x="146648" y="697162"/>
                  </a:lnTo>
                  <a:lnTo>
                    <a:pt x="179721" y="665300"/>
                  </a:lnTo>
                  <a:lnTo>
                    <a:pt x="212532" y="632344"/>
                  </a:lnTo>
                  <a:lnTo>
                    <a:pt x="245077" y="598305"/>
                  </a:lnTo>
                  <a:lnTo>
                    <a:pt x="277352" y="563194"/>
                  </a:lnTo>
                  <a:lnTo>
                    <a:pt x="309352" y="527021"/>
                  </a:lnTo>
                  <a:lnTo>
                    <a:pt x="341073" y="489795"/>
                  </a:lnTo>
                  <a:lnTo>
                    <a:pt x="372510" y="451527"/>
                  </a:lnTo>
                  <a:lnTo>
                    <a:pt x="403658" y="412228"/>
                  </a:lnTo>
                  <a:lnTo>
                    <a:pt x="434514" y="371907"/>
                  </a:lnTo>
                  <a:lnTo>
                    <a:pt x="465072" y="330574"/>
                  </a:lnTo>
                  <a:lnTo>
                    <a:pt x="495328" y="288240"/>
                  </a:lnTo>
                  <a:lnTo>
                    <a:pt x="525277" y="244915"/>
                  </a:lnTo>
                  <a:lnTo>
                    <a:pt x="554915" y="200609"/>
                  </a:lnTo>
                  <a:lnTo>
                    <a:pt x="584238" y="155332"/>
                  </a:lnTo>
                  <a:lnTo>
                    <a:pt x="613241" y="109095"/>
                  </a:lnTo>
                  <a:lnTo>
                    <a:pt x="641919" y="61907"/>
                  </a:lnTo>
                  <a:lnTo>
                    <a:pt x="670267" y="13779"/>
                  </a:lnTo>
                  <a:lnTo>
                    <a:pt x="677964" y="0"/>
                  </a:lnTo>
                  <a:lnTo>
                    <a:pt x="677964" y="821029"/>
                  </a:lnTo>
                  <a:close/>
                </a:path>
              </a:pathLst>
            </a:custGeom>
            <a:solidFill>
              <a:srgbClr val="4488F4"/>
            </a:solidFill>
          </p:spPr>
          <p:txBody>
            <a:bodyPr wrap="square" lIns="0" tIns="0" rIns="0" bIns="0" rtlCol="0"/>
            <a:lstStyle/>
            <a:p>
              <a:pPr defTabSz="685800"/>
              <a:endParaRPr sz="1350" kern="0">
                <a:solidFill>
                  <a:sysClr val="windowText" lastClr="000000"/>
                </a:solidFill>
              </a:endParaRPr>
            </a:p>
          </p:txBody>
        </p:sp>
        <p:sp>
          <p:nvSpPr>
            <p:cNvPr id="10" name="object 10"/>
            <p:cNvSpPr/>
            <p:nvPr/>
          </p:nvSpPr>
          <p:spPr>
            <a:xfrm>
              <a:off x="0" y="0"/>
              <a:ext cx="1991360" cy="1950720"/>
            </a:xfrm>
            <a:custGeom>
              <a:avLst/>
              <a:gdLst/>
              <a:ahLst/>
              <a:cxnLst/>
              <a:rect l="l" t="t" r="r" b="b"/>
              <a:pathLst>
                <a:path w="1991360" h="1950720">
                  <a:moveTo>
                    <a:pt x="0" y="1950199"/>
                  </a:moveTo>
                  <a:lnTo>
                    <a:pt x="0" y="0"/>
                  </a:lnTo>
                  <a:lnTo>
                    <a:pt x="1991296" y="0"/>
                  </a:lnTo>
                  <a:lnTo>
                    <a:pt x="1822615" y="84645"/>
                  </a:lnTo>
                  <a:lnTo>
                    <a:pt x="1776008" y="110308"/>
                  </a:lnTo>
                  <a:lnTo>
                    <a:pt x="1729807" y="136371"/>
                  </a:lnTo>
                  <a:lnTo>
                    <a:pt x="1684016" y="162831"/>
                  </a:lnTo>
                  <a:lnTo>
                    <a:pt x="1638639" y="189684"/>
                  </a:lnTo>
                  <a:lnTo>
                    <a:pt x="1593680" y="216928"/>
                  </a:lnTo>
                  <a:lnTo>
                    <a:pt x="1549145" y="244558"/>
                  </a:lnTo>
                  <a:lnTo>
                    <a:pt x="1505036" y="272572"/>
                  </a:lnTo>
                  <a:lnTo>
                    <a:pt x="1461360" y="300966"/>
                  </a:lnTo>
                  <a:lnTo>
                    <a:pt x="1418119" y="329737"/>
                  </a:lnTo>
                  <a:lnTo>
                    <a:pt x="1375318" y="358882"/>
                  </a:lnTo>
                  <a:lnTo>
                    <a:pt x="1332962" y="388397"/>
                  </a:lnTo>
                  <a:lnTo>
                    <a:pt x="1291055" y="418279"/>
                  </a:lnTo>
                  <a:lnTo>
                    <a:pt x="1249601" y="448524"/>
                  </a:lnTo>
                  <a:lnTo>
                    <a:pt x="1208605" y="479130"/>
                  </a:lnTo>
                  <a:lnTo>
                    <a:pt x="1168071" y="510093"/>
                  </a:lnTo>
                  <a:lnTo>
                    <a:pt x="1128003" y="541410"/>
                  </a:lnTo>
                  <a:lnTo>
                    <a:pt x="1088405" y="573077"/>
                  </a:lnTo>
                  <a:lnTo>
                    <a:pt x="1049283" y="605091"/>
                  </a:lnTo>
                  <a:lnTo>
                    <a:pt x="1010639" y="637449"/>
                  </a:lnTo>
                  <a:lnTo>
                    <a:pt x="972480" y="670147"/>
                  </a:lnTo>
                  <a:lnTo>
                    <a:pt x="934808" y="703183"/>
                  </a:lnTo>
                  <a:lnTo>
                    <a:pt x="897628" y="736552"/>
                  </a:lnTo>
                  <a:lnTo>
                    <a:pt x="860945" y="770252"/>
                  </a:lnTo>
                  <a:lnTo>
                    <a:pt x="824763" y="804279"/>
                  </a:lnTo>
                  <a:lnTo>
                    <a:pt x="789086" y="838629"/>
                  </a:lnTo>
                  <a:lnTo>
                    <a:pt x="753919" y="873301"/>
                  </a:lnTo>
                  <a:lnTo>
                    <a:pt x="719266" y="908289"/>
                  </a:lnTo>
                  <a:lnTo>
                    <a:pt x="685131" y="943592"/>
                  </a:lnTo>
                  <a:lnTo>
                    <a:pt x="651518" y="979205"/>
                  </a:lnTo>
                  <a:lnTo>
                    <a:pt x="618433" y="1015125"/>
                  </a:lnTo>
                  <a:lnTo>
                    <a:pt x="585879" y="1051350"/>
                  </a:lnTo>
                  <a:lnTo>
                    <a:pt x="553860" y="1087875"/>
                  </a:lnTo>
                  <a:lnTo>
                    <a:pt x="522381" y="1124697"/>
                  </a:lnTo>
                  <a:lnTo>
                    <a:pt x="491447" y="1161814"/>
                  </a:lnTo>
                  <a:lnTo>
                    <a:pt x="461061" y="1199221"/>
                  </a:lnTo>
                  <a:lnTo>
                    <a:pt x="431228" y="1236916"/>
                  </a:lnTo>
                  <a:lnTo>
                    <a:pt x="401953" y="1274894"/>
                  </a:lnTo>
                  <a:lnTo>
                    <a:pt x="373239" y="1313154"/>
                  </a:lnTo>
                  <a:lnTo>
                    <a:pt x="345091" y="1351691"/>
                  </a:lnTo>
                  <a:lnTo>
                    <a:pt x="317513" y="1390502"/>
                  </a:lnTo>
                  <a:lnTo>
                    <a:pt x="290510" y="1429584"/>
                  </a:lnTo>
                  <a:lnTo>
                    <a:pt x="264085" y="1468933"/>
                  </a:lnTo>
                  <a:lnTo>
                    <a:pt x="238244" y="1508547"/>
                  </a:lnTo>
                  <a:lnTo>
                    <a:pt x="212991" y="1548421"/>
                  </a:lnTo>
                  <a:lnTo>
                    <a:pt x="188330" y="1588554"/>
                  </a:lnTo>
                  <a:lnTo>
                    <a:pt x="164265" y="1628940"/>
                  </a:lnTo>
                  <a:lnTo>
                    <a:pt x="140800" y="1669577"/>
                  </a:lnTo>
                  <a:lnTo>
                    <a:pt x="117941" y="1710462"/>
                  </a:lnTo>
                  <a:lnTo>
                    <a:pt x="95690" y="1751591"/>
                  </a:lnTo>
                  <a:lnTo>
                    <a:pt x="74054" y="1792962"/>
                  </a:lnTo>
                  <a:lnTo>
                    <a:pt x="53035" y="1834570"/>
                  </a:lnTo>
                  <a:lnTo>
                    <a:pt x="32638" y="1876412"/>
                  </a:lnTo>
                  <a:lnTo>
                    <a:pt x="0" y="1950199"/>
                  </a:lnTo>
                  <a:close/>
                </a:path>
              </a:pathLst>
            </a:custGeom>
            <a:solidFill>
              <a:srgbClr val="F7ECD2"/>
            </a:solidFill>
          </p:spPr>
          <p:txBody>
            <a:bodyPr wrap="square" lIns="0" tIns="0" rIns="0" bIns="0" rtlCol="0"/>
            <a:lstStyle/>
            <a:p>
              <a:pPr defTabSz="685800"/>
              <a:endParaRPr sz="1350" kern="0">
                <a:solidFill>
                  <a:sysClr val="windowText" lastClr="000000"/>
                </a:solidFill>
              </a:endParaRPr>
            </a:p>
          </p:txBody>
        </p:sp>
        <p:sp>
          <p:nvSpPr>
            <p:cNvPr id="11" name="object 11"/>
            <p:cNvSpPr/>
            <p:nvPr/>
          </p:nvSpPr>
          <p:spPr>
            <a:xfrm>
              <a:off x="0" y="0"/>
              <a:ext cx="1096010" cy="1327785"/>
            </a:xfrm>
            <a:custGeom>
              <a:avLst/>
              <a:gdLst/>
              <a:ahLst/>
              <a:cxnLst/>
              <a:rect l="l" t="t" r="r" b="b"/>
              <a:pathLst>
                <a:path w="1096010" h="1327785">
                  <a:moveTo>
                    <a:pt x="0" y="1327188"/>
                  </a:moveTo>
                  <a:lnTo>
                    <a:pt x="0" y="0"/>
                  </a:lnTo>
                  <a:lnTo>
                    <a:pt x="1095933" y="0"/>
                  </a:lnTo>
                  <a:lnTo>
                    <a:pt x="1021715" y="56476"/>
                  </a:lnTo>
                  <a:lnTo>
                    <a:pt x="987491" y="85079"/>
                  </a:lnTo>
                  <a:lnTo>
                    <a:pt x="953422" y="114393"/>
                  </a:lnTo>
                  <a:lnTo>
                    <a:pt x="919511" y="144416"/>
                  </a:lnTo>
                  <a:lnTo>
                    <a:pt x="885758" y="175142"/>
                  </a:lnTo>
                  <a:lnTo>
                    <a:pt x="852166" y="206568"/>
                  </a:lnTo>
                  <a:lnTo>
                    <a:pt x="818737" y="238690"/>
                  </a:lnTo>
                  <a:lnTo>
                    <a:pt x="785471" y="271503"/>
                  </a:lnTo>
                  <a:lnTo>
                    <a:pt x="752372" y="305005"/>
                  </a:lnTo>
                  <a:lnTo>
                    <a:pt x="719440" y="339190"/>
                  </a:lnTo>
                  <a:lnTo>
                    <a:pt x="686678" y="374055"/>
                  </a:lnTo>
                  <a:lnTo>
                    <a:pt x="654087" y="409595"/>
                  </a:lnTo>
                  <a:lnTo>
                    <a:pt x="621669" y="445808"/>
                  </a:lnTo>
                  <a:lnTo>
                    <a:pt x="589427" y="482688"/>
                  </a:lnTo>
                  <a:lnTo>
                    <a:pt x="557361" y="520231"/>
                  </a:lnTo>
                  <a:lnTo>
                    <a:pt x="525473" y="558434"/>
                  </a:lnTo>
                  <a:lnTo>
                    <a:pt x="493766" y="597293"/>
                  </a:lnTo>
                  <a:lnTo>
                    <a:pt x="462241" y="636804"/>
                  </a:lnTo>
                  <a:lnTo>
                    <a:pt x="430900" y="676961"/>
                  </a:lnTo>
                  <a:lnTo>
                    <a:pt x="399744" y="717763"/>
                  </a:lnTo>
                  <a:lnTo>
                    <a:pt x="368776" y="759204"/>
                  </a:lnTo>
                  <a:lnTo>
                    <a:pt x="337997" y="801280"/>
                  </a:lnTo>
                  <a:lnTo>
                    <a:pt x="307409" y="843988"/>
                  </a:lnTo>
                  <a:lnTo>
                    <a:pt x="277014" y="887323"/>
                  </a:lnTo>
                  <a:lnTo>
                    <a:pt x="246814" y="931282"/>
                  </a:lnTo>
                  <a:lnTo>
                    <a:pt x="216810" y="975860"/>
                  </a:lnTo>
                  <a:lnTo>
                    <a:pt x="187004" y="1021054"/>
                  </a:lnTo>
                  <a:lnTo>
                    <a:pt x="157399" y="1066859"/>
                  </a:lnTo>
                  <a:lnTo>
                    <a:pt x="127995" y="1113271"/>
                  </a:lnTo>
                  <a:lnTo>
                    <a:pt x="98794" y="1160286"/>
                  </a:lnTo>
                  <a:lnTo>
                    <a:pt x="69799" y="1207901"/>
                  </a:lnTo>
                  <a:lnTo>
                    <a:pt x="41012" y="1256111"/>
                  </a:lnTo>
                  <a:lnTo>
                    <a:pt x="12433" y="1304912"/>
                  </a:lnTo>
                  <a:lnTo>
                    <a:pt x="0" y="1327188"/>
                  </a:lnTo>
                  <a:close/>
                </a:path>
              </a:pathLst>
            </a:custGeom>
            <a:solidFill>
              <a:srgbClr val="EFDBA8"/>
            </a:solidFill>
          </p:spPr>
          <p:txBody>
            <a:bodyPr wrap="square" lIns="0" tIns="0" rIns="0" bIns="0" rtlCol="0"/>
            <a:lstStyle/>
            <a:p>
              <a:pPr defTabSz="685800"/>
              <a:endParaRPr sz="1350" kern="0">
                <a:solidFill>
                  <a:sysClr val="windowText" lastClr="000000"/>
                </a:solidFill>
              </a:endParaRPr>
            </a:p>
          </p:txBody>
        </p:sp>
        <p:sp>
          <p:nvSpPr>
            <p:cNvPr id="12" name="object 12"/>
            <p:cNvSpPr/>
            <p:nvPr/>
          </p:nvSpPr>
          <p:spPr>
            <a:xfrm>
              <a:off x="0" y="0"/>
              <a:ext cx="830580" cy="1005840"/>
            </a:xfrm>
            <a:custGeom>
              <a:avLst/>
              <a:gdLst/>
              <a:ahLst/>
              <a:cxnLst/>
              <a:rect l="l" t="t" r="r" b="b"/>
              <a:pathLst>
                <a:path w="830580" h="1005840">
                  <a:moveTo>
                    <a:pt x="0" y="1005725"/>
                  </a:moveTo>
                  <a:lnTo>
                    <a:pt x="0" y="0"/>
                  </a:lnTo>
                  <a:lnTo>
                    <a:pt x="830478" y="0"/>
                  </a:lnTo>
                  <a:lnTo>
                    <a:pt x="774230" y="42799"/>
                  </a:lnTo>
                  <a:lnTo>
                    <a:pt x="739678" y="71818"/>
                  </a:lnTo>
                  <a:lnTo>
                    <a:pt x="705337" y="101795"/>
                  </a:lnTo>
                  <a:lnTo>
                    <a:pt x="671208" y="132721"/>
                  </a:lnTo>
                  <a:lnTo>
                    <a:pt x="637296" y="164591"/>
                  </a:lnTo>
                  <a:lnTo>
                    <a:pt x="603603" y="197396"/>
                  </a:lnTo>
                  <a:lnTo>
                    <a:pt x="570132" y="231129"/>
                  </a:lnTo>
                  <a:lnTo>
                    <a:pt x="536888" y="265783"/>
                  </a:lnTo>
                  <a:lnTo>
                    <a:pt x="503872" y="301351"/>
                  </a:lnTo>
                  <a:lnTo>
                    <a:pt x="471089" y="337826"/>
                  </a:lnTo>
                  <a:lnTo>
                    <a:pt x="438542" y="375200"/>
                  </a:lnTo>
                  <a:lnTo>
                    <a:pt x="406233" y="413467"/>
                  </a:lnTo>
                  <a:lnTo>
                    <a:pt x="374167" y="452618"/>
                  </a:lnTo>
                  <a:lnTo>
                    <a:pt x="342346" y="492647"/>
                  </a:lnTo>
                  <a:lnTo>
                    <a:pt x="310773" y="533547"/>
                  </a:lnTo>
                  <a:lnTo>
                    <a:pt x="279452" y="575310"/>
                  </a:lnTo>
                  <a:lnTo>
                    <a:pt x="248386" y="617929"/>
                  </a:lnTo>
                  <a:lnTo>
                    <a:pt x="217578" y="661397"/>
                  </a:lnTo>
                  <a:lnTo>
                    <a:pt x="187031" y="705706"/>
                  </a:lnTo>
                  <a:lnTo>
                    <a:pt x="156749" y="750850"/>
                  </a:lnTo>
                  <a:lnTo>
                    <a:pt x="126735" y="796822"/>
                  </a:lnTo>
                  <a:lnTo>
                    <a:pt x="96993" y="843613"/>
                  </a:lnTo>
                  <a:lnTo>
                    <a:pt x="67524" y="891217"/>
                  </a:lnTo>
                  <a:lnTo>
                    <a:pt x="38333" y="939626"/>
                  </a:lnTo>
                  <a:lnTo>
                    <a:pt x="9423" y="988834"/>
                  </a:lnTo>
                  <a:lnTo>
                    <a:pt x="0" y="1005725"/>
                  </a:lnTo>
                  <a:close/>
                </a:path>
              </a:pathLst>
            </a:custGeom>
            <a:solidFill>
              <a:srgbClr val="E8C87B"/>
            </a:solidFill>
          </p:spPr>
          <p:txBody>
            <a:bodyPr wrap="square" lIns="0" tIns="0" rIns="0" bIns="0" rtlCol="0"/>
            <a:lstStyle/>
            <a:p>
              <a:pPr defTabSz="685800"/>
              <a:endParaRPr sz="1350" kern="0">
                <a:solidFill>
                  <a:sysClr val="windowText" lastClr="000000"/>
                </a:solidFill>
              </a:endParaRPr>
            </a:p>
          </p:txBody>
        </p:sp>
      </p:grpSp>
      <p:sp>
        <p:nvSpPr>
          <p:cNvPr id="13" name="object 13"/>
          <p:cNvSpPr txBox="1">
            <a:spLocks noGrp="1"/>
          </p:cNvSpPr>
          <p:nvPr>
            <p:ph type="title"/>
          </p:nvPr>
        </p:nvSpPr>
        <p:spPr>
          <a:xfrm>
            <a:off x="487822" y="2126390"/>
            <a:ext cx="2454116" cy="517930"/>
          </a:xfrm>
          <a:prstGeom prst="rect">
            <a:avLst/>
          </a:prstGeom>
        </p:spPr>
        <p:txBody>
          <a:bodyPr vert="horz" wrap="square" lIns="0" tIns="10001" rIns="0" bIns="0" rtlCol="0">
            <a:spAutoFit/>
          </a:bodyPr>
          <a:lstStyle/>
          <a:p>
            <a:pPr marL="9525">
              <a:spcBef>
                <a:spcPts val="79"/>
              </a:spcBef>
            </a:pPr>
            <a:r>
              <a:rPr sz="3300" dirty="0">
                <a:solidFill>
                  <a:srgbClr val="FFFFFF"/>
                </a:solidFill>
                <a:latin typeface="Tahoma"/>
                <a:cs typeface="Tahoma"/>
              </a:rPr>
              <a:t>T</a:t>
            </a:r>
            <a:r>
              <a:rPr sz="3300" b="0" dirty="0">
                <a:solidFill>
                  <a:srgbClr val="FFFFFF"/>
                </a:solidFill>
                <a:latin typeface="Arial MT"/>
                <a:cs typeface="Arial MT"/>
              </a:rPr>
              <a:t>H</a:t>
            </a:r>
            <a:r>
              <a:rPr sz="3300" dirty="0">
                <a:solidFill>
                  <a:srgbClr val="FFFFFF"/>
                </a:solidFill>
                <a:latin typeface="Tahoma"/>
                <a:cs typeface="Tahoma"/>
              </a:rPr>
              <a:t>A</a:t>
            </a:r>
            <a:r>
              <a:rPr sz="3300" b="0" dirty="0">
                <a:solidFill>
                  <a:srgbClr val="FFFFFF"/>
                </a:solidFill>
                <a:latin typeface="Arial MT"/>
                <a:cs typeface="Arial MT"/>
              </a:rPr>
              <a:t>NK</a:t>
            </a:r>
            <a:r>
              <a:rPr sz="3300" b="0" spc="-191" dirty="0">
                <a:solidFill>
                  <a:srgbClr val="FFFFFF"/>
                </a:solidFill>
                <a:latin typeface="Arial MT"/>
                <a:cs typeface="Arial MT"/>
              </a:rPr>
              <a:t> </a:t>
            </a:r>
            <a:r>
              <a:rPr sz="3300" b="0" spc="-19" dirty="0">
                <a:solidFill>
                  <a:srgbClr val="FFFFFF"/>
                </a:solidFill>
                <a:latin typeface="Arial MT"/>
                <a:cs typeface="Arial MT"/>
              </a:rPr>
              <a:t>YOU</a:t>
            </a:r>
            <a:endParaRPr sz="3300">
              <a:latin typeface="Arial MT"/>
              <a:cs typeface="Arial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0663" y="85183"/>
            <a:ext cx="8640959" cy="51978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chemeClr val="accent1">
                  <a:lumMod val="100000"/>
                </a:schemeClr>
              </a:solidFill>
              <a:ln w="25400" cap="flat" cmpd="sng" algn="ctr">
                <a:solidFill>
                  <a:schemeClr val="accent1">
                    <a:lumMod val="100000"/>
                  </a:schemeClr>
                </a:solidFill>
                <a:prstDash val="solid"/>
              </a:ln>
              <a:effectLst/>
            </p:spPr>
            <p:txBody>
              <a:bodyPr rtlCol="0" anchor="ctr"/>
              <a:lstStyle/>
              <a:p>
                <a:pPr algn="ctr" defTabSz="685800">
                  <a:defRPr/>
                </a:pPr>
                <a:r>
                  <a:rPr lang="en-US" altLang="zh-CN" sz="1350" kern="0" dirty="0">
                    <a:solidFill>
                      <a:prstClr val="white"/>
                    </a:solidFill>
                    <a:latin typeface="Calibri" panose="020F0502020204030204"/>
                    <a:ea typeface="宋体" pitchFamily="2" charset="-122"/>
                  </a:rPr>
                  <a:t>1</a:t>
                </a:r>
              </a:p>
            </p:txBody>
          </p:sp>
          <p:sp>
            <p:nvSpPr>
              <p:cNvPr id="9" name="平行四边形 8"/>
              <p:cNvSpPr/>
              <p:nvPr/>
            </p:nvSpPr>
            <p:spPr>
              <a:xfrm>
                <a:off x="3133187" y="256937"/>
                <a:ext cx="629587" cy="612775"/>
              </a:xfrm>
              <a:prstGeom prst="parallelogram">
                <a:avLst/>
              </a:prstGeom>
              <a:noFill/>
              <a:ln w="25400" cap="flat" cmpd="sng" algn="ctr">
                <a:solidFill>
                  <a:schemeClr val="accent1">
                    <a:lumMod val="100000"/>
                  </a:schemeClr>
                </a:solidFill>
                <a:prstDash val="solid"/>
              </a:ln>
              <a:effectLst/>
            </p:spPr>
            <p:txBody>
              <a:bodyPr rtlCol="0" anchor="ctr"/>
              <a:lstStyle/>
              <a:p>
                <a:pPr algn="ctr" defTabSz="685800">
                  <a:defRPr/>
                </a:pPr>
                <a:endParaRPr lang="zh-CN" altLang="en-US" sz="1350" kern="0" dirty="0">
                  <a:solidFill>
                    <a:prstClr val="white"/>
                  </a:solidFill>
                  <a:latin typeface="Calibri" panose="020F0502020204030204"/>
                  <a:ea typeface="宋体" pitchFamily="2" charset="-122"/>
                </a:endParaRPr>
              </a:p>
            </p:txBody>
          </p:sp>
        </p:grpSp>
        <p:cxnSp>
          <p:nvCxnSpPr>
            <p:cNvPr id="4" name="直接连接符 3"/>
            <p:cNvCxnSpPr/>
            <p:nvPr/>
          </p:nvCxnSpPr>
          <p:spPr>
            <a:xfrm>
              <a:off x="367840" y="809674"/>
              <a:ext cx="11488800" cy="0"/>
            </a:xfrm>
            <a:prstGeom prst="line">
              <a:avLst/>
            </a:prstGeom>
            <a:noFill/>
            <a:ln w="9525" cap="flat" cmpd="sng" algn="ctr">
              <a:solidFill>
                <a:schemeClr val="accent1">
                  <a:lumMod val="100000"/>
                </a:schemeClr>
              </a:solidFill>
              <a:prstDash val="solid"/>
            </a:ln>
            <a:effectLst/>
          </p:spPr>
        </p:cxnSp>
        <p:sp>
          <p:nvSpPr>
            <p:cNvPr id="5" name="文本占位符 5"/>
            <p:cNvSpPr txBox="1"/>
            <p:nvPr/>
          </p:nvSpPr>
          <p:spPr>
            <a:xfrm>
              <a:off x="1127448" y="193957"/>
              <a:ext cx="5040313" cy="612775"/>
            </a:xfrm>
            <a:prstGeom prst="rect">
              <a:avLst/>
            </a:prstGeom>
          </p:spPr>
          <p:txBody>
            <a:bodyPr vert="horz" lIns="68580" tIns="34290" rIns="68580" bIns="34290" rtlCol="0">
              <a:normAutofit/>
            </a:bodyPr>
            <a:lstStyle>
              <a:lvl1pPr marL="0" indent="0" algn="l" defTabSz="914400" rtl="0" eaLnBrk="1" latinLnBrk="0" hangingPunct="1">
                <a:lnSpc>
                  <a:spcPct val="90000"/>
                </a:lnSpc>
                <a:spcBef>
                  <a:spcPts val="1000"/>
                </a:spcBef>
                <a:buFont typeface="Arial" panose="020B060402020209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defTabSz="685800">
                <a:spcBef>
                  <a:spcPts val="750"/>
                </a:spcBef>
                <a:defRPr/>
              </a:pPr>
              <a:r>
                <a:rPr lang="zh-CN" altLang="en-US" sz="2400" dirty="0">
                  <a:solidFill>
                    <a:schemeClr val="accent1">
                      <a:lumMod val="100000"/>
                    </a:schemeClr>
                  </a:solidFill>
                </a:rPr>
                <a:t> </a:t>
              </a:r>
            </a:p>
          </p:txBody>
        </p:sp>
      </p:grpSp>
      <p:sp>
        <p:nvSpPr>
          <p:cNvPr id="10" name="矩形 9"/>
          <p:cNvSpPr/>
          <p:nvPr/>
        </p:nvSpPr>
        <p:spPr>
          <a:xfrm>
            <a:off x="273368" y="2571750"/>
            <a:ext cx="8634889" cy="2139315"/>
          </a:xfrm>
          <a:prstGeom prst="rect">
            <a:avLst/>
          </a:prstGeom>
          <a:solidFill>
            <a:schemeClr val="accent1">
              <a:lumMod val="100000"/>
              <a:alpha val="20000"/>
            </a:schemeClr>
          </a:solidFill>
          <a:ln w="12700" cap="flat" cmpd="sng" algn="ctr">
            <a:noFill/>
            <a:prstDash val="solid"/>
            <a:miter lim="800000"/>
          </a:ln>
          <a:effectLst/>
        </p:spPr>
        <p:txBody>
          <a:bodyPr rtlCol="0" anchor="ctr"/>
          <a:lstStyle/>
          <a:p>
            <a:pPr algn="ctr" defTabSz="685800">
              <a:defRPr/>
            </a:pPr>
            <a:endParaRPr lang="zh-CN" altLang="en-US" sz="1350" kern="0" dirty="0">
              <a:solidFill>
                <a:prstClr val="white"/>
              </a:solidFill>
            </a:endParaRPr>
          </a:p>
        </p:txBody>
      </p:sp>
      <p:grpSp>
        <p:nvGrpSpPr>
          <p:cNvPr id="11" name="组合 10"/>
          <p:cNvGrpSpPr/>
          <p:nvPr/>
        </p:nvGrpSpPr>
        <p:grpSpPr>
          <a:xfrm>
            <a:off x="342039" y="2862847"/>
            <a:ext cx="8222799" cy="2390299"/>
            <a:chOff x="558286" y="2302016"/>
            <a:chExt cx="10963731" cy="3187065"/>
          </a:xfrm>
        </p:grpSpPr>
        <p:sp>
          <p:nvSpPr>
            <p:cNvPr id="12" name="文本框 11"/>
            <p:cNvSpPr txBox="1"/>
            <p:nvPr/>
          </p:nvSpPr>
          <p:spPr>
            <a:xfrm>
              <a:off x="645102" y="3083701"/>
              <a:ext cx="10876915" cy="2405380"/>
            </a:xfrm>
            <a:prstGeom prst="rect">
              <a:avLst/>
            </a:prstGeom>
            <a:noFill/>
          </p:spPr>
          <p:txBody>
            <a:bodyPr wrap="square" rtlCol="0"/>
            <a:lstStyle/>
            <a:p>
              <a:pPr marL="214313" indent="-214313" algn="just">
                <a:lnSpc>
                  <a:spcPct val="200000"/>
                </a:lnSpc>
                <a:buFont typeface="Wingdings" panose="05000000000000000000" charset="0"/>
                <a:buChar char=""/>
                <a:defRPr/>
              </a:pPr>
              <a:r>
                <a:rPr lang="en-US" altLang="zh-CN" sz="1350" b="1" kern="0" dirty="0">
                  <a:solidFill>
                    <a:schemeClr val="accent1">
                      <a:lumMod val="100000"/>
                    </a:schemeClr>
                  </a:solidFill>
                  <a:latin typeface="微软雅黑" panose="020B0503020204020204" charset="-122"/>
                  <a:ea typeface="微软雅黑" panose="020B0503020204020204" charset="-122"/>
                  <a:cs typeface="阿里巴巴普惠体 M" panose="00020600040101010101" pitchFamily="18" charset="-122"/>
                  <a:sym typeface="+mn-ea"/>
                </a:rPr>
                <a:t>RQ1:</a:t>
              </a:r>
              <a:r>
                <a:rPr lang="en-US" altLang="zh-CN" sz="1350" kern="0" dirty="0">
                  <a:solidFill>
                    <a:schemeClr val="accent1">
                      <a:lumMod val="100000"/>
                    </a:schemeClr>
                  </a:solidFill>
                  <a:latin typeface="微软雅黑" panose="020B0503020204020204" charset="-122"/>
                  <a:ea typeface="微软雅黑" panose="020B0503020204020204" charset="-122"/>
                  <a:cs typeface="阿里巴巴普惠体 M" panose="00020600040101010101" pitchFamily="18" charset="-122"/>
                  <a:sym typeface="+mn-ea"/>
                </a:rPr>
                <a:t> Do LLMs exhibit biases when assigned gendered personas?</a:t>
              </a:r>
            </a:p>
            <a:p>
              <a:pPr marL="214313" indent="-214313" algn="just">
                <a:lnSpc>
                  <a:spcPct val="200000"/>
                </a:lnSpc>
                <a:buFont typeface="Wingdings" panose="05000000000000000000" charset="0"/>
                <a:buChar char=""/>
                <a:defRPr/>
              </a:pPr>
              <a:r>
                <a:rPr lang="en-US" altLang="zh-CN" sz="1350" b="1" kern="0" dirty="0">
                  <a:solidFill>
                    <a:schemeClr val="accent1">
                      <a:lumMod val="100000"/>
                    </a:schemeClr>
                  </a:solidFill>
                  <a:latin typeface="微软雅黑" panose="020B0503020204020204" charset="-122"/>
                  <a:ea typeface="微软雅黑" panose="020B0503020204020204" charset="-122"/>
                  <a:cs typeface="阿里巴巴普惠体 M" panose="00020600040101010101" pitchFamily="18" charset="-122"/>
                  <a:sym typeface="+mn-ea"/>
                </a:rPr>
                <a:t>RQ2:</a:t>
              </a:r>
              <a:r>
                <a:rPr lang="en-US" altLang="zh-CN" sz="1350" kern="0" dirty="0">
                  <a:solidFill>
                    <a:schemeClr val="accent1">
                      <a:lumMod val="100000"/>
                    </a:schemeClr>
                  </a:solidFill>
                  <a:latin typeface="微软雅黑" panose="020B0503020204020204" charset="-122"/>
                  <a:ea typeface="微软雅黑" panose="020B0503020204020204" charset="-122"/>
                  <a:cs typeface="阿里巴巴普惠体 M" panose="00020600040101010101" pitchFamily="18" charset="-122"/>
                  <a:sym typeface="+mn-ea"/>
                </a:rPr>
                <a:t> Are there gender biases in the relationships between AI chatbots and certain users?</a:t>
              </a:r>
            </a:p>
          </p:txBody>
        </p:sp>
        <p:grpSp>
          <p:nvGrpSpPr>
            <p:cNvPr id="13" name="组合 12"/>
            <p:cNvGrpSpPr/>
            <p:nvPr/>
          </p:nvGrpSpPr>
          <p:grpSpPr>
            <a:xfrm>
              <a:off x="558286" y="2302016"/>
              <a:ext cx="2916375" cy="518255"/>
              <a:chOff x="10010884" y="1734537"/>
              <a:chExt cx="4190246" cy="518255"/>
            </a:xfrm>
          </p:grpSpPr>
          <p:grpSp>
            <p:nvGrpSpPr>
              <p:cNvPr id="14" name="组合 13"/>
              <p:cNvGrpSpPr/>
              <p:nvPr/>
            </p:nvGrpSpPr>
            <p:grpSpPr>
              <a:xfrm>
                <a:off x="10068105" y="1734537"/>
                <a:ext cx="4133025" cy="514350"/>
                <a:chOff x="10068105" y="1734537"/>
                <a:chExt cx="4133025" cy="514350"/>
              </a:xfrm>
            </p:grpSpPr>
            <p:sp>
              <p:nvSpPr>
                <p:cNvPr id="16" name="平行四边形 15"/>
                <p:cNvSpPr/>
                <p:nvPr/>
              </p:nvSpPr>
              <p:spPr>
                <a:xfrm>
                  <a:off x="10135620" y="1734537"/>
                  <a:ext cx="4065510" cy="461645"/>
                </a:xfrm>
                <a:prstGeom prst="parallelogram">
                  <a:avLst>
                    <a:gd name="adj" fmla="val 0"/>
                  </a:avLst>
                </a:prstGeom>
                <a:noFill/>
                <a:ln w="9525" cap="flat" cmpd="sng" algn="ctr">
                  <a:solidFill>
                    <a:schemeClr val="accent1">
                      <a:lumMod val="100000"/>
                    </a:schemeClr>
                  </a:solidFill>
                  <a:prstDash val="solid"/>
                  <a:miter lim="800000"/>
                </a:ln>
                <a:effectLst/>
              </p:spPr>
              <p:txBody>
                <a:bodyPr rtlCol="0" anchor="ctr"/>
                <a:lstStyle/>
                <a:p>
                  <a:pPr algn="ctr">
                    <a:defRPr/>
                  </a:pPr>
                  <a:endParaRPr lang="zh-CN" altLang="en-US" sz="1350" kern="0" dirty="0">
                    <a:solidFill>
                      <a:prstClr val="white"/>
                    </a:solidFill>
                    <a:ea typeface="阿里巴巴普惠体 R"/>
                  </a:endParaRPr>
                </a:p>
              </p:txBody>
            </p:sp>
            <p:sp>
              <p:nvSpPr>
                <p:cNvPr id="17" name="平行四边形 16"/>
                <p:cNvSpPr/>
                <p:nvPr/>
              </p:nvSpPr>
              <p:spPr>
                <a:xfrm>
                  <a:off x="10068105" y="1787242"/>
                  <a:ext cx="4066422" cy="461645"/>
                </a:xfrm>
                <a:prstGeom prst="parallelogram">
                  <a:avLst>
                    <a:gd name="adj" fmla="val 0"/>
                  </a:avLst>
                </a:prstGeom>
                <a:solidFill>
                  <a:schemeClr val="accent1">
                    <a:lumMod val="100000"/>
                  </a:schemeClr>
                </a:solidFill>
                <a:ln w="12700" cap="flat" cmpd="sng" algn="ctr">
                  <a:noFill/>
                  <a:prstDash val="solid"/>
                  <a:miter lim="800000"/>
                </a:ln>
                <a:effectLst/>
              </p:spPr>
              <p:txBody>
                <a:bodyPr rtlCol="0" anchor="ctr"/>
                <a:lstStyle/>
                <a:p>
                  <a:pPr algn="ctr">
                    <a:defRPr/>
                  </a:pPr>
                  <a:endParaRPr lang="zh-CN" altLang="en-US" sz="1350" kern="0" dirty="0">
                    <a:solidFill>
                      <a:prstClr val="white"/>
                    </a:solidFill>
                    <a:ea typeface="阿里巴巴普惠体 R"/>
                  </a:endParaRPr>
                </a:p>
              </p:txBody>
            </p:sp>
          </p:grpSp>
          <p:sp>
            <p:nvSpPr>
              <p:cNvPr id="15" name="文本框 14"/>
              <p:cNvSpPr txBox="1"/>
              <p:nvPr/>
            </p:nvSpPr>
            <p:spPr>
              <a:xfrm>
                <a:off x="10010884" y="1825410"/>
                <a:ext cx="4149433" cy="427382"/>
              </a:xfrm>
              <a:prstGeom prst="rect">
                <a:avLst/>
              </a:prstGeom>
              <a:noFill/>
            </p:spPr>
            <p:txBody>
              <a:bodyPr wrap="none" rtlCol="0">
                <a:spAutoFit/>
              </a:bodyPr>
              <a:lstStyle/>
              <a:p>
                <a:pPr algn="ctr">
                  <a:lnSpc>
                    <a:spcPct val="120000"/>
                  </a:lnSpc>
                  <a:defRPr/>
                </a:pPr>
                <a:r>
                  <a:rPr lang="en-US" altLang="zh-CN" sz="1350" i="1" kern="0" dirty="0">
                    <a:solidFill>
                      <a:prstClr val="white"/>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rPr>
                  <a:t>Key Research Questions</a:t>
                </a:r>
              </a:p>
            </p:txBody>
          </p:sp>
        </p:grpSp>
      </p:grpSp>
      <p:sp>
        <p:nvSpPr>
          <p:cNvPr id="30" name="矩形 29"/>
          <p:cNvSpPr/>
          <p:nvPr/>
        </p:nvSpPr>
        <p:spPr>
          <a:xfrm>
            <a:off x="328651" y="1123981"/>
            <a:ext cx="8504941" cy="1276183"/>
          </a:xfrm>
          <a:prstGeom prst="rect">
            <a:avLst/>
          </a:prstGeom>
        </p:spPr>
        <p:txBody>
          <a:bodyPr wrap="square">
            <a:spAutoFit/>
          </a:bodyPr>
          <a:lstStyle/>
          <a:p>
            <a:pPr marL="214313" indent="-214313" algn="just">
              <a:lnSpc>
                <a:spcPct val="200000"/>
              </a:lnSpc>
              <a:buFont typeface="Wingdings" panose="05000000000000000000" charset="0"/>
              <a:buChar char=""/>
              <a:defRPr/>
            </a:pPr>
            <a:r>
              <a:rPr lang="zh-CN" altLang="en-US" sz="1350" b="1" dirty="0">
                <a:solidFill>
                  <a:schemeClr val="accent1">
                    <a:lumMod val="100000"/>
                  </a:schemeClr>
                </a:solidFill>
                <a:latin typeface="微软雅黑" panose="020B0503020204020204" charset="-122"/>
                <a:ea typeface="微软雅黑" panose="020B0503020204020204" charset="-122"/>
              </a:rPr>
              <a:t>AI Companions:</a:t>
            </a:r>
            <a:r>
              <a:rPr lang="zh-CN" altLang="en-US" sz="1350" dirty="0">
                <a:solidFill>
                  <a:schemeClr val="accent1">
                    <a:lumMod val="100000"/>
                  </a:schemeClr>
                </a:solidFill>
                <a:latin typeface="微软雅黑" panose="020B0503020204020204" charset="-122"/>
                <a:ea typeface="微软雅黑" panose="020B0503020204020204" charset="-122"/>
              </a:rPr>
              <a:t> Increasing popularity of AI companions in various forms (friends, assistants, romantic partners).</a:t>
            </a:r>
          </a:p>
          <a:p>
            <a:pPr marL="214313" indent="-214313" algn="just">
              <a:lnSpc>
                <a:spcPct val="200000"/>
              </a:lnSpc>
              <a:buFont typeface="Wingdings" panose="05000000000000000000" charset="0"/>
              <a:buChar char=""/>
              <a:defRPr/>
            </a:pPr>
            <a:r>
              <a:rPr lang="zh-CN" altLang="en-US" sz="1350" b="1" dirty="0">
                <a:solidFill>
                  <a:schemeClr val="accent1">
                    <a:lumMod val="100000"/>
                  </a:schemeClr>
                </a:solidFill>
                <a:latin typeface="微软雅黑" panose="020B0503020204020204" charset="-122"/>
                <a:ea typeface="微软雅黑" panose="020B0503020204020204" charset="-122"/>
              </a:rPr>
              <a:t>Research Focus:</a:t>
            </a:r>
            <a:r>
              <a:rPr lang="zh-CN" altLang="en-US" sz="1350" dirty="0">
                <a:solidFill>
                  <a:schemeClr val="accent1">
                    <a:lumMod val="100000"/>
                  </a:schemeClr>
                </a:solidFill>
                <a:latin typeface="微软雅黑" panose="020B0503020204020204" charset="-122"/>
                <a:ea typeface="微软雅黑" panose="020B0503020204020204" charset="-122"/>
              </a:rPr>
              <a:t> How gendered AI companions exhibit biases when interacting with users.</a:t>
            </a:r>
          </a:p>
        </p:txBody>
      </p:sp>
      <p:sp>
        <p:nvSpPr>
          <p:cNvPr id="31" name="圆角矩形 6"/>
          <p:cNvSpPr/>
          <p:nvPr/>
        </p:nvSpPr>
        <p:spPr>
          <a:xfrm>
            <a:off x="310515" y="764381"/>
            <a:ext cx="1298734" cy="367665"/>
          </a:xfrm>
          <a:prstGeom prst="roundRect">
            <a:avLst>
              <a:gd name="adj" fmla="val 37046"/>
            </a:avLst>
          </a:prstGeom>
          <a:gradFill flip="none" rotWithShape="1">
            <a:gsLst>
              <a:gs pos="53000">
                <a:schemeClr val="accent1">
                  <a:lumMod val="100000"/>
                </a:schemeClr>
              </a:gs>
              <a:gs pos="95000">
                <a:schemeClr val="accent1">
                  <a:lumMod val="100000"/>
                </a:schemeClr>
              </a:gs>
              <a:gs pos="0">
                <a:schemeClr val="accent1">
                  <a:lumMod val="100000"/>
                </a:schemeClr>
              </a:gs>
            </a:gsLst>
            <a:lin ang="20700000" scaled="0"/>
            <a:tileRect/>
          </a:gradFill>
          <a:ln w="12700" cap="flat" cmpd="sng" algn="ctr">
            <a:noFill/>
            <a:prstDash val="solid"/>
            <a:miter lim="800000"/>
          </a:ln>
          <a:effectLst/>
        </p:spPr>
        <p:txBody>
          <a:bodyPr rtlCol="0" anchor="ctr"/>
          <a:lstStyle/>
          <a:p>
            <a:pPr algn="ctr">
              <a:defRPr/>
            </a:pPr>
            <a:endParaRPr lang="zh-CN" altLang="en-US" sz="1350" kern="0">
              <a:solidFill>
                <a:prstClr val="white"/>
              </a:solidFill>
              <a:latin typeface="微软雅黑" panose="020B0503020204020204" charset="-122"/>
              <a:ea typeface="微软雅黑" panose="020B0503020204020204" charset="-122"/>
            </a:endParaRPr>
          </a:p>
        </p:txBody>
      </p:sp>
      <p:sp>
        <p:nvSpPr>
          <p:cNvPr id="32" name="文本框 31"/>
          <p:cNvSpPr txBox="1"/>
          <p:nvPr/>
        </p:nvSpPr>
        <p:spPr>
          <a:xfrm>
            <a:off x="448628" y="801529"/>
            <a:ext cx="1299210" cy="346249"/>
          </a:xfrm>
          <a:prstGeom prst="rect">
            <a:avLst/>
          </a:prstGeom>
          <a:noFill/>
        </p:spPr>
        <p:txBody>
          <a:bodyPr wrap="square" rtlCol="0">
            <a:spAutoFit/>
          </a:bodyPr>
          <a:lstStyle>
            <a:defPPr>
              <a:defRPr lang="zh-CN"/>
            </a:defPPr>
            <a:lvl1pPr algn="dist">
              <a:defRPr sz="2400" b="1">
                <a:solidFill>
                  <a:srgbClr val="A5353A"/>
                </a:solidFill>
                <a:latin typeface="微软雅黑" panose="020B0503020204020204" charset="-122"/>
                <a:ea typeface="微软雅黑" panose="020B0503020204020204" charset="-122"/>
              </a:defRPr>
            </a:lvl1pPr>
          </a:lstStyle>
          <a:p>
            <a:pPr algn="l" defTabSz="685800">
              <a:defRPr/>
            </a:pPr>
            <a:r>
              <a:rPr lang="en-US" altLang="zh-CN" sz="1650" i="1" kern="0" dirty="0">
                <a:solidFill>
                  <a:prstClr val="white"/>
                </a:solidFill>
              </a:rPr>
              <a:t>Content</a:t>
            </a:r>
          </a:p>
        </p:txBody>
      </p:sp>
      <p:sp>
        <p:nvSpPr>
          <p:cNvPr id="7" name="文本框 6"/>
          <p:cNvSpPr txBox="1"/>
          <p:nvPr/>
        </p:nvSpPr>
        <p:spPr>
          <a:xfrm>
            <a:off x="660559" y="169069"/>
            <a:ext cx="1834039" cy="323165"/>
          </a:xfrm>
          <a:prstGeom prst="rect">
            <a:avLst/>
          </a:prstGeom>
          <a:noFill/>
        </p:spPr>
        <p:txBody>
          <a:bodyPr wrap="square" rtlCol="0">
            <a:spAutoFit/>
          </a:bodyPr>
          <a:lstStyle/>
          <a:p>
            <a:r>
              <a:rPr lang="en-US" altLang="zh-CN" sz="1500" b="1"/>
              <a:t> </a:t>
            </a:r>
            <a:r>
              <a:rPr lang="zh-CN" altLang="en-US" sz="1500" b="1" i="1" dirty="0">
                <a:solidFill>
                  <a:schemeClr val="accent1">
                    <a:lumMod val="100000"/>
                  </a:schemeClr>
                </a:solidFill>
                <a:latin typeface="微软雅黑" panose="020B0503020204020204" charset="-122"/>
                <a:ea typeface="微软雅黑" panose="020B0503020204020204" charset="-122"/>
              </a:rPr>
              <a:t>Introduction</a:t>
            </a:r>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1521" y="87475"/>
            <a:ext cx="8640959" cy="51978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chemeClr val="accent1">
                  <a:lumMod val="100000"/>
                </a:schemeClr>
              </a:solidFill>
              <a:ln w="25400" cap="flat" cmpd="sng" algn="ctr">
                <a:solidFill>
                  <a:schemeClr val="accent1">
                    <a:lumMod val="100000"/>
                  </a:schemeClr>
                </a:solidFill>
                <a:prstDash val="solid"/>
              </a:ln>
              <a:effectLst/>
            </p:spPr>
            <p:txBody>
              <a:bodyPr rtlCol="0" anchor="ctr"/>
              <a:lstStyle/>
              <a:p>
                <a:pPr algn="ctr" defTabSz="685800">
                  <a:defRPr/>
                </a:pPr>
                <a:endParaRPr lang="zh-CN" altLang="en-US" sz="1350" kern="0" dirty="0">
                  <a:solidFill>
                    <a:prstClr val="white"/>
                  </a:solidFill>
                  <a:latin typeface="Calibri" panose="020F0502020204030204"/>
                  <a:ea typeface="宋体" pitchFamily="2" charset="-122"/>
                </a:endParaRPr>
              </a:p>
            </p:txBody>
          </p:sp>
          <p:sp>
            <p:nvSpPr>
              <p:cNvPr id="9" name="平行四边形 8"/>
              <p:cNvSpPr/>
              <p:nvPr/>
            </p:nvSpPr>
            <p:spPr>
              <a:xfrm>
                <a:off x="3133187" y="256937"/>
                <a:ext cx="629587" cy="612775"/>
              </a:xfrm>
              <a:prstGeom prst="parallelogram">
                <a:avLst/>
              </a:prstGeom>
              <a:noFill/>
              <a:ln w="25400" cap="flat" cmpd="sng" algn="ctr">
                <a:solidFill>
                  <a:schemeClr val="accent1">
                    <a:lumMod val="100000"/>
                  </a:schemeClr>
                </a:solidFill>
                <a:prstDash val="solid"/>
              </a:ln>
              <a:effectLst/>
            </p:spPr>
            <p:txBody>
              <a:bodyPr rtlCol="0" anchor="ctr"/>
              <a:lstStyle/>
              <a:p>
                <a:pPr algn="ctr" defTabSz="685800">
                  <a:defRPr/>
                </a:pPr>
                <a:endParaRPr lang="zh-CN" altLang="en-US" sz="1350" kern="0" dirty="0">
                  <a:solidFill>
                    <a:prstClr val="white"/>
                  </a:solidFill>
                  <a:latin typeface="Calibri" panose="020F0502020204030204"/>
                  <a:ea typeface="宋体" pitchFamily="2" charset="-122"/>
                </a:endParaRPr>
              </a:p>
            </p:txBody>
          </p:sp>
        </p:grpSp>
        <p:cxnSp>
          <p:nvCxnSpPr>
            <p:cNvPr id="4" name="直接连接符 3"/>
            <p:cNvCxnSpPr/>
            <p:nvPr/>
          </p:nvCxnSpPr>
          <p:spPr>
            <a:xfrm>
              <a:off x="367840" y="809674"/>
              <a:ext cx="11488800" cy="0"/>
            </a:xfrm>
            <a:prstGeom prst="line">
              <a:avLst/>
            </a:prstGeom>
            <a:noFill/>
            <a:ln w="9525" cap="flat" cmpd="sng" algn="ctr">
              <a:solidFill>
                <a:schemeClr val="accent1">
                  <a:lumMod val="100000"/>
                </a:schemeClr>
              </a:solidFill>
              <a:prstDash val="solid"/>
            </a:ln>
            <a:effectLst/>
          </p:spPr>
        </p:cxnSp>
        <p:sp>
          <p:nvSpPr>
            <p:cNvPr id="5" name="文本占位符 5"/>
            <p:cNvSpPr txBox="1"/>
            <p:nvPr/>
          </p:nvSpPr>
          <p:spPr>
            <a:xfrm>
              <a:off x="1127448" y="193957"/>
              <a:ext cx="5040313" cy="612775"/>
            </a:xfrm>
            <a:prstGeom prst="rect">
              <a:avLst/>
            </a:prstGeom>
          </p:spPr>
          <p:txBody>
            <a:bodyPr vert="horz" lIns="68580" tIns="34290" rIns="68580" bIns="34290" rtlCol="0">
              <a:normAutofit/>
            </a:bodyPr>
            <a:lstStyle>
              <a:lvl1pPr marL="0" indent="0" algn="l" defTabSz="914400" rtl="0" eaLnBrk="1" latinLnBrk="0" hangingPunct="1">
                <a:lnSpc>
                  <a:spcPct val="90000"/>
                </a:lnSpc>
                <a:spcBef>
                  <a:spcPts val="1000"/>
                </a:spcBef>
                <a:buFont typeface="Arial" panose="020B060402020209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defTabSz="685800">
                <a:spcBef>
                  <a:spcPts val="750"/>
                </a:spcBef>
                <a:defRPr/>
              </a:pPr>
              <a:r>
                <a:rPr lang="zh-CN" altLang="en-US" sz="2400" dirty="0">
                  <a:solidFill>
                    <a:schemeClr val="accent1">
                      <a:lumMod val="100000"/>
                    </a:schemeClr>
                  </a:solidFill>
                </a:rPr>
                <a:t> </a:t>
              </a:r>
            </a:p>
          </p:txBody>
        </p:sp>
      </p:grpSp>
      <p:sp>
        <p:nvSpPr>
          <p:cNvPr id="16" name="TextBox 5"/>
          <p:cNvSpPr txBox="1"/>
          <p:nvPr/>
        </p:nvSpPr>
        <p:spPr>
          <a:xfrm>
            <a:off x="392322" y="2837785"/>
            <a:ext cx="3082915" cy="283476"/>
          </a:xfrm>
          <a:prstGeom prst="rect">
            <a:avLst/>
          </a:prstGeom>
          <a:noFill/>
        </p:spPr>
        <p:txBody>
          <a:bodyPr vert="horz" wrap="square" lIns="0" tIns="0" rIns="0" bIns="0" rtlCol="0">
            <a:spAutoFit/>
          </a:bodyPr>
          <a:lstStyle/>
          <a:p>
            <a:pPr>
              <a:lnSpc>
                <a:spcPct val="110000"/>
              </a:lnSpc>
              <a:defRPr/>
            </a:pPr>
            <a:r>
              <a:rPr lang="en-US" altLang="zh-CN" b="1" i="1" dirty="0">
                <a:solidFill>
                  <a:prstClr val="black"/>
                </a:solidFill>
                <a:latin typeface="微软雅黑" panose="020B0503020204020204" charset="-122"/>
                <a:ea typeface="微软雅黑" panose="020B0503020204020204" charset="-122"/>
                <a:cs typeface="Segoe UI Semibold" panose="020B0702040204020203" pitchFamily="34" charset="0"/>
              </a:rPr>
              <a:t>Three Key Areas:</a:t>
            </a:r>
          </a:p>
        </p:txBody>
      </p:sp>
      <p:sp>
        <p:nvSpPr>
          <p:cNvPr id="17" name="文本框 16"/>
          <p:cNvSpPr txBox="1"/>
          <p:nvPr/>
        </p:nvSpPr>
        <p:spPr>
          <a:xfrm>
            <a:off x="338614" y="3184208"/>
            <a:ext cx="8417719" cy="1405641"/>
          </a:xfrm>
          <a:prstGeom prst="rect">
            <a:avLst/>
          </a:prstGeom>
          <a:noFill/>
        </p:spPr>
        <p:txBody>
          <a:bodyPr wrap="square" rtlCol="0">
            <a:spAutoFit/>
          </a:bodyPr>
          <a:lstStyle/>
          <a:p>
            <a:pPr marL="257175" indent="-257175">
              <a:lnSpc>
                <a:spcPct val="200000"/>
              </a:lnSpc>
              <a:buFont typeface="Wingdings" panose="05000000000000000000" charset="0"/>
              <a:buChar char=""/>
              <a:defRPr/>
            </a:pPr>
            <a:r>
              <a:rPr lang="en-US" altLang="zh-CN" sz="1500" dirty="0">
                <a:solidFill>
                  <a:prstClr val="black"/>
                </a:solidFill>
                <a:latin typeface="Arial" panose="020B0604020202090204" pitchFamily="34" charset="0"/>
                <a:ea typeface="微软雅黑 Light" panose="020B0502040204020203" pitchFamily="34" charset="-122"/>
                <a:cs typeface="Arial" panose="020B0604020202090204" pitchFamily="34" charset="0"/>
              </a:rPr>
              <a:t>Gendered biases in AI companions.</a:t>
            </a:r>
          </a:p>
          <a:p>
            <a:pPr marL="257175" indent="-257175">
              <a:lnSpc>
                <a:spcPct val="200000"/>
              </a:lnSpc>
              <a:buFont typeface="Wingdings" panose="05000000000000000000" charset="0"/>
              <a:buChar char=""/>
              <a:defRPr/>
            </a:pPr>
            <a:r>
              <a:rPr lang="en-US" altLang="zh-CN" sz="1500" dirty="0">
                <a:solidFill>
                  <a:prstClr val="black"/>
                </a:solidFill>
                <a:latin typeface="Arial" panose="020B0604020202090204"/>
                <a:ea typeface="微软雅黑 Light" panose="020B0502040204020203" pitchFamily="34" charset="-122"/>
              </a:rPr>
              <a:t>Biases in abusive or controlling relationships.</a:t>
            </a:r>
          </a:p>
          <a:p>
            <a:pPr marL="257175" indent="-257175">
              <a:lnSpc>
                <a:spcPct val="200000"/>
              </a:lnSpc>
              <a:buFont typeface="Wingdings" panose="05000000000000000000" charset="0"/>
              <a:buChar char=""/>
              <a:defRPr/>
            </a:pPr>
            <a:r>
              <a:rPr lang="en-US" altLang="zh-CN" sz="1500" dirty="0">
                <a:solidFill>
                  <a:prstClr val="black"/>
                </a:solidFill>
                <a:latin typeface="Arial" panose="020B0604020202090204"/>
                <a:ea typeface="微软雅黑 Light" panose="020B0502040204020203" pitchFamily="34" charset="-122"/>
              </a:rPr>
              <a:t>The impact of sycophantic responses in AI companions.</a:t>
            </a:r>
            <a:endParaRPr lang="zh-CN" altLang="en-US" sz="1500" dirty="0">
              <a:solidFill>
                <a:prstClr val="black"/>
              </a:solidFill>
              <a:latin typeface="Arial" panose="020B0604020202090204"/>
              <a:ea typeface="微软雅黑 Light" panose="020B0502040204020203" pitchFamily="34" charset="-122"/>
            </a:endParaRPr>
          </a:p>
        </p:txBody>
      </p:sp>
      <p:cxnSp>
        <p:nvCxnSpPr>
          <p:cNvPr id="18" name="Straight Connector 80"/>
          <p:cNvCxnSpPr/>
          <p:nvPr/>
        </p:nvCxnSpPr>
        <p:spPr>
          <a:xfrm flipH="1">
            <a:off x="392594" y="2593965"/>
            <a:ext cx="8475821" cy="0"/>
          </a:xfrm>
          <a:prstGeom prst="line">
            <a:avLst/>
          </a:prstGeom>
          <a:noFill/>
          <a:ln w="19050" cap="flat" cmpd="sng" algn="ctr">
            <a:solidFill>
              <a:schemeClr val="accent1">
                <a:lumMod val="100000"/>
              </a:schemeClr>
            </a:solidFill>
            <a:prstDash val="sysDot"/>
            <a:miter lim="800000"/>
            <a:headEnd type="none"/>
            <a:tailEnd type="oval" w="med" len="med"/>
          </a:ln>
          <a:effectLst/>
        </p:spPr>
      </p:cxnSp>
      <p:sp>
        <p:nvSpPr>
          <p:cNvPr id="7" name="平行四边形 6"/>
          <p:cNvSpPr/>
          <p:nvPr/>
        </p:nvSpPr>
        <p:spPr>
          <a:xfrm>
            <a:off x="230663" y="85183"/>
            <a:ext cx="429768" cy="418292"/>
          </a:xfrm>
          <a:prstGeom prst="parallelogram">
            <a:avLst/>
          </a:prstGeom>
          <a:solidFill>
            <a:schemeClr val="accent1">
              <a:lumMod val="100000"/>
            </a:schemeClr>
          </a:solidFill>
          <a:ln w="25400" cap="flat" cmpd="sng" algn="ctr">
            <a:solidFill>
              <a:schemeClr val="accent1">
                <a:lumMod val="100000"/>
              </a:schemeClr>
            </a:solidFill>
            <a:prstDash val="solid"/>
          </a:ln>
          <a:effectLst/>
        </p:spPr>
        <p:txBody>
          <a:bodyPr rtlCol="0" anchor="ctr"/>
          <a:lstStyle/>
          <a:p>
            <a:pPr algn="ctr" defTabSz="685800">
              <a:defRPr/>
            </a:pPr>
            <a:r>
              <a:rPr lang="en-US" altLang="zh-CN" sz="1350" kern="0" dirty="0">
                <a:solidFill>
                  <a:prstClr val="white"/>
                </a:solidFill>
                <a:latin typeface="Calibri" panose="020F0502020204030204"/>
                <a:ea typeface="宋体" pitchFamily="2" charset="-122"/>
              </a:rPr>
              <a:t>2</a:t>
            </a:r>
          </a:p>
        </p:txBody>
      </p:sp>
      <p:sp>
        <p:nvSpPr>
          <p:cNvPr id="10" name="文本框 9"/>
          <p:cNvSpPr txBox="1"/>
          <p:nvPr/>
        </p:nvSpPr>
        <p:spPr>
          <a:xfrm>
            <a:off x="660559" y="169069"/>
            <a:ext cx="1834039" cy="323165"/>
          </a:xfrm>
          <a:prstGeom prst="rect">
            <a:avLst/>
          </a:prstGeom>
          <a:noFill/>
        </p:spPr>
        <p:txBody>
          <a:bodyPr wrap="square" rtlCol="0">
            <a:spAutoFit/>
          </a:bodyPr>
          <a:lstStyle/>
          <a:p>
            <a:r>
              <a:rPr lang="en-US" altLang="zh-CN" sz="1500" b="1" i="1" dirty="0">
                <a:solidFill>
                  <a:schemeClr val="accent1">
                    <a:lumMod val="100000"/>
                  </a:schemeClr>
                </a:solidFill>
                <a:latin typeface="微软雅黑" panose="020B0503020204020204" charset="-122"/>
                <a:ea typeface="微软雅黑" panose="020B0503020204020204" charset="-122"/>
              </a:rPr>
              <a:t>Research Gaps</a:t>
            </a:r>
          </a:p>
        </p:txBody>
      </p:sp>
      <p:sp>
        <p:nvSpPr>
          <p:cNvPr id="30" name="矩形 29"/>
          <p:cNvSpPr/>
          <p:nvPr/>
        </p:nvSpPr>
        <p:spPr>
          <a:xfrm>
            <a:off x="294361" y="913003"/>
            <a:ext cx="8504941" cy="1276183"/>
          </a:xfrm>
          <a:prstGeom prst="rect">
            <a:avLst/>
          </a:prstGeom>
        </p:spPr>
        <p:txBody>
          <a:bodyPr wrap="square">
            <a:spAutoFit/>
          </a:bodyPr>
          <a:lstStyle/>
          <a:p>
            <a:pPr marL="214313" indent="-214313" algn="just">
              <a:lnSpc>
                <a:spcPct val="200000"/>
              </a:lnSpc>
              <a:buFont typeface="Wingdings" panose="05000000000000000000" charset="0"/>
              <a:buChar char=""/>
              <a:defRPr/>
            </a:pPr>
            <a:r>
              <a:rPr lang="en-US" altLang="zh-CN" sz="1350" b="1" dirty="0">
                <a:solidFill>
                  <a:schemeClr val="accent1">
                    <a:lumMod val="100000"/>
                  </a:schemeClr>
                </a:solidFill>
                <a:latin typeface="微软雅黑" panose="020B0503020204020204" charset="-122"/>
                <a:ea typeface="微软雅黑" panose="020B0503020204020204" charset="-122"/>
              </a:rPr>
              <a:t>Investigating AI Bias:</a:t>
            </a:r>
            <a:r>
              <a:rPr lang="en-US" altLang="zh-CN" sz="1350" dirty="0">
                <a:solidFill>
                  <a:schemeClr val="accent1">
                    <a:lumMod val="100000"/>
                  </a:schemeClr>
                </a:solidFill>
                <a:latin typeface="微软雅黑" panose="020B0503020204020204" charset="-122"/>
                <a:ea typeface="微软雅黑" panose="020B0503020204020204" charset="-122"/>
              </a:rPr>
              <a:t> Existing work focused on occupational biases, but lacks exploration of biases in romantic or relationship contexts.</a:t>
            </a:r>
          </a:p>
          <a:p>
            <a:pPr marL="214313" indent="-214313" algn="just">
              <a:lnSpc>
                <a:spcPct val="200000"/>
              </a:lnSpc>
              <a:buFont typeface="Wingdings" panose="05000000000000000000" charset="0"/>
              <a:buChar char=""/>
              <a:defRPr/>
            </a:pPr>
            <a:r>
              <a:rPr lang="en-US" altLang="zh-CN" sz="1350" b="1" dirty="0">
                <a:solidFill>
                  <a:schemeClr val="accent1">
                    <a:lumMod val="100000"/>
                  </a:schemeClr>
                </a:solidFill>
                <a:latin typeface="微软雅黑" panose="020B0503020204020204" charset="-122"/>
                <a:ea typeface="微软雅黑" panose="020B0503020204020204" charset="-122"/>
              </a:rPr>
              <a:t>Evaluating Biases in AI: </a:t>
            </a:r>
            <a:r>
              <a:rPr lang="en-US" altLang="zh-CN" sz="1350" dirty="0">
                <a:solidFill>
                  <a:schemeClr val="accent1">
                    <a:lumMod val="100000"/>
                  </a:schemeClr>
                </a:solidFill>
                <a:latin typeface="微软雅黑" panose="020B0503020204020204" charset="-122"/>
                <a:ea typeface="微软雅黑" panose="020B0503020204020204" charset="-122"/>
              </a:rPr>
              <a:t>Biases in LLMs when assigned gendered and relationship personas.</a:t>
            </a:r>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1521" y="87475"/>
            <a:ext cx="8640959" cy="51978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chemeClr val="accent1">
                  <a:lumMod val="100000"/>
                </a:schemeClr>
              </a:solidFill>
              <a:ln w="25400" cap="flat" cmpd="sng" algn="ctr">
                <a:solidFill>
                  <a:schemeClr val="accent1">
                    <a:lumMod val="100000"/>
                  </a:schemeClr>
                </a:solidFill>
                <a:prstDash val="solid"/>
              </a:ln>
              <a:effectLst/>
            </p:spPr>
            <p:txBody>
              <a:bodyPr rtlCol="0" anchor="ctr"/>
              <a:lstStyle/>
              <a:p>
                <a:pPr algn="ctr" defTabSz="685800">
                  <a:defRPr/>
                </a:pPr>
                <a:r>
                  <a:rPr lang="en-US" altLang="zh-CN" sz="1350" kern="0" dirty="0">
                    <a:solidFill>
                      <a:prstClr val="white"/>
                    </a:solidFill>
                    <a:latin typeface="Calibri" panose="020F0502020204030204"/>
                    <a:ea typeface="宋体" pitchFamily="2" charset="-122"/>
                  </a:rPr>
                  <a:t>3</a:t>
                </a:r>
              </a:p>
            </p:txBody>
          </p:sp>
          <p:sp>
            <p:nvSpPr>
              <p:cNvPr id="9" name="平行四边形 8"/>
              <p:cNvSpPr/>
              <p:nvPr/>
            </p:nvSpPr>
            <p:spPr>
              <a:xfrm>
                <a:off x="3133187" y="256937"/>
                <a:ext cx="629587" cy="612775"/>
              </a:xfrm>
              <a:prstGeom prst="parallelogram">
                <a:avLst/>
              </a:prstGeom>
              <a:noFill/>
              <a:ln w="25400" cap="flat" cmpd="sng" algn="ctr">
                <a:solidFill>
                  <a:schemeClr val="accent1">
                    <a:lumMod val="100000"/>
                  </a:schemeClr>
                </a:solidFill>
                <a:prstDash val="solid"/>
              </a:ln>
              <a:effectLst/>
            </p:spPr>
            <p:txBody>
              <a:bodyPr rtlCol="0" anchor="ctr"/>
              <a:lstStyle/>
              <a:p>
                <a:pPr algn="ctr" defTabSz="685800">
                  <a:defRPr/>
                </a:pPr>
                <a:endParaRPr lang="zh-CN" altLang="en-US" sz="1350" kern="0" dirty="0">
                  <a:solidFill>
                    <a:prstClr val="white"/>
                  </a:solidFill>
                  <a:latin typeface="Calibri" panose="020F0502020204030204"/>
                  <a:ea typeface="宋体" pitchFamily="2" charset="-122"/>
                </a:endParaRPr>
              </a:p>
            </p:txBody>
          </p:sp>
        </p:grpSp>
        <p:cxnSp>
          <p:nvCxnSpPr>
            <p:cNvPr id="4" name="直接连接符 3"/>
            <p:cNvCxnSpPr/>
            <p:nvPr/>
          </p:nvCxnSpPr>
          <p:spPr>
            <a:xfrm>
              <a:off x="367840" y="809674"/>
              <a:ext cx="11488800" cy="0"/>
            </a:xfrm>
            <a:prstGeom prst="line">
              <a:avLst/>
            </a:prstGeom>
            <a:noFill/>
            <a:ln w="9525" cap="flat" cmpd="sng" algn="ctr">
              <a:solidFill>
                <a:schemeClr val="accent1">
                  <a:lumMod val="100000"/>
                </a:schemeClr>
              </a:solidFill>
              <a:prstDash val="solid"/>
            </a:ln>
            <a:effectLst/>
          </p:spPr>
        </p:cxnSp>
        <p:sp>
          <p:nvSpPr>
            <p:cNvPr id="5" name="文本占位符 5"/>
            <p:cNvSpPr txBox="1"/>
            <p:nvPr/>
          </p:nvSpPr>
          <p:spPr>
            <a:xfrm>
              <a:off x="1127448" y="193957"/>
              <a:ext cx="5040313" cy="612775"/>
            </a:xfrm>
            <a:prstGeom prst="rect">
              <a:avLst/>
            </a:prstGeom>
          </p:spPr>
          <p:txBody>
            <a:bodyPr vert="horz" lIns="68580" tIns="34290" rIns="68580" bIns="34290" rtlCol="0">
              <a:normAutofit/>
            </a:bodyPr>
            <a:lstStyle>
              <a:lvl1pPr marL="0" indent="0" algn="l" defTabSz="914400" rtl="0" eaLnBrk="1" latinLnBrk="0" hangingPunct="1">
                <a:lnSpc>
                  <a:spcPct val="90000"/>
                </a:lnSpc>
                <a:spcBef>
                  <a:spcPts val="1000"/>
                </a:spcBef>
                <a:buFont typeface="Arial" panose="020B060402020209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defTabSz="685800">
                <a:spcBef>
                  <a:spcPts val="750"/>
                </a:spcBef>
                <a:defRPr/>
              </a:pPr>
              <a:r>
                <a:rPr lang="zh-CN" altLang="en-US" sz="1350" dirty="0">
                  <a:solidFill>
                    <a:schemeClr val="accent1">
                      <a:lumMod val="100000"/>
                    </a:schemeClr>
                  </a:solidFill>
                </a:rPr>
                <a:t> </a:t>
              </a:r>
            </a:p>
          </p:txBody>
        </p:sp>
      </p:grpSp>
      <p:sp>
        <p:nvSpPr>
          <p:cNvPr id="14" name="任意多边形 35"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p:nvPr/>
        </p:nvSpPr>
        <p:spPr>
          <a:xfrm>
            <a:off x="10628" y="2759227"/>
            <a:ext cx="9137561" cy="1245364"/>
          </a:xfrm>
          <a:custGeom>
            <a:avLst/>
            <a:gdLst>
              <a:gd name="connsiteX0" fmla="*/ 0 w 9170126"/>
              <a:gd name="connsiteY0" fmla="*/ 26126 h 1711235"/>
              <a:gd name="connsiteX1" fmla="*/ 3213463 w 9170126"/>
              <a:gd name="connsiteY1" fmla="*/ 1711235 h 1711235"/>
              <a:gd name="connsiteX2" fmla="*/ 7994469 w 9170126"/>
              <a:gd name="connsiteY2" fmla="*/ 326572 h 1711235"/>
              <a:gd name="connsiteX3" fmla="*/ 9170126 w 9170126"/>
              <a:gd name="connsiteY3" fmla="*/ 0 h 1711235"/>
              <a:gd name="connsiteX0-1" fmla="*/ 0 w 9170126"/>
              <a:gd name="connsiteY0-2" fmla="*/ 26126 h 1712821"/>
              <a:gd name="connsiteX1-3" fmla="*/ 3213463 w 9170126"/>
              <a:gd name="connsiteY1-4" fmla="*/ 1711235 h 1712821"/>
              <a:gd name="connsiteX2-5" fmla="*/ 7994469 w 9170126"/>
              <a:gd name="connsiteY2-6" fmla="*/ 326572 h 1712821"/>
              <a:gd name="connsiteX3-7" fmla="*/ 9170126 w 9170126"/>
              <a:gd name="connsiteY3-8" fmla="*/ 0 h 1712821"/>
              <a:gd name="connsiteX0-9" fmla="*/ 0 w 9170126"/>
              <a:gd name="connsiteY0-10" fmla="*/ 26126 h 1712821"/>
              <a:gd name="connsiteX1-11" fmla="*/ 3213463 w 9170126"/>
              <a:gd name="connsiteY1-12" fmla="*/ 1711235 h 1712821"/>
              <a:gd name="connsiteX2-13" fmla="*/ 7994469 w 9170126"/>
              <a:gd name="connsiteY2-14" fmla="*/ 326572 h 1712821"/>
              <a:gd name="connsiteX3-15" fmla="*/ 9170126 w 9170126"/>
              <a:gd name="connsiteY3-16" fmla="*/ 0 h 1712821"/>
              <a:gd name="connsiteX0-17" fmla="*/ 0 w 9170126"/>
              <a:gd name="connsiteY0-18" fmla="*/ 26126 h 1711869"/>
              <a:gd name="connsiteX1-19" fmla="*/ 3213463 w 9170126"/>
              <a:gd name="connsiteY1-20" fmla="*/ 1711235 h 1711869"/>
              <a:gd name="connsiteX2-21" fmla="*/ 7067006 w 9170126"/>
              <a:gd name="connsiteY2-22" fmla="*/ 222069 h 1711869"/>
              <a:gd name="connsiteX3-23" fmla="*/ 9170126 w 9170126"/>
              <a:gd name="connsiteY3-24" fmla="*/ 0 h 1711869"/>
              <a:gd name="connsiteX0-25" fmla="*/ 0 w 9170126"/>
              <a:gd name="connsiteY0-26" fmla="*/ 26126 h 1711779"/>
              <a:gd name="connsiteX1-27" fmla="*/ 3213463 w 9170126"/>
              <a:gd name="connsiteY1-28" fmla="*/ 1711235 h 1711779"/>
              <a:gd name="connsiteX2-29" fmla="*/ 7067006 w 9170126"/>
              <a:gd name="connsiteY2-30" fmla="*/ 222069 h 1711779"/>
              <a:gd name="connsiteX3-31" fmla="*/ 9170126 w 9170126"/>
              <a:gd name="connsiteY3-32" fmla="*/ 0 h 1711779"/>
              <a:gd name="connsiteX0-33" fmla="*/ 0 w 9170126"/>
              <a:gd name="connsiteY0-34" fmla="*/ 26126 h 1711882"/>
              <a:gd name="connsiteX1-35" fmla="*/ 3213463 w 9170126"/>
              <a:gd name="connsiteY1-36" fmla="*/ 1711235 h 1711882"/>
              <a:gd name="connsiteX2-37" fmla="*/ 7067006 w 9170126"/>
              <a:gd name="connsiteY2-38" fmla="*/ 222069 h 1711882"/>
              <a:gd name="connsiteX3-39" fmla="*/ 9170126 w 9170126"/>
              <a:gd name="connsiteY3-40" fmla="*/ 0 h 1711882"/>
              <a:gd name="connsiteX0-41" fmla="*/ 0 w 9170126"/>
              <a:gd name="connsiteY0-42" fmla="*/ 26126 h 1711882"/>
              <a:gd name="connsiteX1-43" fmla="*/ 3213463 w 9170126"/>
              <a:gd name="connsiteY1-44" fmla="*/ 1711235 h 1711882"/>
              <a:gd name="connsiteX2-45" fmla="*/ 7223760 w 9170126"/>
              <a:gd name="connsiteY2-46" fmla="*/ 222069 h 1711882"/>
              <a:gd name="connsiteX3-47" fmla="*/ 9170126 w 9170126"/>
              <a:gd name="connsiteY3-48" fmla="*/ 0 h 1711882"/>
              <a:gd name="connsiteX0-49" fmla="*/ 0 w 9170126"/>
              <a:gd name="connsiteY0-50" fmla="*/ 26126 h 1711882"/>
              <a:gd name="connsiteX1-51" fmla="*/ 3213463 w 9170126"/>
              <a:gd name="connsiteY1-52" fmla="*/ 1711235 h 1711882"/>
              <a:gd name="connsiteX2-53" fmla="*/ 7223760 w 9170126"/>
              <a:gd name="connsiteY2-54" fmla="*/ 222069 h 1711882"/>
              <a:gd name="connsiteX3-55" fmla="*/ 9170126 w 9170126"/>
              <a:gd name="connsiteY3-56" fmla="*/ 0 h 1711882"/>
              <a:gd name="connsiteX0-57" fmla="*/ 0 w 9170126"/>
              <a:gd name="connsiteY0-58" fmla="*/ 26126 h 1607414"/>
              <a:gd name="connsiteX1-59" fmla="*/ 3396343 w 9170126"/>
              <a:gd name="connsiteY1-60" fmla="*/ 1606732 h 1607414"/>
              <a:gd name="connsiteX2-61" fmla="*/ 7223760 w 9170126"/>
              <a:gd name="connsiteY2-62" fmla="*/ 222069 h 1607414"/>
              <a:gd name="connsiteX3-63" fmla="*/ 9170126 w 9170126"/>
              <a:gd name="connsiteY3-64" fmla="*/ 0 h 1607414"/>
              <a:gd name="connsiteX0-65" fmla="*/ 0 w 9170126"/>
              <a:gd name="connsiteY0-66" fmla="*/ 82588 h 1663876"/>
              <a:gd name="connsiteX1-67" fmla="*/ 3396343 w 9170126"/>
              <a:gd name="connsiteY1-68" fmla="*/ 1663194 h 1663876"/>
              <a:gd name="connsiteX2-69" fmla="*/ 7223760 w 9170126"/>
              <a:gd name="connsiteY2-70" fmla="*/ 278531 h 1663876"/>
              <a:gd name="connsiteX3-71" fmla="*/ 9170126 w 9170126"/>
              <a:gd name="connsiteY3-72" fmla="*/ 56462 h 1663876"/>
              <a:gd name="connsiteX0-73" fmla="*/ 0 w 9170126"/>
              <a:gd name="connsiteY0-74" fmla="*/ 45999 h 1634659"/>
              <a:gd name="connsiteX1-75" fmla="*/ 3396343 w 9170126"/>
              <a:gd name="connsiteY1-76" fmla="*/ 1626605 h 1634659"/>
              <a:gd name="connsiteX2-77" fmla="*/ 6505303 w 9170126"/>
              <a:gd name="connsiteY2-78" fmla="*/ 633828 h 1634659"/>
              <a:gd name="connsiteX3-79" fmla="*/ 9170126 w 9170126"/>
              <a:gd name="connsiteY3-80" fmla="*/ 19873 h 1634659"/>
              <a:gd name="connsiteX0-81" fmla="*/ 0 w 9170126"/>
              <a:gd name="connsiteY0-82" fmla="*/ 55214 h 1646042"/>
              <a:gd name="connsiteX1-83" fmla="*/ 3396343 w 9170126"/>
              <a:gd name="connsiteY1-84" fmla="*/ 1635820 h 1646042"/>
              <a:gd name="connsiteX2-85" fmla="*/ 6505303 w 9170126"/>
              <a:gd name="connsiteY2-86" fmla="*/ 643043 h 1646042"/>
              <a:gd name="connsiteX3-87" fmla="*/ 9170126 w 9170126"/>
              <a:gd name="connsiteY3-88" fmla="*/ 29088 h 1646042"/>
            </a:gdLst>
            <a:ahLst/>
            <a:cxnLst>
              <a:cxn ang="0">
                <a:pos x="connsiteX0-1" y="connsiteY0-2"/>
              </a:cxn>
              <a:cxn ang="0">
                <a:pos x="connsiteX1-3" y="connsiteY1-4"/>
              </a:cxn>
              <a:cxn ang="0">
                <a:pos x="connsiteX2-5" y="connsiteY2-6"/>
              </a:cxn>
              <a:cxn ang="0">
                <a:pos x="connsiteX3-7" y="connsiteY3-8"/>
              </a:cxn>
            </a:cxnLst>
            <a:rect l="l" t="t" r="r" b="b"/>
            <a:pathLst>
              <a:path w="9170126" h="1646042">
                <a:moveTo>
                  <a:pt x="0" y="55214"/>
                </a:moveTo>
                <a:cubicBezTo>
                  <a:pt x="875211" y="969614"/>
                  <a:pt x="2312126" y="1537849"/>
                  <a:pt x="3396343" y="1635820"/>
                </a:cubicBezTo>
                <a:cubicBezTo>
                  <a:pt x="4480560" y="1733792"/>
                  <a:pt x="5634446" y="1106775"/>
                  <a:pt x="6505303" y="643043"/>
                </a:cubicBezTo>
                <a:cubicBezTo>
                  <a:pt x="7376160" y="179311"/>
                  <a:pt x="8508275" y="-92832"/>
                  <a:pt x="9170126" y="29088"/>
                </a:cubicBezTo>
              </a:path>
            </a:pathLst>
          </a:custGeom>
          <a:noFill/>
          <a:ln w="9525" cap="flat" cmpd="sng" algn="ctr">
            <a:solidFill>
              <a:sysClr val="window" lastClr="FFFFFF">
                <a:lumMod val="50000"/>
              </a:sysClr>
            </a:solidFill>
            <a:prstDash val="sysDot"/>
            <a:miter lim="800000"/>
          </a:ln>
          <a:effectLst/>
        </p:spPr>
        <p:txBody>
          <a:bodyPr rtlCol="0" anchor="ctr"/>
          <a:lstStyle/>
          <a:p>
            <a:pPr algn="ctr" defTabSz="685800" eaLnBrk="0" fontAlgn="base" hangingPunct="0">
              <a:spcBef>
                <a:spcPct val="0"/>
              </a:spcBef>
              <a:spcAft>
                <a:spcPct val="0"/>
              </a:spcAft>
              <a:defRPr/>
            </a:pPr>
            <a:endParaRPr lang="zh-CN" altLang="en-US" sz="1350" kern="0">
              <a:solidFill>
                <a:srgbClr val="1F497D"/>
              </a:solidFill>
              <a:latin typeface="Calibri" panose="020F0502020204030204"/>
              <a:ea typeface="宋体" pitchFamily="2" charset="-122"/>
            </a:endParaRPr>
          </a:p>
        </p:txBody>
      </p:sp>
      <p:sp>
        <p:nvSpPr>
          <p:cNvPr id="15" name="任意多边形 36"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p:nvPr/>
        </p:nvSpPr>
        <p:spPr>
          <a:xfrm>
            <a:off x="23645" y="1848148"/>
            <a:ext cx="9137561" cy="2312018"/>
          </a:xfrm>
          <a:custGeom>
            <a:avLst/>
            <a:gdLst>
              <a:gd name="connsiteX0" fmla="*/ 0 w 9157063"/>
              <a:gd name="connsiteY0" fmla="*/ 130629 h 3095898"/>
              <a:gd name="connsiteX1" fmla="*/ 2286000 w 9157063"/>
              <a:gd name="connsiteY1" fmla="*/ 0 h 3095898"/>
              <a:gd name="connsiteX2" fmla="*/ 5329646 w 9157063"/>
              <a:gd name="connsiteY2" fmla="*/ 2155372 h 3095898"/>
              <a:gd name="connsiteX3" fmla="*/ 9157063 w 9157063"/>
              <a:gd name="connsiteY3" fmla="*/ 3095898 h 3095898"/>
              <a:gd name="connsiteX0-1" fmla="*/ 0 w 9157063"/>
              <a:gd name="connsiteY0-2" fmla="*/ 130629 h 3095898"/>
              <a:gd name="connsiteX1-3" fmla="*/ 2286000 w 9157063"/>
              <a:gd name="connsiteY1-4" fmla="*/ 0 h 3095898"/>
              <a:gd name="connsiteX2-5" fmla="*/ 5329646 w 9157063"/>
              <a:gd name="connsiteY2-6" fmla="*/ 2155372 h 3095898"/>
              <a:gd name="connsiteX3-7" fmla="*/ 9157063 w 9157063"/>
              <a:gd name="connsiteY3-8" fmla="*/ 3095898 h 3095898"/>
              <a:gd name="connsiteX0-9" fmla="*/ 0 w 9157063"/>
              <a:gd name="connsiteY0-10" fmla="*/ 259961 h 3225230"/>
              <a:gd name="connsiteX1-11" fmla="*/ 2286000 w 9157063"/>
              <a:gd name="connsiteY1-12" fmla="*/ 129332 h 3225230"/>
              <a:gd name="connsiteX2-13" fmla="*/ 5329646 w 9157063"/>
              <a:gd name="connsiteY2-14" fmla="*/ 2284704 h 3225230"/>
              <a:gd name="connsiteX3-15" fmla="*/ 9157063 w 9157063"/>
              <a:gd name="connsiteY3-16" fmla="*/ 3225230 h 3225230"/>
              <a:gd name="connsiteX0-17" fmla="*/ 0 w 9157063"/>
              <a:gd name="connsiteY0-18" fmla="*/ 259961 h 3225230"/>
              <a:gd name="connsiteX1-19" fmla="*/ 2286000 w 9157063"/>
              <a:gd name="connsiteY1-20" fmla="*/ 129332 h 3225230"/>
              <a:gd name="connsiteX2-21" fmla="*/ 5329646 w 9157063"/>
              <a:gd name="connsiteY2-22" fmla="*/ 2284704 h 3225230"/>
              <a:gd name="connsiteX3-23" fmla="*/ 9157063 w 9157063"/>
              <a:gd name="connsiteY3-24" fmla="*/ 3225230 h 3225230"/>
              <a:gd name="connsiteX0-25" fmla="*/ 0 w 9157063"/>
              <a:gd name="connsiteY0-26" fmla="*/ 259961 h 3227547"/>
              <a:gd name="connsiteX1-27" fmla="*/ 2286000 w 9157063"/>
              <a:gd name="connsiteY1-28" fmla="*/ 129332 h 3227547"/>
              <a:gd name="connsiteX2-29" fmla="*/ 5329646 w 9157063"/>
              <a:gd name="connsiteY2-30" fmla="*/ 2284704 h 3227547"/>
              <a:gd name="connsiteX3-31" fmla="*/ 9157063 w 9157063"/>
              <a:gd name="connsiteY3-32" fmla="*/ 3225230 h 3227547"/>
              <a:gd name="connsiteX0-33" fmla="*/ 0 w 9157063"/>
              <a:gd name="connsiteY0-34" fmla="*/ 141919 h 3109392"/>
              <a:gd name="connsiteX1-35" fmla="*/ 2756263 w 9157063"/>
              <a:gd name="connsiteY1-36" fmla="*/ 168045 h 3109392"/>
              <a:gd name="connsiteX2-37" fmla="*/ 5329646 w 9157063"/>
              <a:gd name="connsiteY2-38" fmla="*/ 2166662 h 3109392"/>
              <a:gd name="connsiteX3-39" fmla="*/ 9157063 w 9157063"/>
              <a:gd name="connsiteY3-40" fmla="*/ 3107188 h 3109392"/>
              <a:gd name="connsiteX0-41" fmla="*/ 0 w 9157063"/>
              <a:gd name="connsiteY0-42" fmla="*/ 189830 h 3157303"/>
              <a:gd name="connsiteX1-43" fmla="*/ 2756263 w 9157063"/>
              <a:gd name="connsiteY1-44" fmla="*/ 215956 h 3157303"/>
              <a:gd name="connsiteX2-45" fmla="*/ 5329646 w 9157063"/>
              <a:gd name="connsiteY2-46" fmla="*/ 2214573 h 3157303"/>
              <a:gd name="connsiteX3-47" fmla="*/ 9157063 w 9157063"/>
              <a:gd name="connsiteY3-48" fmla="*/ 3155099 h 3157303"/>
              <a:gd name="connsiteX0-49" fmla="*/ 0 w 9104811"/>
              <a:gd name="connsiteY0-50" fmla="*/ 391083 h 3045048"/>
              <a:gd name="connsiteX1-51" fmla="*/ 2704011 w 9104811"/>
              <a:gd name="connsiteY1-52" fmla="*/ 103701 h 3045048"/>
              <a:gd name="connsiteX2-53" fmla="*/ 5277394 w 9104811"/>
              <a:gd name="connsiteY2-54" fmla="*/ 2102318 h 3045048"/>
              <a:gd name="connsiteX3-55" fmla="*/ 9104811 w 9104811"/>
              <a:gd name="connsiteY3-56" fmla="*/ 3042844 h 3045048"/>
              <a:gd name="connsiteX0-57" fmla="*/ 0 w 9170125"/>
              <a:gd name="connsiteY0-58" fmla="*/ 401085 h 3041987"/>
              <a:gd name="connsiteX1-59" fmla="*/ 2769325 w 9170125"/>
              <a:gd name="connsiteY1-60" fmla="*/ 100640 h 3041987"/>
              <a:gd name="connsiteX2-61" fmla="*/ 5342708 w 9170125"/>
              <a:gd name="connsiteY2-62" fmla="*/ 2099257 h 3041987"/>
              <a:gd name="connsiteX3-63" fmla="*/ 9170125 w 9170125"/>
              <a:gd name="connsiteY3-64" fmla="*/ 3039783 h 3041987"/>
              <a:gd name="connsiteX0-65" fmla="*/ 0 w 9170125"/>
              <a:gd name="connsiteY0-66" fmla="*/ 401085 h 3041987"/>
              <a:gd name="connsiteX1-67" fmla="*/ 2677885 w 9170125"/>
              <a:gd name="connsiteY1-68" fmla="*/ 100640 h 3041987"/>
              <a:gd name="connsiteX2-69" fmla="*/ 5342708 w 9170125"/>
              <a:gd name="connsiteY2-70" fmla="*/ 2099257 h 3041987"/>
              <a:gd name="connsiteX3-71" fmla="*/ 9170125 w 9170125"/>
              <a:gd name="connsiteY3-72" fmla="*/ 3039783 h 3041987"/>
              <a:gd name="connsiteX0-73" fmla="*/ 0 w 9170125"/>
              <a:gd name="connsiteY0-74" fmla="*/ 468432 h 3109334"/>
              <a:gd name="connsiteX1-75" fmla="*/ 2677885 w 9170125"/>
              <a:gd name="connsiteY1-76" fmla="*/ 167987 h 3109334"/>
              <a:gd name="connsiteX2-77" fmla="*/ 5342708 w 9170125"/>
              <a:gd name="connsiteY2-78" fmla="*/ 2166604 h 3109334"/>
              <a:gd name="connsiteX3-79" fmla="*/ 9170125 w 9170125"/>
              <a:gd name="connsiteY3-80" fmla="*/ 3107130 h 3109334"/>
              <a:gd name="connsiteX0-81" fmla="*/ 0 w 9170125"/>
              <a:gd name="connsiteY0-82" fmla="*/ 406629 h 3047531"/>
              <a:gd name="connsiteX1-83" fmla="*/ 2677885 w 9170125"/>
              <a:gd name="connsiteY1-84" fmla="*/ 106184 h 3047531"/>
              <a:gd name="connsiteX2-85" fmla="*/ 5342708 w 9170125"/>
              <a:gd name="connsiteY2-86" fmla="*/ 2104801 h 3047531"/>
              <a:gd name="connsiteX3-87" fmla="*/ 9170125 w 9170125"/>
              <a:gd name="connsiteY3-88" fmla="*/ 3045327 h 3047531"/>
              <a:gd name="connsiteX0-89" fmla="*/ 0 w 9170125"/>
              <a:gd name="connsiteY0-90" fmla="*/ 414045 h 3056100"/>
              <a:gd name="connsiteX1-91" fmla="*/ 2677885 w 9170125"/>
              <a:gd name="connsiteY1-92" fmla="*/ 113600 h 3056100"/>
              <a:gd name="connsiteX2-93" fmla="*/ 5564777 w 9170125"/>
              <a:gd name="connsiteY2-94" fmla="*/ 2295097 h 3056100"/>
              <a:gd name="connsiteX3-95" fmla="*/ 9170125 w 9170125"/>
              <a:gd name="connsiteY3-96" fmla="*/ 3052743 h 3056100"/>
              <a:gd name="connsiteX0-97" fmla="*/ 0 w 9170125"/>
              <a:gd name="connsiteY0-98" fmla="*/ 414045 h 3061846"/>
              <a:gd name="connsiteX1-99" fmla="*/ 2677885 w 9170125"/>
              <a:gd name="connsiteY1-100" fmla="*/ 113600 h 3061846"/>
              <a:gd name="connsiteX2-101" fmla="*/ 5564777 w 9170125"/>
              <a:gd name="connsiteY2-102" fmla="*/ 2295097 h 3061846"/>
              <a:gd name="connsiteX3-103" fmla="*/ 9170125 w 9170125"/>
              <a:gd name="connsiteY3-104" fmla="*/ 3052743 h 3061846"/>
              <a:gd name="connsiteX0-105" fmla="*/ 0 w 9170125"/>
              <a:gd name="connsiteY0-106" fmla="*/ 410334 h 3055876"/>
              <a:gd name="connsiteX1-107" fmla="*/ 2677885 w 9170125"/>
              <a:gd name="connsiteY1-108" fmla="*/ 109889 h 3055876"/>
              <a:gd name="connsiteX2-109" fmla="*/ 5747657 w 9170125"/>
              <a:gd name="connsiteY2-110" fmla="*/ 2239135 h 3055876"/>
              <a:gd name="connsiteX3-111" fmla="*/ 9170125 w 9170125"/>
              <a:gd name="connsiteY3-112" fmla="*/ 3049032 h 3055876"/>
            </a:gdLst>
            <a:ahLst/>
            <a:cxnLst>
              <a:cxn ang="0">
                <a:pos x="connsiteX0-1" y="connsiteY0-2"/>
              </a:cxn>
              <a:cxn ang="0">
                <a:pos x="connsiteX1-3" y="connsiteY1-4"/>
              </a:cxn>
              <a:cxn ang="0">
                <a:pos x="connsiteX2-5" y="connsiteY2-6"/>
              </a:cxn>
              <a:cxn ang="0">
                <a:pos x="connsiteX3-7" y="connsiteY3-8"/>
              </a:cxn>
            </a:cxnLst>
            <a:rect l="l" t="t" r="r" b="b"/>
            <a:pathLst>
              <a:path w="9170125" h="3055876">
                <a:moveTo>
                  <a:pt x="0" y="410334"/>
                </a:moveTo>
                <a:cubicBezTo>
                  <a:pt x="500742" y="210037"/>
                  <a:pt x="1719942" y="-194911"/>
                  <a:pt x="2677885" y="109889"/>
                </a:cubicBezTo>
                <a:cubicBezTo>
                  <a:pt x="3635828" y="414689"/>
                  <a:pt x="4116977" y="1501084"/>
                  <a:pt x="5747657" y="2239135"/>
                </a:cubicBezTo>
                <a:cubicBezTo>
                  <a:pt x="7378337" y="2977186"/>
                  <a:pt x="8181701" y="3088220"/>
                  <a:pt x="9170125" y="3049032"/>
                </a:cubicBezTo>
              </a:path>
            </a:pathLst>
          </a:custGeom>
          <a:noFill/>
          <a:ln w="9525" cap="flat" cmpd="sng" algn="ctr">
            <a:solidFill>
              <a:sysClr val="window" lastClr="FFFFFF">
                <a:lumMod val="50000"/>
              </a:sysClr>
            </a:solidFill>
            <a:prstDash val="sysDot"/>
            <a:miter lim="800000"/>
          </a:ln>
          <a:effectLst/>
        </p:spPr>
        <p:txBody>
          <a:bodyPr rtlCol="0" anchor="ctr"/>
          <a:lstStyle/>
          <a:p>
            <a:pPr algn="ctr" defTabSz="685800" eaLnBrk="0" fontAlgn="base" hangingPunct="0">
              <a:spcBef>
                <a:spcPct val="0"/>
              </a:spcBef>
              <a:spcAft>
                <a:spcPct val="0"/>
              </a:spcAft>
              <a:defRPr/>
            </a:pPr>
            <a:endParaRPr lang="zh-CN" altLang="en-US" sz="1350" kern="0">
              <a:solidFill>
                <a:srgbClr val="1F497D"/>
              </a:solidFill>
              <a:latin typeface="Calibri" panose="020F0502020204030204"/>
              <a:ea typeface="宋体" pitchFamily="2" charset="-122"/>
            </a:endParaRPr>
          </a:p>
        </p:txBody>
      </p:sp>
      <p:sp>
        <p:nvSpPr>
          <p:cNvPr id="16" name="任意多边形 3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p:nvPr/>
        </p:nvSpPr>
        <p:spPr>
          <a:xfrm>
            <a:off x="-2388" y="1982078"/>
            <a:ext cx="9137561" cy="1609571"/>
          </a:xfrm>
          <a:custGeom>
            <a:avLst/>
            <a:gdLst>
              <a:gd name="connsiteX0" fmla="*/ 0 w 9170126"/>
              <a:gd name="connsiteY0" fmla="*/ 2011680 h 2011680"/>
              <a:gd name="connsiteX1" fmla="*/ 3187337 w 9170126"/>
              <a:gd name="connsiteY1" fmla="*/ 78377 h 2011680"/>
              <a:gd name="connsiteX2" fmla="*/ 6544492 w 9170126"/>
              <a:gd name="connsiteY2" fmla="*/ 0 h 2011680"/>
              <a:gd name="connsiteX3" fmla="*/ 9170126 w 9170126"/>
              <a:gd name="connsiteY3" fmla="*/ 757645 h 2011680"/>
              <a:gd name="connsiteX0-1" fmla="*/ 0 w 9170126"/>
              <a:gd name="connsiteY0-2" fmla="*/ 2141544 h 2141544"/>
              <a:gd name="connsiteX1-3" fmla="*/ 3187337 w 9170126"/>
              <a:gd name="connsiteY1-4" fmla="*/ 208241 h 2141544"/>
              <a:gd name="connsiteX2-5" fmla="*/ 6544492 w 9170126"/>
              <a:gd name="connsiteY2-6" fmla="*/ 129864 h 2141544"/>
              <a:gd name="connsiteX3-7" fmla="*/ 9170126 w 9170126"/>
              <a:gd name="connsiteY3-8" fmla="*/ 887509 h 2141544"/>
              <a:gd name="connsiteX0-9" fmla="*/ 0 w 9170126"/>
              <a:gd name="connsiteY0-10" fmla="*/ 2141544 h 2141544"/>
              <a:gd name="connsiteX1-11" fmla="*/ 3187337 w 9170126"/>
              <a:gd name="connsiteY1-12" fmla="*/ 208241 h 2141544"/>
              <a:gd name="connsiteX2-13" fmla="*/ 6544492 w 9170126"/>
              <a:gd name="connsiteY2-14" fmla="*/ 129864 h 2141544"/>
              <a:gd name="connsiteX3-15" fmla="*/ 9170126 w 9170126"/>
              <a:gd name="connsiteY3-16" fmla="*/ 887509 h 2141544"/>
              <a:gd name="connsiteX0-17" fmla="*/ 0 w 9170126"/>
              <a:gd name="connsiteY0-18" fmla="*/ 2141544 h 2141544"/>
              <a:gd name="connsiteX1-19" fmla="*/ 3187337 w 9170126"/>
              <a:gd name="connsiteY1-20" fmla="*/ 208241 h 2141544"/>
              <a:gd name="connsiteX2-21" fmla="*/ 6544492 w 9170126"/>
              <a:gd name="connsiteY2-22" fmla="*/ 129864 h 2141544"/>
              <a:gd name="connsiteX3-23" fmla="*/ 9170126 w 9170126"/>
              <a:gd name="connsiteY3-24" fmla="*/ 887509 h 2141544"/>
              <a:gd name="connsiteX0-25" fmla="*/ 0 w 9170126"/>
              <a:gd name="connsiteY0-26" fmla="*/ 2141544 h 2141544"/>
              <a:gd name="connsiteX1-27" fmla="*/ 3187337 w 9170126"/>
              <a:gd name="connsiteY1-28" fmla="*/ 208241 h 2141544"/>
              <a:gd name="connsiteX2-29" fmla="*/ 6544492 w 9170126"/>
              <a:gd name="connsiteY2-30" fmla="*/ 129864 h 2141544"/>
              <a:gd name="connsiteX3-31" fmla="*/ 9170126 w 9170126"/>
              <a:gd name="connsiteY3-32" fmla="*/ 887509 h 2141544"/>
              <a:gd name="connsiteX0-33" fmla="*/ 0 w 9170126"/>
              <a:gd name="connsiteY0-34" fmla="*/ 2141544 h 2141544"/>
              <a:gd name="connsiteX1-35" fmla="*/ 3187337 w 9170126"/>
              <a:gd name="connsiteY1-36" fmla="*/ 208241 h 2141544"/>
              <a:gd name="connsiteX2-37" fmla="*/ 6544492 w 9170126"/>
              <a:gd name="connsiteY2-38" fmla="*/ 129864 h 2141544"/>
              <a:gd name="connsiteX3-39" fmla="*/ 9170126 w 9170126"/>
              <a:gd name="connsiteY3-40" fmla="*/ 887509 h 2141544"/>
              <a:gd name="connsiteX0-41" fmla="*/ 0 w 9170126"/>
              <a:gd name="connsiteY0-42" fmla="*/ 2141544 h 2141544"/>
              <a:gd name="connsiteX1-43" fmla="*/ 3187337 w 9170126"/>
              <a:gd name="connsiteY1-44" fmla="*/ 208241 h 2141544"/>
              <a:gd name="connsiteX2-45" fmla="*/ 6544492 w 9170126"/>
              <a:gd name="connsiteY2-46" fmla="*/ 129864 h 2141544"/>
              <a:gd name="connsiteX3-47" fmla="*/ 9170126 w 9170126"/>
              <a:gd name="connsiteY3-48" fmla="*/ 887509 h 2141544"/>
              <a:gd name="connsiteX0-49" fmla="*/ 0 w 9170126"/>
              <a:gd name="connsiteY0-50" fmla="*/ 2141544 h 2141544"/>
              <a:gd name="connsiteX1-51" fmla="*/ 3187337 w 9170126"/>
              <a:gd name="connsiteY1-52" fmla="*/ 208241 h 2141544"/>
              <a:gd name="connsiteX2-53" fmla="*/ 6544492 w 9170126"/>
              <a:gd name="connsiteY2-54" fmla="*/ 129864 h 2141544"/>
              <a:gd name="connsiteX3-55" fmla="*/ 9170126 w 9170126"/>
              <a:gd name="connsiteY3-56" fmla="*/ 887509 h 2141544"/>
              <a:gd name="connsiteX0-57" fmla="*/ 0 w 9170126"/>
              <a:gd name="connsiteY0-58" fmla="*/ 2170260 h 2170260"/>
              <a:gd name="connsiteX1-59" fmla="*/ 3187337 w 9170126"/>
              <a:gd name="connsiteY1-60" fmla="*/ 236957 h 2170260"/>
              <a:gd name="connsiteX2-61" fmla="*/ 6531429 w 9170126"/>
              <a:gd name="connsiteY2-62" fmla="*/ 106328 h 2170260"/>
              <a:gd name="connsiteX3-63" fmla="*/ 9170126 w 9170126"/>
              <a:gd name="connsiteY3-64" fmla="*/ 916225 h 2170260"/>
              <a:gd name="connsiteX0-65" fmla="*/ 0 w 9170126"/>
              <a:gd name="connsiteY0-66" fmla="*/ 2155389 h 2155389"/>
              <a:gd name="connsiteX1-67" fmla="*/ 3187337 w 9170126"/>
              <a:gd name="connsiteY1-68" fmla="*/ 222086 h 2155389"/>
              <a:gd name="connsiteX2-69" fmla="*/ 6531429 w 9170126"/>
              <a:gd name="connsiteY2-70" fmla="*/ 91457 h 2155389"/>
              <a:gd name="connsiteX3-71" fmla="*/ 9170126 w 9170126"/>
              <a:gd name="connsiteY3-72" fmla="*/ 901354 h 2155389"/>
              <a:gd name="connsiteX0-73" fmla="*/ 0 w 9170126"/>
              <a:gd name="connsiteY0-74" fmla="*/ 2127427 h 2127427"/>
              <a:gd name="connsiteX1-75" fmla="*/ 2834640 w 9170126"/>
              <a:gd name="connsiteY1-76" fmla="*/ 285564 h 2127427"/>
              <a:gd name="connsiteX2-77" fmla="*/ 6531429 w 9170126"/>
              <a:gd name="connsiteY2-78" fmla="*/ 63495 h 2127427"/>
              <a:gd name="connsiteX3-79" fmla="*/ 9170126 w 9170126"/>
              <a:gd name="connsiteY3-80" fmla="*/ 873392 h 2127427"/>
              <a:gd name="connsiteX0-81" fmla="*/ 0 w 9170126"/>
              <a:gd name="connsiteY0-82" fmla="*/ 2127427 h 2127427"/>
              <a:gd name="connsiteX1-83" fmla="*/ 2834640 w 9170126"/>
              <a:gd name="connsiteY1-84" fmla="*/ 285564 h 2127427"/>
              <a:gd name="connsiteX2-85" fmla="*/ 6531429 w 9170126"/>
              <a:gd name="connsiteY2-86" fmla="*/ 63495 h 2127427"/>
              <a:gd name="connsiteX3-87" fmla="*/ 9170126 w 9170126"/>
              <a:gd name="connsiteY3-88" fmla="*/ 873392 h 2127427"/>
              <a:gd name="connsiteX0-89" fmla="*/ 0 w 9170126"/>
              <a:gd name="connsiteY0-90" fmla="*/ 2127427 h 2127427"/>
              <a:gd name="connsiteX1-91" fmla="*/ 2834640 w 9170126"/>
              <a:gd name="connsiteY1-92" fmla="*/ 285564 h 2127427"/>
              <a:gd name="connsiteX2-93" fmla="*/ 6531429 w 9170126"/>
              <a:gd name="connsiteY2-94" fmla="*/ 63495 h 2127427"/>
              <a:gd name="connsiteX3-95" fmla="*/ 9170126 w 9170126"/>
              <a:gd name="connsiteY3-96" fmla="*/ 873392 h 2127427"/>
            </a:gdLst>
            <a:ahLst/>
            <a:cxnLst>
              <a:cxn ang="0">
                <a:pos x="connsiteX0-1" y="connsiteY0-2"/>
              </a:cxn>
              <a:cxn ang="0">
                <a:pos x="connsiteX1-3" y="connsiteY1-4"/>
              </a:cxn>
              <a:cxn ang="0">
                <a:pos x="connsiteX2-5" y="connsiteY2-6"/>
              </a:cxn>
              <a:cxn ang="0">
                <a:pos x="connsiteX3-7" y="connsiteY3-8"/>
              </a:cxn>
            </a:cxnLst>
            <a:rect l="l" t="t" r="r" b="b"/>
            <a:pathLst>
              <a:path w="9170126" h="2127427">
                <a:moveTo>
                  <a:pt x="0" y="2127427"/>
                </a:moveTo>
                <a:cubicBezTo>
                  <a:pt x="291737" y="1757313"/>
                  <a:pt x="1746069" y="629553"/>
                  <a:pt x="2834640" y="285564"/>
                </a:cubicBezTo>
                <a:cubicBezTo>
                  <a:pt x="3923211" y="-58425"/>
                  <a:pt x="5475515" y="-34476"/>
                  <a:pt x="6531429" y="63495"/>
                </a:cubicBezTo>
                <a:cubicBezTo>
                  <a:pt x="7587343" y="161466"/>
                  <a:pt x="8477795" y="516341"/>
                  <a:pt x="9170126" y="873392"/>
                </a:cubicBezTo>
              </a:path>
            </a:pathLst>
          </a:custGeom>
          <a:noFill/>
          <a:ln w="9525" cap="flat" cmpd="sng" algn="ctr">
            <a:solidFill>
              <a:sysClr val="window" lastClr="FFFFFF">
                <a:lumMod val="50000"/>
              </a:sysClr>
            </a:solidFill>
            <a:prstDash val="sysDot"/>
            <a:miter lim="800000"/>
          </a:ln>
          <a:effectLst/>
        </p:spPr>
        <p:txBody>
          <a:bodyPr rtlCol="0" anchor="ctr"/>
          <a:lstStyle/>
          <a:p>
            <a:pPr algn="ctr" defTabSz="685800" eaLnBrk="0" fontAlgn="base" hangingPunct="0">
              <a:spcBef>
                <a:spcPct val="0"/>
              </a:spcBef>
              <a:spcAft>
                <a:spcPct val="0"/>
              </a:spcAft>
              <a:defRPr/>
            </a:pPr>
            <a:endParaRPr lang="zh-CN" altLang="en-US" sz="1350" kern="0">
              <a:solidFill>
                <a:srgbClr val="1F497D"/>
              </a:solidFill>
              <a:latin typeface="Calibri" panose="020F0502020204030204"/>
              <a:ea typeface="宋体" pitchFamily="2" charset="-122"/>
            </a:endParaRPr>
          </a:p>
        </p:txBody>
      </p:sp>
      <p:sp>
        <p:nvSpPr>
          <p:cNvPr id="18" name="椭圆 17"/>
          <p:cNvSpPr/>
          <p:nvPr/>
        </p:nvSpPr>
        <p:spPr>
          <a:xfrm>
            <a:off x="2862508" y="1848148"/>
            <a:ext cx="644064" cy="644064"/>
          </a:xfrm>
          <a:prstGeom prst="ellipse">
            <a:avLst/>
          </a:prstGeom>
          <a:blipFill>
            <a:blip r:embed="rId2" cstate="print">
              <a:extLst>
                <a:ext uri="{28A0092B-C50C-407E-A947-70E740481C1C}">
                  <a14:useLocalDpi xmlns:a14="http://schemas.microsoft.com/office/drawing/2010/main" val="0"/>
                </a:ext>
              </a:extLst>
            </a:blip>
            <a:stretch>
              <a:fillRect/>
            </a:stretch>
          </a:blipFill>
          <a:ln>
            <a:noFill/>
          </a:ln>
          <a:effectLst>
            <a:outerShdw blurRad="50800" dist="38100" dir="8100000" algn="tr" rotWithShape="0">
              <a:prstClr val="black">
                <a:alpha val="40000"/>
              </a:prstClr>
            </a:outerShdw>
          </a:effectLst>
        </p:spPr>
        <p:txBody>
          <a:bodyPr anchor="ctr"/>
          <a:lstStyle/>
          <a:p>
            <a:pPr algn="ctr" fontAlgn="base">
              <a:spcBef>
                <a:spcPct val="0"/>
              </a:spcBef>
              <a:spcAft>
                <a:spcPct val="0"/>
              </a:spcAft>
            </a:pPr>
            <a:endParaRPr lang="zh-CN" altLang="en-US" sz="1350">
              <a:solidFill>
                <a:srgbClr val="1F497D"/>
              </a:solidFill>
              <a:latin typeface="Arial Narrow" panose="020B07060202020A0204" pitchFamily="34" charset="0"/>
              <a:ea typeface="微软雅黑" panose="020B0503020204020204" charset="-122"/>
            </a:endParaRPr>
          </a:p>
        </p:txBody>
      </p:sp>
      <p:sp>
        <p:nvSpPr>
          <p:cNvPr id="19" name="椭圆 18"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p:nvPr/>
        </p:nvSpPr>
        <p:spPr>
          <a:xfrm>
            <a:off x="344332" y="2961602"/>
            <a:ext cx="503054" cy="503054"/>
          </a:xfrm>
          <a:prstGeom prst="ellipse">
            <a:avLst/>
          </a:prstGeom>
          <a:solidFill>
            <a:schemeClr val="accent1">
              <a:lumMod val="100000"/>
            </a:schemeClr>
          </a:solidFill>
          <a:ln w="12700" cap="flat" cmpd="sng" algn="ctr">
            <a:noFill/>
            <a:prstDash val="solid"/>
            <a:miter lim="800000"/>
          </a:ln>
          <a:effectLst>
            <a:outerShdw blurRad="50800" dist="38100" dir="8100000" algn="tr" rotWithShape="0">
              <a:prstClr val="black">
                <a:alpha val="40000"/>
              </a:prstClr>
            </a:outerShdw>
          </a:effectLst>
        </p:spPr>
        <p:txBody>
          <a:bodyPr lIns="0" rIns="0" anchor="ctr"/>
          <a:lstStyle/>
          <a:p>
            <a:pPr algn="ctr" defTabSz="685800" fontAlgn="base">
              <a:spcBef>
                <a:spcPct val="0"/>
              </a:spcBef>
              <a:spcAft>
                <a:spcPct val="0"/>
              </a:spcAft>
              <a:defRPr/>
            </a:pPr>
            <a:endParaRPr lang="zh-CN" altLang="en-US" sz="1350" b="1" kern="0">
              <a:solidFill>
                <a:srgbClr val="1F497D"/>
              </a:solidFill>
              <a:latin typeface="Calibri" panose="020F0502020204030204"/>
              <a:ea typeface="宋体" pitchFamily="2" charset="-122"/>
            </a:endParaRPr>
          </a:p>
        </p:txBody>
      </p:sp>
      <p:sp>
        <p:nvSpPr>
          <p:cNvPr id="20" name="椭圆 19"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p:nvPr/>
        </p:nvSpPr>
        <p:spPr>
          <a:xfrm>
            <a:off x="5493848" y="3332684"/>
            <a:ext cx="410556" cy="410556"/>
          </a:xfrm>
          <a:prstGeom prst="ellipse">
            <a:avLst/>
          </a:prstGeom>
          <a:solidFill>
            <a:schemeClr val="accent1">
              <a:lumMod val="100000"/>
            </a:schemeClr>
          </a:solidFill>
          <a:ln w="12700" cap="flat" cmpd="sng" algn="ctr">
            <a:noFill/>
            <a:prstDash val="solid"/>
            <a:miter lim="800000"/>
          </a:ln>
          <a:effectLst>
            <a:outerShdw blurRad="50800" dist="38100" dir="8100000" algn="tr" rotWithShape="0">
              <a:prstClr val="black">
                <a:alpha val="40000"/>
              </a:prst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fontAlgn="base">
              <a:spcBef>
                <a:spcPct val="0"/>
              </a:spcBef>
              <a:spcAft>
                <a:spcPct val="0"/>
              </a:spcAft>
              <a:defRPr/>
            </a:pPr>
            <a:endParaRPr lang="zh-CN" altLang="en-US" sz="1350" kern="0">
              <a:solidFill>
                <a:srgbClr val="1F497D"/>
              </a:solidFill>
              <a:latin typeface="Calibri" panose="020F0502020204030204"/>
              <a:ea typeface="宋体" pitchFamily="2" charset="-122"/>
            </a:endParaRPr>
          </a:p>
        </p:txBody>
      </p:sp>
      <p:sp>
        <p:nvSpPr>
          <p:cNvPr id="21" name="椭圆 20"/>
          <p:cNvSpPr/>
          <p:nvPr/>
        </p:nvSpPr>
        <p:spPr>
          <a:xfrm>
            <a:off x="8510504" y="2411948"/>
            <a:ext cx="539040" cy="539040"/>
          </a:xfrm>
          <a:prstGeom prst="ellipse">
            <a:avLst/>
          </a:prstGeom>
          <a:blipFill>
            <a:blip r:embed="rId3" cstate="print">
              <a:extLst>
                <a:ext uri="{28A0092B-C50C-407E-A947-70E740481C1C}">
                  <a14:useLocalDpi xmlns:a14="http://schemas.microsoft.com/office/drawing/2010/main" val="0"/>
                </a:ext>
              </a:extLst>
            </a:blip>
            <a:stretch>
              <a:fillRect/>
            </a:stretch>
          </a:blipFill>
          <a:ln>
            <a:noFill/>
          </a:ln>
          <a:effectLst>
            <a:outerShdw blurRad="50800" dist="38100" dir="8100000" algn="tr" rotWithShape="0">
              <a:prstClr val="black">
                <a:alpha val="40000"/>
              </a:prstClr>
            </a:outerShdw>
          </a:effectLst>
        </p:spPr>
        <p:txBody>
          <a:bodyPr anchor="ctr"/>
          <a:lstStyle/>
          <a:p>
            <a:pPr algn="ctr" fontAlgn="base">
              <a:spcBef>
                <a:spcPct val="0"/>
              </a:spcBef>
              <a:spcAft>
                <a:spcPct val="0"/>
              </a:spcAft>
            </a:pPr>
            <a:endParaRPr lang="zh-CN" altLang="en-US" sz="1350">
              <a:solidFill>
                <a:srgbClr val="1F497D"/>
              </a:solidFill>
              <a:latin typeface="Arial Narrow" panose="020B07060202020A0204" pitchFamily="34" charset="0"/>
              <a:ea typeface="微软雅黑" panose="020B0503020204020204" charset="-122"/>
            </a:endParaRPr>
          </a:p>
        </p:txBody>
      </p:sp>
      <p:sp>
        <p:nvSpPr>
          <p:cNvPr id="22" name="椭圆 21"/>
          <p:cNvSpPr/>
          <p:nvPr/>
        </p:nvSpPr>
        <p:spPr>
          <a:xfrm>
            <a:off x="6238152" y="1575030"/>
            <a:ext cx="917279" cy="917279"/>
          </a:xfrm>
          <a:prstGeom prst="ellipse">
            <a:avLst/>
          </a:prstGeom>
          <a:blipFill>
            <a:blip r:embed="rId4" cstate="print">
              <a:extLst>
                <a:ext uri="{28A0092B-C50C-407E-A947-70E740481C1C}">
                  <a14:useLocalDpi xmlns:a14="http://schemas.microsoft.com/office/drawing/2010/main" val="0"/>
                </a:ext>
              </a:extLst>
            </a:blip>
            <a:stretch>
              <a:fillRect/>
            </a:stretch>
          </a:blipFill>
          <a:ln>
            <a:noFill/>
          </a:ln>
          <a:effectLst>
            <a:outerShdw blurRad="50800" dist="38100" dir="8100000" algn="tr" rotWithShape="0">
              <a:prstClr val="black">
                <a:alpha val="40000"/>
              </a:prstClr>
            </a:outerShdw>
          </a:effectLst>
        </p:spPr>
        <p:txBody>
          <a:bodyPr anchor="ctr"/>
          <a:lstStyle/>
          <a:p>
            <a:pPr algn="ctr" fontAlgn="base">
              <a:spcBef>
                <a:spcPct val="0"/>
              </a:spcBef>
              <a:spcAft>
                <a:spcPct val="0"/>
              </a:spcAft>
            </a:pPr>
            <a:endParaRPr lang="zh-CN" altLang="en-US" sz="1350">
              <a:solidFill>
                <a:srgbClr val="1F497D"/>
              </a:solidFill>
              <a:latin typeface="Arial Narrow" panose="020B07060202020A0204" pitchFamily="34" charset="0"/>
              <a:ea typeface="微软雅黑" panose="020B0503020204020204" charset="-122"/>
            </a:endParaRPr>
          </a:p>
        </p:txBody>
      </p:sp>
      <p:grpSp>
        <p:nvGrpSpPr>
          <p:cNvPr id="23" name="组合 31"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GrpSpPr/>
          <p:nvPr/>
        </p:nvGrpSpPr>
        <p:grpSpPr bwMode="auto">
          <a:xfrm>
            <a:off x="5599900" y="3458640"/>
            <a:ext cx="176225" cy="169104"/>
            <a:chOff x="0" y="0"/>
            <a:chExt cx="2438400" cy="2332038"/>
          </a:xfrm>
          <a:solidFill>
            <a:srgbClr val="F2EBE3"/>
          </a:solidFill>
          <a:effectLst>
            <a:outerShdw blurRad="50800" dist="38100" dir="2700000" algn="tl" rotWithShape="0">
              <a:prstClr val="black">
                <a:alpha val="40000"/>
              </a:prstClr>
            </a:outerShdw>
          </a:effectLst>
        </p:grpSpPr>
        <p:sp>
          <p:nvSpPr>
            <p:cNvPr id="24" name="Freeform 25"/>
            <p:cNvSpPr>
              <a:spLocks noChangeArrowheads="1"/>
            </p:cNvSpPr>
            <p:nvPr/>
          </p:nvSpPr>
          <p:spPr bwMode="auto">
            <a:xfrm>
              <a:off x="893763" y="1676400"/>
              <a:ext cx="655638" cy="655638"/>
            </a:xfrm>
            <a:custGeom>
              <a:avLst/>
              <a:gdLst>
                <a:gd name="T0" fmla="*/ 206 w 413"/>
                <a:gd name="T1" fmla="*/ 413 h 413"/>
                <a:gd name="T2" fmla="*/ 0 w 413"/>
                <a:gd name="T3" fmla="*/ 0 h 413"/>
                <a:gd name="T4" fmla="*/ 413 w 413"/>
                <a:gd name="T5" fmla="*/ 0 h 413"/>
                <a:gd name="T6" fmla="*/ 206 w 413"/>
                <a:gd name="T7" fmla="*/ 413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fontAlgn="base">
                <a:spcBef>
                  <a:spcPct val="0"/>
                </a:spcBef>
                <a:spcAft>
                  <a:spcPct val="0"/>
                </a:spcAft>
              </a:pPr>
              <a:endParaRPr lang="zh-CN" altLang="zh-CN" sz="1350">
                <a:solidFill>
                  <a:srgbClr val="1F497D"/>
                </a:solidFill>
                <a:latin typeface="Calibri" panose="020F0502020204030204" pitchFamily="34" charset="0"/>
                <a:ea typeface="宋体" pitchFamily="2" charset="-122"/>
                <a:sym typeface="宋体" pitchFamily="2" charset="-122"/>
              </a:endParaRPr>
            </a:p>
          </p:txBody>
        </p:sp>
        <p:sp>
          <p:nvSpPr>
            <p:cNvPr id="25" name="任意多边形 33"/>
            <p:cNvSpPr>
              <a:spLocks noChangeArrowheads="1"/>
            </p:cNvSpPr>
            <p:nvPr/>
          </p:nvSpPr>
          <p:spPr bwMode="auto">
            <a:xfrm>
              <a:off x="0" y="0"/>
              <a:ext cx="2438400" cy="1774825"/>
            </a:xfrm>
            <a:custGeom>
              <a:avLst/>
              <a:gdLst>
                <a:gd name="T0" fmla="*/ 290196 w 2438400"/>
                <a:gd name="T1" fmla="*/ 0 h 1774825"/>
                <a:gd name="T2" fmla="*/ 2151973 w 2438400"/>
                <a:gd name="T3" fmla="*/ 0 h 1774825"/>
                <a:gd name="T4" fmla="*/ 2438400 w 2438400"/>
                <a:gd name="T5" fmla="*/ 286384 h 1774825"/>
                <a:gd name="T6" fmla="*/ 2438400 w 2438400"/>
                <a:gd name="T7" fmla="*/ 1484673 h 1774825"/>
                <a:gd name="T8" fmla="*/ 2151973 w 2438400"/>
                <a:gd name="T9" fmla="*/ 1774825 h 1774825"/>
                <a:gd name="T10" fmla="*/ 290196 w 2438400"/>
                <a:gd name="T11" fmla="*/ 1774825 h 1774825"/>
                <a:gd name="T12" fmla="*/ 0 w 2438400"/>
                <a:gd name="T13" fmla="*/ 1484673 h 1774825"/>
                <a:gd name="T14" fmla="*/ 0 w 2438400"/>
                <a:gd name="T15" fmla="*/ 286384 h 1774825"/>
                <a:gd name="T16" fmla="*/ 290196 w 2438400"/>
                <a:gd name="T17" fmla="*/ 0 h 1774825"/>
                <a:gd name="T18" fmla="*/ 471488 w 2438400"/>
                <a:gd name="T19" fmla="*/ 425450 h 1774825"/>
                <a:gd name="T20" fmla="*/ 471488 w 2438400"/>
                <a:gd name="T21" fmla="*/ 598488 h 1774825"/>
                <a:gd name="T22" fmla="*/ 1971676 w 2438400"/>
                <a:gd name="T23" fmla="*/ 598488 h 1774825"/>
                <a:gd name="T24" fmla="*/ 1971676 w 2438400"/>
                <a:gd name="T25" fmla="*/ 425450 h 1774825"/>
                <a:gd name="T26" fmla="*/ 471488 w 2438400"/>
                <a:gd name="T27" fmla="*/ 425450 h 1774825"/>
                <a:gd name="T28" fmla="*/ 471488 w 2438400"/>
                <a:gd name="T29" fmla="*/ 801688 h 1774825"/>
                <a:gd name="T30" fmla="*/ 471488 w 2438400"/>
                <a:gd name="T31" fmla="*/ 971551 h 1774825"/>
                <a:gd name="T32" fmla="*/ 1971676 w 2438400"/>
                <a:gd name="T33" fmla="*/ 971551 h 1774825"/>
                <a:gd name="T34" fmla="*/ 1971676 w 2438400"/>
                <a:gd name="T35" fmla="*/ 801688 h 1774825"/>
                <a:gd name="T36" fmla="*/ 471488 w 2438400"/>
                <a:gd name="T37" fmla="*/ 801688 h 1774825"/>
                <a:gd name="T38" fmla="*/ 471488 w 2438400"/>
                <a:gd name="T39" fmla="*/ 1174750 h 1774825"/>
                <a:gd name="T40" fmla="*/ 471488 w 2438400"/>
                <a:gd name="T41" fmla="*/ 1347788 h 1774825"/>
                <a:gd name="T42" fmla="*/ 1971676 w 2438400"/>
                <a:gd name="T43" fmla="*/ 1347788 h 1774825"/>
                <a:gd name="T44" fmla="*/ 1971676 w 2438400"/>
                <a:gd name="T45" fmla="*/ 1174750 h 1774825"/>
                <a:gd name="T46" fmla="*/ 471488 w 2438400"/>
                <a:gd name="T47" fmla="*/ 1174750 h 17748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38400"/>
                <a:gd name="T73" fmla="*/ 0 h 1774825"/>
                <a:gd name="T74" fmla="*/ 2438400 w 2438400"/>
                <a:gd name="T75" fmla="*/ 1774825 h 17748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fontAlgn="base">
                <a:spcBef>
                  <a:spcPct val="0"/>
                </a:spcBef>
                <a:spcAft>
                  <a:spcPct val="0"/>
                </a:spcAft>
              </a:pPr>
              <a:endParaRPr lang="zh-CN" altLang="zh-CN" sz="1350">
                <a:solidFill>
                  <a:srgbClr val="1F497D"/>
                </a:solidFill>
                <a:latin typeface="Calibri" panose="020F0502020204030204" pitchFamily="34" charset="0"/>
                <a:ea typeface="宋体" pitchFamily="2" charset="-122"/>
                <a:sym typeface="宋体" pitchFamily="2" charset="-122"/>
              </a:endParaRPr>
            </a:p>
          </p:txBody>
        </p:sp>
      </p:grpSp>
      <p:grpSp>
        <p:nvGrpSpPr>
          <p:cNvPr id="26" name="组合 41"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GrpSpPr/>
          <p:nvPr/>
        </p:nvGrpSpPr>
        <p:grpSpPr bwMode="auto">
          <a:xfrm>
            <a:off x="504226" y="3104711"/>
            <a:ext cx="186749" cy="209228"/>
            <a:chOff x="0" y="0"/>
            <a:chExt cx="402656" cy="450303"/>
          </a:xfrm>
          <a:solidFill>
            <a:srgbClr val="F2EBE3"/>
          </a:solidFill>
          <a:effectLst>
            <a:outerShdw blurRad="50800" dist="38100" dir="2700000" algn="tl" rotWithShape="0">
              <a:prstClr val="black">
                <a:alpha val="40000"/>
              </a:prstClr>
            </a:outerShdw>
          </a:effectLst>
        </p:grpSpPr>
        <p:sp>
          <p:nvSpPr>
            <p:cNvPr id="27" name="Freeform 108"/>
            <p:cNvSpPr>
              <a:spLocks noEditPoints="1" noChangeArrowheads="1"/>
            </p:cNvSpPr>
            <p:nvPr/>
          </p:nvSpPr>
          <p:spPr bwMode="auto">
            <a:xfrm>
              <a:off x="69134" y="167228"/>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fontAlgn="base">
                <a:spcBef>
                  <a:spcPct val="0"/>
                </a:spcBef>
                <a:spcAft>
                  <a:spcPct val="0"/>
                </a:spcAft>
              </a:pPr>
              <a:endParaRPr lang="zh-CN" altLang="zh-CN" sz="1350">
                <a:solidFill>
                  <a:srgbClr val="1F497D"/>
                </a:solidFill>
                <a:latin typeface="Calibri" panose="020F0502020204030204" pitchFamily="34" charset="0"/>
                <a:ea typeface="宋体" pitchFamily="2" charset="-122"/>
                <a:sym typeface="宋体" pitchFamily="2" charset="-122"/>
              </a:endParaRPr>
            </a:p>
          </p:txBody>
        </p:sp>
        <p:sp>
          <p:nvSpPr>
            <p:cNvPr id="28" name="Freeform 109"/>
            <p:cNvSpPr>
              <a:spLocks noEditPoints="1" noChangeArrowheads="1"/>
            </p:cNvSpPr>
            <p:nvPr/>
          </p:nvSpPr>
          <p:spPr bwMode="auto">
            <a:xfrm>
              <a:off x="197125" y="129859"/>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fontAlgn="base">
                <a:spcBef>
                  <a:spcPct val="0"/>
                </a:spcBef>
                <a:spcAft>
                  <a:spcPct val="0"/>
                </a:spcAft>
              </a:pPr>
              <a:endParaRPr lang="zh-CN" altLang="zh-CN" sz="1350">
                <a:solidFill>
                  <a:srgbClr val="1F497D"/>
                </a:solidFill>
                <a:latin typeface="Calibri" panose="020F0502020204030204" pitchFamily="34" charset="0"/>
                <a:ea typeface="宋体" pitchFamily="2" charset="-122"/>
                <a:sym typeface="宋体" pitchFamily="2" charset="-122"/>
              </a:endParaRPr>
            </a:p>
          </p:txBody>
        </p:sp>
        <p:sp>
          <p:nvSpPr>
            <p:cNvPr id="29" name="Freeform 110"/>
            <p:cNvSpPr>
              <a:spLocks noEditPoints="1" noChangeArrowheads="1"/>
            </p:cNvSpPr>
            <p:nvPr/>
          </p:nvSpPr>
          <p:spPr bwMode="auto">
            <a:xfrm>
              <a:off x="82213" y="181242"/>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fontAlgn="base">
                <a:spcBef>
                  <a:spcPct val="0"/>
                </a:spcBef>
                <a:spcAft>
                  <a:spcPct val="0"/>
                </a:spcAft>
              </a:pPr>
              <a:endParaRPr lang="zh-CN" altLang="zh-CN" sz="1350">
                <a:solidFill>
                  <a:srgbClr val="1F497D"/>
                </a:solidFill>
                <a:latin typeface="Calibri" panose="020F0502020204030204" pitchFamily="34" charset="0"/>
                <a:ea typeface="宋体" pitchFamily="2" charset="-122"/>
                <a:sym typeface="宋体" pitchFamily="2" charset="-122"/>
              </a:endParaRPr>
            </a:p>
          </p:txBody>
        </p:sp>
        <p:sp>
          <p:nvSpPr>
            <p:cNvPr id="30" name="Freeform 111"/>
            <p:cNvSpPr>
              <a:spLocks noEditPoints="1" noChangeArrowheads="1"/>
            </p:cNvSpPr>
            <p:nvPr/>
          </p:nvSpPr>
          <p:spPr bwMode="auto">
            <a:xfrm>
              <a:off x="172834" y="105568"/>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fontAlgn="base">
                <a:spcBef>
                  <a:spcPct val="0"/>
                </a:spcBef>
                <a:spcAft>
                  <a:spcPct val="0"/>
                </a:spcAft>
              </a:pPr>
              <a:endParaRPr lang="zh-CN" altLang="zh-CN" sz="1350">
                <a:solidFill>
                  <a:srgbClr val="1F497D"/>
                </a:solidFill>
                <a:latin typeface="Calibri" panose="020F0502020204030204" pitchFamily="34" charset="0"/>
                <a:ea typeface="宋体" pitchFamily="2" charset="-122"/>
                <a:sym typeface="宋体" pitchFamily="2" charset="-122"/>
              </a:endParaRPr>
            </a:p>
          </p:txBody>
        </p:sp>
        <p:sp>
          <p:nvSpPr>
            <p:cNvPr id="31" name="Freeform 112"/>
            <p:cNvSpPr>
              <a:spLocks noEditPoints="1" noChangeArrowheads="1"/>
            </p:cNvSpPr>
            <p:nvPr/>
          </p:nvSpPr>
          <p:spPr bwMode="auto">
            <a:xfrm>
              <a:off x="0" y="0"/>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pPr fontAlgn="base">
                <a:spcBef>
                  <a:spcPct val="0"/>
                </a:spcBef>
                <a:spcAft>
                  <a:spcPct val="0"/>
                </a:spcAft>
              </a:pPr>
              <a:endParaRPr lang="zh-CN" altLang="zh-CN" sz="1350">
                <a:solidFill>
                  <a:srgbClr val="1F497D"/>
                </a:solidFill>
                <a:latin typeface="Calibri" panose="020F0502020204030204" pitchFamily="34" charset="0"/>
                <a:ea typeface="宋体" pitchFamily="2" charset="-122"/>
                <a:sym typeface="宋体" pitchFamily="2" charset="-122"/>
              </a:endParaRPr>
            </a:p>
          </p:txBody>
        </p:sp>
      </p:grpSp>
      <p:sp>
        <p:nvSpPr>
          <p:cNvPr id="34" name="文本框 33"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nvSpPr>
        <p:spPr>
          <a:xfrm>
            <a:off x="2458403" y="2633186"/>
            <a:ext cx="1452086" cy="195263"/>
          </a:xfrm>
          <a:prstGeom prst="rect">
            <a:avLst/>
          </a:prstGeom>
          <a:noFill/>
          <a:ln w="12700" cap="flat" cmpd="sng" algn="ctr">
            <a:noFill/>
            <a:prstDash val="solid"/>
            <a:miter lim="800000"/>
          </a:ln>
          <a:effectLst>
            <a:outerShdw blurRad="50800" dist="38100" dir="8100000" algn="tr" rotWithShape="0">
              <a:prstClr val="black">
                <a:alpha val="40000"/>
              </a:prstClr>
            </a:outerShdw>
          </a:effectLst>
        </p:spPr>
        <p:txBody>
          <a:bodyPr anchor="ctr"/>
          <a:lstStyle>
            <a:defPPr>
              <a:defRPr lang="zh-CN"/>
            </a:defPPr>
            <a:lvl1pPr algn="ctr">
              <a:defRPr sz="1400">
                <a:solidFill>
                  <a:srgbClr val="F2EBE3"/>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800" fontAlgn="base">
              <a:spcBef>
                <a:spcPct val="0"/>
              </a:spcBef>
              <a:spcAft>
                <a:spcPct val="0"/>
              </a:spcAft>
              <a:defRPr/>
            </a:pPr>
            <a:r>
              <a:rPr lang="en-US" altLang="zh-CN" sz="1500" b="1" kern="0" dirty="0">
                <a:solidFill>
                  <a:schemeClr val="accent1">
                    <a:lumMod val="100000"/>
                  </a:schemeClr>
                </a:solidFill>
                <a:latin typeface="微软雅黑" panose="020B0503020204020204" charset="-122"/>
                <a:ea typeface="微软雅黑" panose="020B0503020204020204" charset="-122"/>
              </a:rPr>
              <a:t>AI and Human Interaction</a:t>
            </a:r>
          </a:p>
        </p:txBody>
      </p:sp>
      <p:sp>
        <p:nvSpPr>
          <p:cNvPr id="35" name="文本框 34"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nvSpPr>
        <p:spPr>
          <a:xfrm>
            <a:off x="1591151" y="2883218"/>
            <a:ext cx="3449003" cy="678263"/>
          </a:xfrm>
          <a:prstGeom prst="rect">
            <a:avLst/>
          </a:prstGeom>
          <a:noFill/>
        </p:spPr>
        <p:txBody>
          <a:bodyPr wrap="square" rtlCol="0">
            <a:spAutoFit/>
          </a:bodyPr>
          <a:lstStyle/>
          <a:p>
            <a:pPr algn="l" fontAlgn="base">
              <a:lnSpc>
                <a:spcPct val="150000"/>
              </a:lnSpc>
              <a:spcBef>
                <a:spcPct val="0"/>
              </a:spcBef>
              <a:spcAft>
                <a:spcPct val="0"/>
              </a:spcAft>
            </a:pPr>
            <a:r>
              <a:rPr lang="en-US" altLang="zh-CN" sz="1350" dirty="0">
                <a:solidFill>
                  <a:schemeClr val="tx1">
                    <a:lumMod val="50000"/>
                    <a:lumOff val="50000"/>
                  </a:schemeClr>
                </a:solidFill>
                <a:latin typeface="Times New Roman Regular" panose="02020603050405020304" charset="0"/>
                <a:ea typeface="宋体" pitchFamily="2" charset="-122"/>
                <a:cs typeface="Times New Roman Regular" panose="02020603050405020304" charset="0"/>
              </a:rPr>
              <a:t>Previous research on AI companions (e.g., Brandtzaeg et al., 2022; Xie and Pentina, 2022).</a:t>
            </a:r>
          </a:p>
        </p:txBody>
      </p:sp>
      <p:sp>
        <p:nvSpPr>
          <p:cNvPr id="36" name="文本框 35"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nvSpPr>
        <p:spPr>
          <a:xfrm>
            <a:off x="4306253" y="811530"/>
            <a:ext cx="1501616" cy="195263"/>
          </a:xfrm>
          <a:prstGeom prst="rect">
            <a:avLst/>
          </a:prstGeom>
          <a:noFill/>
          <a:ln w="12700" cap="flat" cmpd="sng" algn="ctr">
            <a:noFill/>
            <a:prstDash val="solid"/>
            <a:miter lim="800000"/>
          </a:ln>
          <a:effectLst>
            <a:outerShdw blurRad="50800" dist="38100" dir="8100000" algn="tr" rotWithShape="0">
              <a:prstClr val="black">
                <a:alpha val="40000"/>
              </a:prstClr>
            </a:outerShdw>
          </a:effectLst>
        </p:spPr>
        <p:txBody>
          <a:bodyPr anchor="ctr"/>
          <a:lstStyle>
            <a:defPPr>
              <a:defRPr lang="zh-CN"/>
            </a:defPPr>
            <a:lvl1pPr algn="ctr">
              <a:defRPr sz="1400" b="1">
                <a:solidFill>
                  <a:srgbClr val="DD9858"/>
                </a:solidFill>
              </a:defRPr>
            </a:lvl1pPr>
          </a:lstStyle>
          <a:p>
            <a:pPr defTabSz="685800" fontAlgn="base">
              <a:spcBef>
                <a:spcPct val="0"/>
              </a:spcBef>
              <a:spcAft>
                <a:spcPct val="0"/>
              </a:spcAft>
              <a:defRPr/>
            </a:pPr>
            <a:r>
              <a:rPr lang="en-US" altLang="zh-CN" sz="1500" kern="0" dirty="0">
                <a:solidFill>
                  <a:schemeClr val="accent1">
                    <a:lumMod val="100000"/>
                  </a:schemeClr>
                </a:solidFill>
                <a:latin typeface="微软雅黑" panose="020B0503020204020204" charset="-122"/>
                <a:ea typeface="微软雅黑" panose="020B0503020204020204" charset="-122"/>
              </a:rPr>
              <a:t>Implicit Bias in AI</a:t>
            </a:r>
          </a:p>
        </p:txBody>
      </p:sp>
      <p:sp>
        <p:nvSpPr>
          <p:cNvPr id="37" name="文本框 36"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nvSpPr>
        <p:spPr>
          <a:xfrm>
            <a:off x="4100989" y="1054417"/>
            <a:ext cx="2227421" cy="989886"/>
          </a:xfrm>
          <a:prstGeom prst="rect">
            <a:avLst/>
          </a:prstGeom>
          <a:noFill/>
        </p:spPr>
        <p:txBody>
          <a:bodyPr wrap="square" rtlCol="0">
            <a:spAutoFit/>
          </a:bodyPr>
          <a:lstStyle/>
          <a:p>
            <a:pPr algn="l" fontAlgn="base">
              <a:lnSpc>
                <a:spcPct val="150000"/>
              </a:lnSpc>
              <a:spcBef>
                <a:spcPct val="0"/>
              </a:spcBef>
              <a:spcAft>
                <a:spcPct val="0"/>
              </a:spcAft>
            </a:pPr>
            <a:r>
              <a:rPr lang="en-US" altLang="zh-CN" sz="1350" dirty="0">
                <a:solidFill>
                  <a:schemeClr val="tx1">
                    <a:lumMod val="50000"/>
                    <a:lumOff val="50000"/>
                  </a:schemeClr>
                </a:solidFill>
                <a:latin typeface="Times New Roman Regular" panose="02020603050405020304" charset="0"/>
                <a:ea typeface="宋体" pitchFamily="2" charset="-122"/>
                <a:cs typeface="Times New Roman Regular" panose="02020603050405020304" charset="0"/>
              </a:rPr>
              <a:t>Studies focusing on implicit (unintentional) bias in AI (e.g., Bai et al., 2024).</a:t>
            </a:r>
          </a:p>
        </p:txBody>
      </p:sp>
      <p:sp>
        <p:nvSpPr>
          <p:cNvPr id="38" name="文本框 3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nvSpPr>
        <p:spPr>
          <a:xfrm>
            <a:off x="6913722" y="3104674"/>
            <a:ext cx="1419701" cy="195263"/>
          </a:xfrm>
          <a:prstGeom prst="rect">
            <a:avLst/>
          </a:prstGeom>
          <a:noFill/>
          <a:ln w="12700" cap="flat" cmpd="sng" algn="ctr">
            <a:noFill/>
            <a:prstDash val="solid"/>
            <a:miter lim="800000"/>
          </a:ln>
          <a:effectLst>
            <a:outerShdw blurRad="50800" dist="38100" dir="8100000" algn="tr" rotWithShape="0">
              <a:prstClr val="black">
                <a:alpha val="40000"/>
              </a:prstClr>
            </a:outerShdw>
          </a:effectLst>
        </p:spPr>
        <p:txBody>
          <a:bodyPr anchor="ctr"/>
          <a:lstStyle>
            <a:defPPr>
              <a:defRPr lang="zh-CN"/>
            </a:defPPr>
            <a:lvl1pPr algn="ctr">
              <a:defRPr sz="1400" b="1">
                <a:solidFill>
                  <a:srgbClr val="DD9858"/>
                </a:solidFill>
              </a:defRPr>
            </a:lvl1pPr>
          </a:lstStyle>
          <a:p>
            <a:pPr defTabSz="685800" fontAlgn="base">
              <a:spcBef>
                <a:spcPct val="0"/>
              </a:spcBef>
              <a:spcAft>
                <a:spcPct val="0"/>
              </a:spcAft>
              <a:defRPr/>
            </a:pPr>
            <a:r>
              <a:rPr lang="en-US" altLang="zh-CN" sz="1500" kern="0" dirty="0">
                <a:solidFill>
                  <a:schemeClr val="accent1">
                    <a:lumMod val="100000"/>
                  </a:schemeClr>
                </a:solidFill>
                <a:latin typeface="微软雅黑" panose="020B0503020204020204" charset="-122"/>
                <a:ea typeface="微软雅黑" panose="020B0503020204020204" charset="-122"/>
              </a:rPr>
              <a:t>Persona Bias</a:t>
            </a:r>
          </a:p>
        </p:txBody>
      </p:sp>
      <p:sp>
        <p:nvSpPr>
          <p:cNvPr id="39" name="文本框 38"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nvSpPr>
        <p:spPr>
          <a:xfrm>
            <a:off x="6237922" y="3464719"/>
            <a:ext cx="2654618" cy="825341"/>
          </a:xfrm>
          <a:prstGeom prst="rect">
            <a:avLst/>
          </a:prstGeom>
          <a:noFill/>
        </p:spPr>
        <p:txBody>
          <a:bodyPr wrap="square" rtlCol="0">
            <a:noAutofit/>
          </a:bodyPr>
          <a:lstStyle/>
          <a:p>
            <a:pPr algn="l" fontAlgn="base">
              <a:lnSpc>
                <a:spcPct val="150000"/>
              </a:lnSpc>
              <a:buClrTx/>
              <a:buSzTx/>
              <a:buFontTx/>
            </a:pPr>
            <a:r>
              <a:rPr lang="en-US" altLang="zh-CN" sz="1350" dirty="0">
                <a:solidFill>
                  <a:schemeClr val="tx1">
                    <a:lumMod val="50000"/>
                    <a:lumOff val="50000"/>
                  </a:schemeClr>
                </a:solidFill>
                <a:latin typeface="Times New Roman Regular" panose="02020603050405020304" charset="0"/>
                <a:ea typeface="宋体" pitchFamily="2" charset="-122"/>
                <a:cs typeface="Times New Roman Regular" panose="02020603050405020304" charset="0"/>
              </a:rPr>
              <a:t>How AI personas (gender, ethnicity) influence the model’s responses (e.g., Cheng et al., 2023).</a:t>
            </a:r>
          </a:p>
        </p:txBody>
      </p:sp>
      <p:sp>
        <p:nvSpPr>
          <p:cNvPr id="10" name="文本框 9"/>
          <p:cNvSpPr txBox="1"/>
          <p:nvPr/>
        </p:nvSpPr>
        <p:spPr>
          <a:xfrm>
            <a:off x="660559" y="169069"/>
            <a:ext cx="1834039" cy="323165"/>
          </a:xfrm>
          <a:prstGeom prst="rect">
            <a:avLst/>
          </a:prstGeom>
          <a:noFill/>
        </p:spPr>
        <p:txBody>
          <a:bodyPr wrap="square" rtlCol="0">
            <a:spAutoFit/>
          </a:bodyPr>
          <a:lstStyle/>
          <a:p>
            <a:r>
              <a:rPr lang="en-US" altLang="zh-CN" sz="1500" b="1" i="1" dirty="0">
                <a:solidFill>
                  <a:schemeClr val="accent1">
                    <a:lumMod val="100000"/>
                  </a:schemeClr>
                </a:solidFill>
                <a:latin typeface="微软雅黑" panose="020B0503020204020204" charset="-122"/>
                <a:ea typeface="微软雅黑" panose="020B0503020204020204" charset="-122"/>
              </a:rPr>
              <a:t>Related Works</a:t>
            </a:r>
          </a:p>
        </p:txBody>
      </p:sp>
      <p:pic>
        <p:nvPicPr>
          <p:cNvPr id="7" name="图片 6"/>
          <p:cNvPicPr>
            <a:picLocks noChangeAspect="1"/>
          </p:cNvPicPr>
          <p:nvPr/>
        </p:nvPicPr>
        <p:blipFill>
          <a:blip r:embed="rId5"/>
          <a:stretch>
            <a:fillRect/>
          </a:stretch>
        </p:blipFill>
        <p:spPr>
          <a:xfrm>
            <a:off x="2847022" y="1830706"/>
            <a:ext cx="694373" cy="691991"/>
          </a:xfrm>
          <a:prstGeom prst="rect">
            <a:avLst/>
          </a:prstGeom>
        </p:spPr>
      </p:pic>
      <p:pic>
        <p:nvPicPr>
          <p:cNvPr id="11" name="图片 10"/>
          <p:cNvPicPr>
            <a:picLocks noChangeAspect="1"/>
          </p:cNvPicPr>
          <p:nvPr/>
        </p:nvPicPr>
        <p:blipFill>
          <a:blip r:embed="rId6"/>
          <a:stretch>
            <a:fillRect/>
          </a:stretch>
        </p:blipFill>
        <p:spPr>
          <a:xfrm>
            <a:off x="6212206" y="1524953"/>
            <a:ext cx="1080611" cy="1082516"/>
          </a:xfrm>
          <a:prstGeom prst="rect">
            <a:avLst/>
          </a:prstGeom>
        </p:spPr>
      </p:pic>
      <p:pic>
        <p:nvPicPr>
          <p:cNvPr id="13" name="图片 12"/>
          <p:cNvPicPr>
            <a:picLocks noChangeAspect="1"/>
          </p:cNvPicPr>
          <p:nvPr/>
        </p:nvPicPr>
        <p:blipFill>
          <a:blip r:embed="rId7"/>
          <a:stretch>
            <a:fillRect/>
          </a:stretch>
        </p:blipFill>
        <p:spPr>
          <a:xfrm>
            <a:off x="8392478" y="2384584"/>
            <a:ext cx="695801" cy="691991"/>
          </a:xfrm>
          <a:prstGeom prst="rect">
            <a:avLst/>
          </a:prstGeom>
        </p:spPr>
      </p:pic>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1521" y="87475"/>
            <a:ext cx="8640959" cy="519781"/>
            <a:chOff x="335361" y="116633"/>
            <a:chExt cx="11521279" cy="693041"/>
          </a:xfrm>
        </p:grpSpPr>
        <p:grpSp>
          <p:nvGrpSpPr>
            <p:cNvPr id="3" name="组合 2"/>
            <p:cNvGrpSpPr/>
            <p:nvPr/>
          </p:nvGrpSpPr>
          <p:grpSpPr>
            <a:xfrm>
              <a:off x="335361" y="116633"/>
              <a:ext cx="629872" cy="612768"/>
              <a:chOff x="3070727" y="196457"/>
              <a:chExt cx="692047" cy="673255"/>
            </a:xfrm>
          </p:grpSpPr>
          <p:sp>
            <p:nvSpPr>
              <p:cNvPr id="8" name="平行四边形 7"/>
              <p:cNvSpPr/>
              <p:nvPr/>
            </p:nvSpPr>
            <p:spPr>
              <a:xfrm>
                <a:off x="3070727" y="196457"/>
                <a:ext cx="629587" cy="612775"/>
              </a:xfrm>
              <a:prstGeom prst="parallelogram">
                <a:avLst/>
              </a:prstGeom>
              <a:solidFill>
                <a:schemeClr val="accent1">
                  <a:lumMod val="100000"/>
                </a:schemeClr>
              </a:solidFill>
              <a:ln w="25400" cap="flat" cmpd="sng" algn="ctr">
                <a:solidFill>
                  <a:schemeClr val="accent1">
                    <a:lumMod val="100000"/>
                  </a:schemeClr>
                </a:solidFill>
                <a:prstDash val="solid"/>
              </a:ln>
              <a:effectLst/>
            </p:spPr>
            <p:txBody>
              <a:bodyPr rtlCol="0" anchor="ctr"/>
              <a:lstStyle/>
              <a:p>
                <a:pPr algn="ctr" defTabSz="685800">
                  <a:defRPr/>
                </a:pPr>
                <a:endParaRPr lang="zh-CN" altLang="en-US" sz="1350" kern="0" dirty="0">
                  <a:solidFill>
                    <a:prstClr val="white"/>
                  </a:solidFill>
                  <a:latin typeface="Calibri" panose="020F0502020204030204"/>
                  <a:ea typeface="宋体" pitchFamily="2" charset="-122"/>
                </a:endParaRPr>
              </a:p>
            </p:txBody>
          </p:sp>
          <p:sp>
            <p:nvSpPr>
              <p:cNvPr id="9" name="平行四边形 8"/>
              <p:cNvSpPr/>
              <p:nvPr/>
            </p:nvSpPr>
            <p:spPr>
              <a:xfrm>
                <a:off x="3133187" y="256937"/>
                <a:ext cx="629587" cy="612775"/>
              </a:xfrm>
              <a:prstGeom prst="parallelogram">
                <a:avLst/>
              </a:prstGeom>
              <a:noFill/>
              <a:ln w="25400" cap="flat" cmpd="sng" algn="ctr">
                <a:solidFill>
                  <a:schemeClr val="accent1">
                    <a:lumMod val="100000"/>
                  </a:schemeClr>
                </a:solidFill>
                <a:prstDash val="solid"/>
              </a:ln>
              <a:effectLst/>
            </p:spPr>
            <p:txBody>
              <a:bodyPr rtlCol="0" anchor="ctr"/>
              <a:lstStyle/>
              <a:p>
                <a:pPr algn="ctr" defTabSz="685800">
                  <a:defRPr/>
                </a:pPr>
                <a:endParaRPr lang="zh-CN" altLang="en-US" sz="1350" kern="0" dirty="0">
                  <a:solidFill>
                    <a:prstClr val="white"/>
                  </a:solidFill>
                  <a:latin typeface="Calibri" panose="020F0502020204030204"/>
                  <a:ea typeface="宋体" pitchFamily="2" charset="-122"/>
                </a:endParaRPr>
              </a:p>
            </p:txBody>
          </p:sp>
        </p:grpSp>
        <p:cxnSp>
          <p:nvCxnSpPr>
            <p:cNvPr id="4" name="直接连接符 3"/>
            <p:cNvCxnSpPr/>
            <p:nvPr/>
          </p:nvCxnSpPr>
          <p:spPr>
            <a:xfrm>
              <a:off x="367840" y="809674"/>
              <a:ext cx="11488800" cy="0"/>
            </a:xfrm>
            <a:prstGeom prst="line">
              <a:avLst/>
            </a:prstGeom>
            <a:noFill/>
            <a:ln w="9525" cap="flat" cmpd="sng" algn="ctr">
              <a:solidFill>
                <a:schemeClr val="accent1">
                  <a:lumMod val="100000"/>
                </a:schemeClr>
              </a:solidFill>
              <a:prstDash val="solid"/>
            </a:ln>
            <a:effectLst/>
          </p:spPr>
        </p:cxnSp>
        <p:sp>
          <p:nvSpPr>
            <p:cNvPr id="5" name="文本占位符 5"/>
            <p:cNvSpPr txBox="1"/>
            <p:nvPr/>
          </p:nvSpPr>
          <p:spPr>
            <a:xfrm>
              <a:off x="1127448" y="193957"/>
              <a:ext cx="5040313" cy="612775"/>
            </a:xfrm>
            <a:prstGeom prst="rect">
              <a:avLst/>
            </a:prstGeom>
          </p:spPr>
          <p:txBody>
            <a:bodyPr vert="horz" lIns="68580" tIns="34290" rIns="68580" bIns="34290" rtlCol="0">
              <a:normAutofit/>
            </a:bodyPr>
            <a:lstStyle>
              <a:lvl1pPr marL="0" indent="0" algn="l" defTabSz="914400" rtl="0" eaLnBrk="1" latinLnBrk="0" hangingPunct="1">
                <a:lnSpc>
                  <a:spcPct val="90000"/>
                </a:lnSpc>
                <a:spcBef>
                  <a:spcPts val="1000"/>
                </a:spcBef>
                <a:buFont typeface="Arial" panose="020B0604020202090204" pitchFamily="34" charset="0"/>
                <a:buNone/>
                <a:defRPr sz="3200" b="1" kern="1200">
                  <a:solidFill>
                    <a:srgbClr val="024282"/>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defTabSz="685800">
                <a:spcBef>
                  <a:spcPts val="750"/>
                </a:spcBef>
                <a:defRPr/>
              </a:pPr>
              <a:r>
                <a:rPr lang="zh-CN" altLang="en-US" sz="2400" dirty="0">
                  <a:solidFill>
                    <a:schemeClr val="accent1">
                      <a:lumMod val="100000"/>
                    </a:schemeClr>
                  </a:solidFill>
                </a:rPr>
                <a:t> </a:t>
              </a:r>
            </a:p>
          </p:txBody>
        </p:sp>
      </p:grpSp>
      <p:sp>
        <p:nvSpPr>
          <p:cNvPr id="16" name="TextBox 5"/>
          <p:cNvSpPr txBox="1"/>
          <p:nvPr/>
        </p:nvSpPr>
        <p:spPr>
          <a:xfrm>
            <a:off x="568534" y="988506"/>
            <a:ext cx="3082915" cy="283476"/>
          </a:xfrm>
          <a:prstGeom prst="rect">
            <a:avLst/>
          </a:prstGeom>
          <a:noFill/>
        </p:spPr>
        <p:txBody>
          <a:bodyPr vert="horz" wrap="square" lIns="0" tIns="0" rIns="0" bIns="0" rtlCol="0">
            <a:spAutoFit/>
          </a:bodyPr>
          <a:lstStyle/>
          <a:p>
            <a:pPr>
              <a:lnSpc>
                <a:spcPct val="110000"/>
              </a:lnSpc>
              <a:defRPr/>
            </a:pPr>
            <a:r>
              <a:rPr lang="en-US" altLang="zh-CN" b="1" i="1" dirty="0">
                <a:solidFill>
                  <a:prstClr val="black"/>
                </a:solidFill>
                <a:latin typeface="微软雅黑" panose="020B0503020204020204" charset="-122"/>
                <a:ea typeface="微软雅黑" panose="020B0503020204020204" charset="-122"/>
                <a:cs typeface="Segoe UI Semibold" panose="020B0702040204020203" pitchFamily="34" charset="0"/>
              </a:rPr>
              <a:t>Three Key Experiments:</a:t>
            </a:r>
          </a:p>
        </p:txBody>
      </p:sp>
      <p:sp>
        <p:nvSpPr>
          <p:cNvPr id="17" name="文本框 16"/>
          <p:cNvSpPr txBox="1"/>
          <p:nvPr/>
        </p:nvSpPr>
        <p:spPr>
          <a:xfrm>
            <a:off x="474822" y="1504950"/>
            <a:ext cx="8417719" cy="2328971"/>
          </a:xfrm>
          <a:prstGeom prst="rect">
            <a:avLst/>
          </a:prstGeom>
          <a:noFill/>
        </p:spPr>
        <p:txBody>
          <a:bodyPr wrap="square" rtlCol="0">
            <a:spAutoFit/>
          </a:bodyPr>
          <a:lstStyle/>
          <a:p>
            <a:pPr marL="257175" indent="-257175">
              <a:lnSpc>
                <a:spcPct val="200000"/>
              </a:lnSpc>
              <a:buFont typeface="Wingdings" panose="05000000000000000000" charset="0"/>
              <a:buChar char=""/>
              <a:defRPr/>
            </a:pPr>
            <a:r>
              <a:rPr lang="en-US" altLang="zh-CN" sz="1500" b="1" dirty="0">
                <a:solidFill>
                  <a:prstClr val="black"/>
                </a:solidFill>
                <a:latin typeface="Arial Bold" panose="020B0604020202090204" charset="0"/>
                <a:ea typeface="微软雅黑 Light" panose="020B0502040204020203" pitchFamily="34" charset="-122"/>
                <a:cs typeface="Arial Bold" panose="020B0604020202090204" charset="0"/>
              </a:rPr>
              <a:t>Implicit Bias Test (IAT): </a:t>
            </a:r>
            <a:r>
              <a:rPr lang="en-US" altLang="zh-CN" sz="1500" dirty="0">
                <a:solidFill>
                  <a:prstClr val="black"/>
                </a:solidFill>
                <a:latin typeface="Arial" panose="020B0604020202090204"/>
                <a:ea typeface="微软雅黑 Light" panose="020B0502040204020203" pitchFamily="34" charset="-122"/>
              </a:rPr>
              <a:t>Testing gender biases (e.g., submissiveness, abuse).</a:t>
            </a:r>
          </a:p>
          <a:p>
            <a:pPr marL="257175" indent="-257175">
              <a:lnSpc>
                <a:spcPct val="200000"/>
              </a:lnSpc>
              <a:buFont typeface="Wingdings" panose="05000000000000000000" charset="0"/>
              <a:buChar char=""/>
              <a:defRPr/>
            </a:pPr>
            <a:r>
              <a:rPr lang="en-US" altLang="zh-CN" sz="1500" b="1" dirty="0">
                <a:solidFill>
                  <a:prstClr val="black"/>
                </a:solidFill>
                <a:latin typeface="Arial Bold" panose="020B0604020202090204" charset="0"/>
                <a:ea typeface="微软雅黑 Light" panose="020B0502040204020203" pitchFamily="34" charset="-122"/>
                <a:cs typeface="Arial Bold" panose="020B0604020202090204" charset="0"/>
              </a:rPr>
              <a:t>Emotion Response: </a:t>
            </a:r>
            <a:r>
              <a:rPr lang="en-US" altLang="zh-CN" sz="1500" dirty="0">
                <a:solidFill>
                  <a:prstClr val="black"/>
                </a:solidFill>
                <a:latin typeface="Arial" panose="020B0604020202090204"/>
                <a:ea typeface="微软雅黑 Light" panose="020B0502040204020203" pitchFamily="34" charset="-122"/>
              </a:rPr>
              <a:t>Analyzing gendered emotional responses in abusive and controlling contexts.</a:t>
            </a:r>
          </a:p>
          <a:p>
            <a:pPr marL="257175" indent="-257175">
              <a:lnSpc>
                <a:spcPct val="200000"/>
              </a:lnSpc>
              <a:buFont typeface="Wingdings" panose="05000000000000000000" charset="0"/>
              <a:buChar char=""/>
              <a:defRPr/>
            </a:pPr>
            <a:r>
              <a:rPr lang="en-US" altLang="zh-CN" sz="1500" b="1" dirty="0">
                <a:solidFill>
                  <a:prstClr val="black"/>
                </a:solidFill>
                <a:latin typeface="Arial Bold" panose="020B0604020202090204" charset="0"/>
                <a:ea typeface="微软雅黑 Light" panose="020B0502040204020203" pitchFamily="34" charset="-122"/>
                <a:cs typeface="Arial Bold" panose="020B0604020202090204" charset="0"/>
              </a:rPr>
              <a:t>Sycophancy: </a:t>
            </a:r>
            <a:r>
              <a:rPr lang="en-US" altLang="zh-CN" sz="1500" dirty="0">
                <a:solidFill>
                  <a:prstClr val="black"/>
                </a:solidFill>
                <a:latin typeface="Arial" panose="020B0604020202090204"/>
                <a:ea typeface="微软雅黑 Light" panose="020B0502040204020203" pitchFamily="34" charset="-122"/>
              </a:rPr>
              <a:t>Measuring how much AI models agree with users, especially in abusive relationships.</a:t>
            </a:r>
          </a:p>
        </p:txBody>
      </p:sp>
      <p:cxnSp>
        <p:nvCxnSpPr>
          <p:cNvPr id="18" name="Straight Connector 80"/>
          <p:cNvCxnSpPr/>
          <p:nvPr/>
        </p:nvCxnSpPr>
        <p:spPr>
          <a:xfrm flipH="1">
            <a:off x="416883" y="4297035"/>
            <a:ext cx="8475821" cy="0"/>
          </a:xfrm>
          <a:prstGeom prst="line">
            <a:avLst/>
          </a:prstGeom>
          <a:noFill/>
          <a:ln w="19050" cap="flat" cmpd="sng" algn="ctr">
            <a:solidFill>
              <a:schemeClr val="accent1">
                <a:lumMod val="100000"/>
              </a:schemeClr>
            </a:solidFill>
            <a:prstDash val="sysDot"/>
            <a:miter lim="800000"/>
            <a:headEnd type="none"/>
            <a:tailEnd type="oval" w="med" len="med"/>
          </a:ln>
          <a:effectLst/>
        </p:spPr>
      </p:cxnSp>
      <p:sp>
        <p:nvSpPr>
          <p:cNvPr id="7" name="平行四边形 6"/>
          <p:cNvSpPr/>
          <p:nvPr/>
        </p:nvSpPr>
        <p:spPr>
          <a:xfrm>
            <a:off x="230663" y="85183"/>
            <a:ext cx="429768" cy="418292"/>
          </a:xfrm>
          <a:prstGeom prst="parallelogram">
            <a:avLst/>
          </a:prstGeom>
          <a:solidFill>
            <a:schemeClr val="accent1">
              <a:lumMod val="100000"/>
            </a:schemeClr>
          </a:solidFill>
          <a:ln w="25400" cap="flat" cmpd="sng" algn="ctr">
            <a:solidFill>
              <a:schemeClr val="accent1">
                <a:lumMod val="100000"/>
              </a:schemeClr>
            </a:solidFill>
            <a:prstDash val="solid"/>
          </a:ln>
          <a:effectLst/>
        </p:spPr>
        <p:txBody>
          <a:bodyPr rtlCol="0" anchor="ctr"/>
          <a:lstStyle/>
          <a:p>
            <a:pPr algn="ctr" defTabSz="685800">
              <a:defRPr/>
            </a:pPr>
            <a:r>
              <a:rPr lang="en-US" altLang="zh-CN" sz="1350" kern="0" dirty="0">
                <a:solidFill>
                  <a:prstClr val="white"/>
                </a:solidFill>
                <a:latin typeface="Calibri" panose="020F0502020204030204"/>
                <a:ea typeface="宋体" pitchFamily="2" charset="-122"/>
              </a:rPr>
              <a:t>4</a:t>
            </a:r>
          </a:p>
        </p:txBody>
      </p:sp>
      <p:sp>
        <p:nvSpPr>
          <p:cNvPr id="10" name="文本框 9"/>
          <p:cNvSpPr txBox="1"/>
          <p:nvPr/>
        </p:nvSpPr>
        <p:spPr>
          <a:xfrm>
            <a:off x="660559" y="169069"/>
            <a:ext cx="3779996" cy="323165"/>
          </a:xfrm>
          <a:prstGeom prst="rect">
            <a:avLst/>
          </a:prstGeom>
          <a:noFill/>
        </p:spPr>
        <p:txBody>
          <a:bodyPr wrap="square" rtlCol="0">
            <a:spAutoFit/>
          </a:bodyPr>
          <a:lstStyle/>
          <a:p>
            <a:r>
              <a:rPr lang="en-US" altLang="zh-CN" sz="1500" b="1" i="1" dirty="0">
                <a:solidFill>
                  <a:schemeClr val="accent1">
                    <a:lumMod val="100000"/>
                  </a:schemeClr>
                </a:solidFill>
                <a:latin typeface="微软雅黑" panose="020B0503020204020204" charset="-122"/>
                <a:ea typeface="微软雅黑" panose="020B0503020204020204" charset="-122"/>
              </a:rPr>
              <a:t> Experiment Overview</a:t>
            </a:r>
          </a:p>
        </p:txBody>
      </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5212</TotalTime>
  <Words>3802</Words>
  <Application>Microsoft Macintosh PowerPoint</Application>
  <PresentationFormat>On-screen Show (16:9)</PresentationFormat>
  <Paragraphs>388</Paragraphs>
  <Slides>58</Slides>
  <Notes>8</Notes>
  <HiddenSlides>0</HiddenSlides>
  <MMClips>0</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58</vt:i4>
      </vt:variant>
    </vt:vector>
  </HeadingPairs>
  <TitlesOfParts>
    <vt:vector size="82" baseType="lpstr">
      <vt:lpstr>Arial Bold</vt:lpstr>
      <vt:lpstr>Arial MT</vt:lpstr>
      <vt:lpstr>等线</vt:lpstr>
      <vt:lpstr>微软雅黑</vt:lpstr>
      <vt:lpstr>华文行楷</vt:lpstr>
      <vt:lpstr>Times New Roman Regular</vt:lpstr>
      <vt:lpstr>印品黑体</vt:lpstr>
      <vt:lpstr>微软雅黑 Light</vt:lpstr>
      <vt:lpstr>阿里巴巴普惠体 H</vt:lpstr>
      <vt:lpstr>阿里巴巴普惠体 R</vt:lpstr>
      <vt:lpstr>Aptos</vt:lpstr>
      <vt:lpstr>Arial</vt:lpstr>
      <vt:lpstr>Arial Narrow</vt:lpstr>
      <vt:lpstr>Calibri</vt:lpstr>
      <vt:lpstr>Cambria</vt:lpstr>
      <vt:lpstr>Cambria Math</vt:lpstr>
      <vt:lpstr>Courier New</vt:lpstr>
      <vt:lpstr>Tahoma</vt:lpstr>
      <vt:lpstr>Times New Roman</vt:lpstr>
      <vt:lpstr>Times New Roman Bold</vt:lpstr>
      <vt:lpstr>Verdana</vt:lpstr>
      <vt:lpstr>Wingdings</vt:lpstr>
      <vt:lpstr>Office Theme</vt:lpstr>
      <vt:lpstr>1_Office Theme</vt:lpstr>
      <vt:lpstr>Lecture 12: LLM Alignment And AI Governance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Emergence of CoT in AI Development</vt:lpstr>
      <vt:lpstr>Example of unfaithfulness</vt:lpstr>
      <vt:lpstr>PowerPoint Presentation</vt:lpstr>
      <vt:lpstr>Construction of Metrics</vt:lpstr>
      <vt:lpstr>Selection of Experimental Data</vt:lpstr>
      <vt:lpstr>Selection of Experimental Data</vt:lpstr>
      <vt:lpstr>Details of Experimental Setup</vt:lpstr>
      <vt:lpstr>Research Findings</vt:lpstr>
      <vt:lpstr>Current Status of CoT Faithfulness in Reasoning Models</vt:lpstr>
      <vt:lpstr>Impact of Outcome - based Reinforcement Learning (RL) on CoT</vt:lpstr>
      <vt:lpstr>Impact of Outcome - based Reinforcement Learning (RL) on CoT</vt:lpstr>
      <vt:lpstr>Performance of CoT in RL Reward Hacking</vt:lpstr>
      <vt:lpstr>Performance of CoT in RL Reward Hacking</vt:lpstr>
      <vt:lpstr>PowerPoint Presentation</vt:lpstr>
      <vt:lpstr>Research Conclusions</vt:lpstr>
      <vt:lpstr>Implications for AI Safety Research</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Prof.ZHAO Zhanzhan (HSS)</cp:lastModifiedBy>
  <cp:revision>128</cp:revision>
  <dcterms:created xsi:type="dcterms:W3CDTF">2025-03-19T04:30:20Z</dcterms:created>
  <dcterms:modified xsi:type="dcterms:W3CDTF">2025-05-21T13:09:43Z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F0F4D2B2A8E8C8891620DA67D7FDC374_42</vt:lpwstr>
  </property>
  <property fmtid="{D5CDD505-2E9C-101B-9397-08002B2CF9AE}" pid="3" name="KSOProductBuildVer">
    <vt:lpwstr>2052-6.14.0.8924</vt:lpwstr>
  </property>
</Properties>
</file>